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wdp" ContentType="image/vnd.ms-photo"/>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333" r:id="rId2"/>
    <p:sldId id="256" r:id="rId3"/>
    <p:sldId id="305" r:id="rId4"/>
    <p:sldId id="306" r:id="rId5"/>
    <p:sldId id="309" r:id="rId6"/>
    <p:sldId id="310" r:id="rId7"/>
    <p:sldId id="307" r:id="rId8"/>
    <p:sldId id="311" r:id="rId9"/>
    <p:sldId id="332" r:id="rId10"/>
    <p:sldId id="314" r:id="rId11"/>
    <p:sldId id="312" r:id="rId12"/>
    <p:sldId id="308" r:id="rId13"/>
    <p:sldId id="313" r:id="rId14"/>
    <p:sldId id="301" r:id="rId15"/>
    <p:sldId id="302" r:id="rId16"/>
    <p:sldId id="304" r:id="rId17"/>
    <p:sldId id="303" r:id="rId18"/>
    <p:sldId id="318" r:id="rId19"/>
    <p:sldId id="319" r:id="rId20"/>
    <p:sldId id="330" r:id="rId21"/>
    <p:sldId id="331" r:id="rId22"/>
    <p:sldId id="320" r:id="rId23"/>
    <p:sldId id="286" r:id="rId24"/>
    <p:sldId id="315" r:id="rId25"/>
    <p:sldId id="316" r:id="rId26"/>
    <p:sldId id="317" r:id="rId27"/>
    <p:sldId id="290" r:id="rId28"/>
    <p:sldId id="287" r:id="rId29"/>
    <p:sldId id="321" r:id="rId30"/>
    <p:sldId id="288" r:id="rId31"/>
    <p:sldId id="322" r:id="rId32"/>
    <p:sldId id="323" r:id="rId33"/>
    <p:sldId id="267" r:id="rId34"/>
    <p:sldId id="324" r:id="rId35"/>
    <p:sldId id="326" r:id="rId36"/>
    <p:sldId id="325" r:id="rId37"/>
    <p:sldId id="291" r:id="rId38"/>
    <p:sldId id="327" r:id="rId39"/>
    <p:sldId id="292" r:id="rId40"/>
    <p:sldId id="293" r:id="rId41"/>
    <p:sldId id="328" r:id="rId42"/>
    <p:sldId id="294" r:id="rId43"/>
    <p:sldId id="329" r:id="rId44"/>
    <p:sldId id="295" r:id="rId45"/>
    <p:sldId id="289" r:id="rId46"/>
  </p:sldIdLst>
  <p:sldSz cx="9144000" cy="6858000" type="screen4x3"/>
  <p:notesSz cx="6858000" cy="9144000"/>
  <p:defaultTextStyle>
    <a:defPPr>
      <a:defRPr lang="en-US"/>
    </a:defPPr>
    <a:lvl1pPr algn="l" rtl="0" fontAlgn="base">
      <a:spcBef>
        <a:spcPct val="0"/>
      </a:spcBef>
      <a:spcAft>
        <a:spcPct val="0"/>
      </a:spcAft>
      <a:defRPr kumimoji="1" sz="2400" kern="1200">
        <a:solidFill>
          <a:schemeClr val="tx1"/>
        </a:solidFill>
        <a:latin typeface="Calibri" charset="0"/>
        <a:ea typeface="ＭＳ Ｐゴシック" charset="0"/>
        <a:cs typeface="ＭＳ Ｐゴシック" charset="0"/>
      </a:defRPr>
    </a:lvl1pPr>
    <a:lvl2pPr marL="457200" algn="l" rtl="0" fontAlgn="base">
      <a:spcBef>
        <a:spcPct val="0"/>
      </a:spcBef>
      <a:spcAft>
        <a:spcPct val="0"/>
      </a:spcAft>
      <a:defRPr kumimoji="1" sz="2400" kern="1200">
        <a:solidFill>
          <a:schemeClr val="tx1"/>
        </a:solidFill>
        <a:latin typeface="Calibri" charset="0"/>
        <a:ea typeface="ＭＳ Ｐゴシック" charset="0"/>
        <a:cs typeface="ＭＳ Ｐゴシック" charset="0"/>
      </a:defRPr>
    </a:lvl2pPr>
    <a:lvl3pPr marL="914400" algn="l" rtl="0" fontAlgn="base">
      <a:spcBef>
        <a:spcPct val="0"/>
      </a:spcBef>
      <a:spcAft>
        <a:spcPct val="0"/>
      </a:spcAft>
      <a:defRPr kumimoji="1" sz="2400" kern="1200">
        <a:solidFill>
          <a:schemeClr val="tx1"/>
        </a:solidFill>
        <a:latin typeface="Calibri" charset="0"/>
        <a:ea typeface="ＭＳ Ｐゴシック" charset="0"/>
        <a:cs typeface="ＭＳ Ｐゴシック" charset="0"/>
      </a:defRPr>
    </a:lvl3pPr>
    <a:lvl4pPr marL="1371600" algn="l" rtl="0" fontAlgn="base">
      <a:spcBef>
        <a:spcPct val="0"/>
      </a:spcBef>
      <a:spcAft>
        <a:spcPct val="0"/>
      </a:spcAft>
      <a:defRPr kumimoji="1" sz="2400" kern="1200">
        <a:solidFill>
          <a:schemeClr val="tx1"/>
        </a:solidFill>
        <a:latin typeface="Calibri" charset="0"/>
        <a:ea typeface="ＭＳ Ｐゴシック" charset="0"/>
        <a:cs typeface="ＭＳ Ｐゴシック" charset="0"/>
      </a:defRPr>
    </a:lvl4pPr>
    <a:lvl5pPr marL="1828800" algn="l" rtl="0" fontAlgn="base">
      <a:spcBef>
        <a:spcPct val="0"/>
      </a:spcBef>
      <a:spcAft>
        <a:spcPct val="0"/>
      </a:spcAft>
      <a:defRPr kumimoji="1" sz="2400" kern="1200">
        <a:solidFill>
          <a:schemeClr val="tx1"/>
        </a:solidFill>
        <a:latin typeface="Calibri" charset="0"/>
        <a:ea typeface="ＭＳ Ｐゴシック" charset="0"/>
        <a:cs typeface="ＭＳ Ｐゴシック" charset="0"/>
      </a:defRPr>
    </a:lvl5pPr>
    <a:lvl6pPr marL="2286000" algn="l" defTabSz="457200" rtl="0" eaLnBrk="1" latinLnBrk="0" hangingPunct="1">
      <a:defRPr kumimoji="1" sz="2400" kern="1200">
        <a:solidFill>
          <a:schemeClr val="tx1"/>
        </a:solidFill>
        <a:latin typeface="Calibri" charset="0"/>
        <a:ea typeface="ＭＳ Ｐゴシック" charset="0"/>
        <a:cs typeface="ＭＳ Ｐゴシック" charset="0"/>
      </a:defRPr>
    </a:lvl6pPr>
    <a:lvl7pPr marL="2743200" algn="l" defTabSz="457200" rtl="0" eaLnBrk="1" latinLnBrk="0" hangingPunct="1">
      <a:defRPr kumimoji="1" sz="2400" kern="1200">
        <a:solidFill>
          <a:schemeClr val="tx1"/>
        </a:solidFill>
        <a:latin typeface="Calibri" charset="0"/>
        <a:ea typeface="ＭＳ Ｐゴシック" charset="0"/>
        <a:cs typeface="ＭＳ Ｐゴシック" charset="0"/>
      </a:defRPr>
    </a:lvl7pPr>
    <a:lvl8pPr marL="3200400" algn="l" defTabSz="457200" rtl="0" eaLnBrk="1" latinLnBrk="0" hangingPunct="1">
      <a:defRPr kumimoji="1" sz="2400" kern="1200">
        <a:solidFill>
          <a:schemeClr val="tx1"/>
        </a:solidFill>
        <a:latin typeface="Calibri" charset="0"/>
        <a:ea typeface="ＭＳ Ｐゴシック" charset="0"/>
        <a:cs typeface="ＭＳ Ｐゴシック" charset="0"/>
      </a:defRPr>
    </a:lvl8pPr>
    <a:lvl9pPr marL="3657600" algn="l" defTabSz="457200" rtl="0" eaLnBrk="1" latinLnBrk="0" hangingPunct="1">
      <a:defRPr kumimoji="1" sz="2400" kern="1200">
        <a:solidFill>
          <a:schemeClr val="tx1"/>
        </a:solidFill>
        <a:latin typeface="Calibri"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5" autoAdjust="0"/>
    <p:restoredTop sz="80505" autoAdjust="0"/>
  </p:normalViewPr>
  <p:slideViewPr>
    <p:cSldViewPr snapToGrid="0" snapToObjects="1">
      <p:cViewPr varScale="1">
        <p:scale>
          <a:sx n="46" d="100"/>
          <a:sy n="46" d="100"/>
        </p:scale>
        <p:origin x="-1272" y="-96"/>
      </p:cViewPr>
      <p:guideLst>
        <p:guide orient="horz" pos="2160"/>
        <p:guide pos="2880"/>
      </p:guideLst>
    </p:cSldViewPr>
  </p:slideViewPr>
  <p:outlineViewPr>
    <p:cViewPr>
      <p:scale>
        <a:sx n="33" d="100"/>
        <a:sy n="33" d="100"/>
      </p:scale>
      <p:origin x="8" y="25616"/>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slide" Target="slides/slide45.xml"/><Relationship Id="rId47" Type="http://schemas.openxmlformats.org/officeDocument/2006/relationships/notesMaster" Target="notesMasters/notesMaster1.xml"/><Relationship Id="rId48" Type="http://schemas.openxmlformats.org/officeDocument/2006/relationships/printerSettings" Target="printerSettings/printerSettings1.bin"/><Relationship Id="rId49"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ja-JP" alt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E12A1781-B2FC-D546-9CBD-8E99DCE602BF}" type="datetimeFigureOut">
              <a:rPr lang="ja-JP" altLang="en-US"/>
              <a:pPr>
                <a:defRPr/>
              </a:pPr>
              <a:t>9/29/2013</a:t>
            </a:fld>
            <a:endParaRPr lang="ja-JP"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ja-JP" alt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ltLang="ja-JP" noProof="0" smtClean="0"/>
              <a:t>Click to edit Master text styles</a:t>
            </a:r>
          </a:p>
          <a:p>
            <a:pPr lvl="1"/>
            <a:r>
              <a:rPr lang="en-US" altLang="ja-JP" noProof="0" smtClean="0"/>
              <a:t>Second level</a:t>
            </a:r>
          </a:p>
          <a:p>
            <a:pPr lvl="2"/>
            <a:r>
              <a:rPr lang="en-US" altLang="ja-JP" noProof="0" smtClean="0"/>
              <a:t>Third level</a:t>
            </a:r>
          </a:p>
          <a:p>
            <a:pPr lvl="3"/>
            <a:r>
              <a:rPr lang="en-US" altLang="ja-JP" noProof="0" smtClean="0"/>
              <a:t>Fourth level</a:t>
            </a:r>
          </a:p>
          <a:p>
            <a:pPr lvl="4"/>
            <a:r>
              <a:rPr lang="en-US" altLang="ja-JP" noProof="0" smtClean="0"/>
              <a:t>Fifth level</a:t>
            </a:r>
            <a:endParaRPr lang="ja-JP" altLang="en-US"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ja-JP" alt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80F5C6F7-1F6F-3E46-B830-F676DE2804F6}" type="slidenum">
              <a:rPr lang="ja-JP" altLang="en-US"/>
              <a:pPr>
                <a:defRPr/>
              </a:pPr>
              <a:t>‹#›</a:t>
            </a:fld>
            <a:endParaRPr lang="ja-JP" altLang="en-US"/>
          </a:p>
        </p:txBody>
      </p:sp>
    </p:spTree>
    <p:extLst>
      <p:ext uri="{BB962C8B-B14F-4D97-AF65-F5344CB8AC3E}">
        <p14:creationId xmlns:p14="http://schemas.microsoft.com/office/powerpoint/2010/main" val="756115369"/>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kumimoji="1"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kumimoji="1"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kumimoji="1"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kumimoji="1"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kumimoji="1" sz="1200" kern="1200">
        <a:solidFill>
          <a:schemeClr val="tx1"/>
        </a:solidFill>
        <a:latin typeface="+mn-lt"/>
        <a:ea typeface="ＭＳ Ｐゴシック" charset="0"/>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 Id="rId3" Type="http://schemas.openxmlformats.org/officeDocument/2006/relationships/hyperlink" Target="http://www.city.yatsushiro.kumamoto.jp/museum/event/2006/2006_spring.html%23"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 Id="rId3" Type="http://schemas.openxmlformats.org/officeDocument/2006/relationships/hyperlink" Target="http://www.city.yatsushiro.kumamoto.jp/museum/event/2006/2006_spring.html%23"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 Id="rId3" Type="http://schemas.openxmlformats.org/officeDocument/2006/relationships/hyperlink" Target="http://www.city.yatsushiro.kumamoto.jp/museum/event/2006/2006_spring.html%23"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1</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1" u="sng" kern="1200" dirty="0" smtClean="0">
                <a:solidFill>
                  <a:schemeClr val="tx1"/>
                </a:solidFill>
                <a:effectLst/>
                <a:latin typeface="+mn-lt"/>
                <a:ea typeface="ＭＳ Ｐゴシック" charset="0"/>
                <a:cs typeface="ＭＳ Ｐゴシック" charset="0"/>
              </a:rPr>
              <a:t>Today process, poets, key concepts</a:t>
            </a:r>
          </a:p>
          <a:p>
            <a:r>
              <a:rPr kumimoji="1" lang="en-US" altLang="ja-JP" sz="1200" b="1" u="sng" kern="1200" dirty="0" smtClean="0">
                <a:solidFill>
                  <a:schemeClr val="tx1"/>
                </a:solidFill>
                <a:effectLst/>
                <a:latin typeface="+mn-lt"/>
                <a:ea typeface="ＭＳ Ｐゴシック" charset="0"/>
                <a:cs typeface="ＭＳ Ｐゴシック" charset="0"/>
              </a:rPr>
              <a:t>Note</a:t>
            </a:r>
            <a:r>
              <a:rPr kumimoji="1" lang="en-US" altLang="ja-JP" sz="1200" b="1" u="sng" kern="1200" baseline="0" dirty="0" smtClean="0">
                <a:solidFill>
                  <a:schemeClr val="tx1"/>
                </a:solidFill>
                <a:effectLst/>
                <a:latin typeface="+mn-lt"/>
                <a:ea typeface="ＭＳ Ｐゴシック" charset="0"/>
                <a:cs typeface="ＭＳ Ｐゴシック" charset="0"/>
              </a:rPr>
              <a:t> web page, handout also available there, ask about workshop</a:t>
            </a:r>
          </a:p>
          <a:p>
            <a:r>
              <a:rPr kumimoji="1" lang="en-US" altLang="ja-JP" sz="1200" b="1" u="sng" kern="1200" dirty="0" smtClean="0">
                <a:solidFill>
                  <a:schemeClr val="tx1"/>
                </a:solidFill>
                <a:effectLst/>
                <a:latin typeface="+mn-lt"/>
                <a:ea typeface="ＭＳ Ｐゴシック" charset="0"/>
                <a:cs typeface="ＭＳ Ｐゴシック" charset="0"/>
              </a:rPr>
              <a:t>process</a:t>
            </a:r>
          </a:p>
          <a:p>
            <a:r>
              <a:rPr kumimoji="1" lang="en-US" altLang="ja-JP" sz="1200" b="1" kern="1200" dirty="0" smtClean="0">
                <a:solidFill>
                  <a:schemeClr val="tx1"/>
                </a:solidFill>
                <a:effectLst/>
                <a:latin typeface="+mn-lt"/>
                <a:ea typeface="ＭＳ Ｐゴシック" charset="0"/>
                <a:cs typeface="ＭＳ Ｐゴシック" charset="0"/>
              </a:rPr>
              <a:t>session 1</a:t>
            </a:r>
            <a:r>
              <a:rPr kumimoji="1" lang="en-US" altLang="ja-JP" sz="1200" b="1" kern="1200" baseline="0" dirty="0" smtClean="0">
                <a:solidFill>
                  <a:schemeClr val="tx1"/>
                </a:solidFill>
                <a:effectLst/>
                <a:latin typeface="+mn-lt"/>
                <a:ea typeface="ＭＳ Ｐゴシック" charset="0"/>
                <a:cs typeface="ＭＳ Ｐゴシック" charset="0"/>
              </a:rPr>
              <a:t> </a:t>
            </a:r>
            <a:r>
              <a:rPr kumimoji="1" lang="en-US" altLang="ja-JP" sz="1200" b="1" kern="1200" dirty="0" smtClean="0">
                <a:solidFill>
                  <a:schemeClr val="tx1"/>
                </a:solidFill>
                <a:effectLst/>
                <a:latin typeface="+mn-lt"/>
                <a:ea typeface="ＭＳ Ｐゴシック" charset="0"/>
                <a:cs typeface="ＭＳ Ｐゴシック" charset="0"/>
              </a:rPr>
              <a:t>lecture</a:t>
            </a:r>
          </a:p>
          <a:p>
            <a:r>
              <a:rPr kumimoji="1" lang="en-US" altLang="ja-JP" sz="1200" b="1" kern="1200" dirty="0" smtClean="0">
                <a:solidFill>
                  <a:schemeClr val="tx1"/>
                </a:solidFill>
                <a:effectLst/>
                <a:latin typeface="+mn-lt"/>
                <a:ea typeface="ＭＳ Ｐゴシック" charset="0"/>
                <a:cs typeface="ＭＳ Ｐゴシック" charset="0"/>
              </a:rPr>
              <a:t>session 2</a:t>
            </a:r>
            <a:r>
              <a:rPr kumimoji="1" lang="en-US" altLang="ja-JP" sz="1200" b="1" kern="1200" baseline="0" dirty="0" smtClean="0">
                <a:solidFill>
                  <a:schemeClr val="tx1"/>
                </a:solidFill>
                <a:effectLst/>
                <a:latin typeface="+mn-lt"/>
                <a:ea typeface="ＭＳ Ｐゴシック" charset="0"/>
                <a:cs typeface="ＭＳ Ｐゴシック" charset="0"/>
              </a:rPr>
              <a:t> </a:t>
            </a:r>
            <a:r>
              <a:rPr kumimoji="1" lang="en-US" altLang="ja-JP" sz="1200" b="1" kern="1200" dirty="0" smtClean="0">
                <a:solidFill>
                  <a:schemeClr val="tx1"/>
                </a:solidFill>
                <a:effectLst/>
                <a:latin typeface="+mn-lt"/>
                <a:ea typeface="ＭＳ Ｐゴシック" charset="0"/>
                <a:cs typeface="ＭＳ Ｐゴシック" charset="0"/>
              </a:rPr>
              <a:t>process, request of poem coverage</a:t>
            </a:r>
          </a:p>
          <a:p>
            <a:r>
              <a:rPr kumimoji="1" lang="en-US" altLang="ja-JP" sz="1200" b="1" kern="1200" dirty="0" err="1" smtClean="0">
                <a:solidFill>
                  <a:schemeClr val="tx1"/>
                </a:solidFill>
                <a:effectLst/>
                <a:latin typeface="+mn-lt"/>
                <a:ea typeface="ＭＳ Ｐゴシック" charset="0"/>
                <a:cs typeface="ＭＳ Ｐゴシック" charset="0"/>
              </a:rPr>
              <a:t>basho</a:t>
            </a:r>
            <a:r>
              <a:rPr kumimoji="1" lang="en-US" altLang="ja-JP" sz="1200" b="1" kern="1200" dirty="0" smtClean="0">
                <a:solidFill>
                  <a:schemeClr val="tx1"/>
                </a:solidFill>
                <a:effectLst/>
                <a:latin typeface="+mn-lt"/>
                <a:ea typeface="ＭＳ Ｐゴシック" charset="0"/>
                <a:cs typeface="ＭＳ Ｐゴシック" charset="0"/>
              </a:rPr>
              <a:t> poems</a:t>
            </a:r>
          </a:p>
          <a:p>
            <a:r>
              <a:rPr kumimoji="1" lang="en-US" altLang="ja-JP" sz="1200" b="1" kern="1200" dirty="0" smtClean="0">
                <a:solidFill>
                  <a:schemeClr val="tx1"/>
                </a:solidFill>
                <a:effectLst/>
                <a:latin typeface="+mn-lt"/>
                <a:ea typeface="ＭＳ Ｐゴシック" charset="0"/>
                <a:cs typeface="ＭＳ Ｐゴシック" charset="0"/>
              </a:rPr>
              <a:t>session 3</a:t>
            </a:r>
            <a:r>
              <a:rPr kumimoji="1" lang="en-US" altLang="ja-JP" sz="1200" b="1" kern="1200" baseline="0" dirty="0" smtClean="0">
                <a:solidFill>
                  <a:schemeClr val="tx1"/>
                </a:solidFill>
                <a:effectLst/>
                <a:latin typeface="+mn-lt"/>
                <a:ea typeface="ＭＳ Ｐゴシック" charset="0"/>
                <a:cs typeface="ＭＳ Ｐゴシック" charset="0"/>
              </a:rPr>
              <a:t> </a:t>
            </a:r>
            <a:r>
              <a:rPr kumimoji="1" lang="en-US" altLang="ja-JP" sz="1200" b="1" kern="1200" dirty="0" smtClean="0">
                <a:solidFill>
                  <a:schemeClr val="tx1"/>
                </a:solidFill>
                <a:effectLst/>
                <a:latin typeface="+mn-lt"/>
                <a:ea typeface="ＭＳ Ｐゴシック" charset="0"/>
                <a:cs typeface="ＭＳ Ｐゴシック" charset="0"/>
              </a:rPr>
              <a:t>narrow road</a:t>
            </a:r>
          </a:p>
          <a:p>
            <a:r>
              <a:rPr kumimoji="1" lang="en-US" altLang="ja-JP" sz="1200" b="1" kern="1200" dirty="0" smtClean="0">
                <a:solidFill>
                  <a:schemeClr val="tx1"/>
                </a:solidFill>
                <a:effectLst/>
                <a:latin typeface="+mn-lt"/>
                <a:ea typeface="ＭＳ Ｐゴシック" charset="0"/>
                <a:cs typeface="ＭＳ Ｐゴシック" charset="0"/>
              </a:rPr>
              <a:t>session 4</a:t>
            </a:r>
            <a:r>
              <a:rPr kumimoji="1" lang="en-US" altLang="ja-JP" sz="1200" b="1" kern="1200" baseline="0" dirty="0" smtClean="0">
                <a:solidFill>
                  <a:schemeClr val="tx1"/>
                </a:solidFill>
                <a:effectLst/>
                <a:latin typeface="+mn-lt"/>
                <a:ea typeface="ＭＳ Ｐゴシック" charset="0"/>
                <a:cs typeface="ＭＳ Ｐゴシック" charset="0"/>
              </a:rPr>
              <a:t> </a:t>
            </a:r>
            <a:r>
              <a:rPr kumimoji="1" lang="en-US" altLang="ja-JP" sz="1200" b="1" kern="1200" dirty="0" smtClean="0">
                <a:solidFill>
                  <a:schemeClr val="tx1"/>
                </a:solidFill>
                <a:effectLst/>
                <a:latin typeface="+mn-lt"/>
                <a:ea typeface="ＭＳ Ｐゴシック" charset="0"/>
                <a:cs typeface="ＭＳ Ｐゴシック" charset="0"/>
              </a:rPr>
              <a:t>return to </a:t>
            </a:r>
            <a:r>
              <a:rPr kumimoji="1" lang="en-US" altLang="ja-JP" sz="1200" b="1" kern="1200" dirty="0" err="1" smtClean="0">
                <a:solidFill>
                  <a:schemeClr val="tx1"/>
                </a:solidFill>
                <a:effectLst/>
                <a:latin typeface="+mn-lt"/>
                <a:ea typeface="ＭＳ Ｐゴシック" charset="0"/>
                <a:cs typeface="ＭＳ Ｐゴシック" charset="0"/>
              </a:rPr>
              <a:t>basho</a:t>
            </a:r>
            <a:r>
              <a:rPr kumimoji="1" lang="en-US" altLang="ja-JP" sz="1200" b="1" kern="1200" dirty="0" smtClean="0">
                <a:solidFill>
                  <a:schemeClr val="tx1"/>
                </a:solidFill>
                <a:effectLst/>
                <a:latin typeface="+mn-lt"/>
                <a:ea typeface="ＭＳ Ｐゴシック" charset="0"/>
                <a:cs typeface="ＭＳ Ｐゴシック" charset="0"/>
              </a:rPr>
              <a:t>, explore on karumi</a:t>
            </a:r>
          </a:p>
          <a:p>
            <a:r>
              <a:rPr kumimoji="1" lang="en-US" altLang="ja-JP" sz="1200" b="1" kern="1200" dirty="0" smtClean="0">
                <a:solidFill>
                  <a:schemeClr val="tx1"/>
                </a:solidFill>
                <a:effectLst/>
                <a:latin typeface="+mn-lt"/>
                <a:ea typeface="ＭＳ Ｐゴシック" charset="0"/>
                <a:cs typeface="ＭＳ Ｐゴシック" charset="0"/>
              </a:rPr>
              <a:t>then </a:t>
            </a:r>
            <a:r>
              <a:rPr kumimoji="1" lang="en-US" altLang="ja-JP" sz="1200" b="1" kern="1200" dirty="0" err="1" smtClean="0">
                <a:solidFill>
                  <a:schemeClr val="tx1"/>
                </a:solidFill>
                <a:effectLst/>
                <a:latin typeface="+mn-lt"/>
                <a:ea typeface="ＭＳ Ｐゴシック" charset="0"/>
                <a:cs typeface="ＭＳ Ｐゴシック" charset="0"/>
              </a:rPr>
              <a:t>buson</a:t>
            </a:r>
            <a:r>
              <a:rPr kumimoji="1" lang="en-US" altLang="ja-JP" sz="1200" b="1" kern="1200" dirty="0" smtClean="0">
                <a:solidFill>
                  <a:schemeClr val="tx1"/>
                </a:solidFill>
                <a:effectLst/>
                <a:latin typeface="+mn-lt"/>
                <a:ea typeface="ＭＳ Ｐゴシック" charset="0"/>
                <a:cs typeface="ＭＳ Ｐゴシック" charset="0"/>
              </a:rPr>
              <a:t> perhaps</a:t>
            </a:r>
          </a:p>
          <a:p>
            <a:r>
              <a:rPr kumimoji="1" lang="en-US" altLang="ja-JP" sz="1200" b="1" kern="1200" dirty="0" smtClean="0">
                <a:solidFill>
                  <a:schemeClr val="tx1"/>
                </a:solidFill>
                <a:effectLst/>
                <a:latin typeface="+mn-lt"/>
                <a:ea typeface="ＭＳ Ｐゴシック" charset="0"/>
                <a:cs typeface="ＭＳ Ｐゴシック" charset="0"/>
              </a:rPr>
              <a:t>session 5</a:t>
            </a:r>
            <a:r>
              <a:rPr kumimoji="1" lang="en-US" altLang="ja-JP" sz="1200" b="1" kern="1200" baseline="0" dirty="0" smtClean="0">
                <a:solidFill>
                  <a:schemeClr val="tx1"/>
                </a:solidFill>
                <a:effectLst/>
                <a:latin typeface="+mn-lt"/>
                <a:ea typeface="ＭＳ Ｐゴシック" charset="0"/>
                <a:cs typeface="ＭＳ Ｐゴシック" charset="0"/>
              </a:rPr>
              <a:t> </a:t>
            </a:r>
            <a:r>
              <a:rPr kumimoji="1" lang="en-US" altLang="ja-JP" sz="1200" b="1" kern="1200" dirty="0" err="1" smtClean="0">
                <a:solidFill>
                  <a:schemeClr val="tx1"/>
                </a:solidFill>
                <a:effectLst/>
                <a:latin typeface="+mn-lt"/>
                <a:ea typeface="ＭＳ Ｐゴシック" charset="0"/>
                <a:cs typeface="ＭＳ Ｐゴシック" charset="0"/>
              </a:rPr>
              <a:t>buson</a:t>
            </a:r>
            <a:endParaRPr kumimoji="1" lang="en-US" altLang="ja-JP" sz="1200" b="1" kern="1200" dirty="0" smtClean="0">
              <a:solidFill>
                <a:schemeClr val="tx1"/>
              </a:solidFill>
              <a:effectLst/>
              <a:latin typeface="+mn-lt"/>
              <a:ea typeface="ＭＳ Ｐゴシック" charset="0"/>
              <a:cs typeface="ＭＳ Ｐゴシック" charset="0"/>
            </a:endParaRPr>
          </a:p>
          <a:p>
            <a:r>
              <a:rPr kumimoji="1" lang="en-US" altLang="ja-JP" sz="1200" b="1" kern="1200" dirty="0" smtClean="0">
                <a:solidFill>
                  <a:schemeClr val="tx1"/>
                </a:solidFill>
                <a:effectLst/>
                <a:latin typeface="+mn-lt"/>
                <a:ea typeface="ＭＳ Ｐゴシック" charset="0"/>
                <a:cs typeface="ＭＳ Ｐゴシック" charset="0"/>
              </a:rPr>
              <a:t>session 6</a:t>
            </a:r>
            <a:r>
              <a:rPr kumimoji="1" lang="en-US" altLang="ja-JP" sz="1200" b="1" kern="1200" baseline="0" dirty="0" smtClean="0">
                <a:solidFill>
                  <a:schemeClr val="tx1"/>
                </a:solidFill>
                <a:effectLst/>
                <a:latin typeface="+mn-lt"/>
                <a:ea typeface="ＭＳ Ｐゴシック" charset="0"/>
                <a:cs typeface="ＭＳ Ｐゴシック" charset="0"/>
              </a:rPr>
              <a:t> </a:t>
            </a:r>
            <a:r>
              <a:rPr kumimoji="1" lang="en-US" altLang="ja-JP" sz="1200" b="1" kern="1200" dirty="0" smtClean="0">
                <a:solidFill>
                  <a:schemeClr val="tx1"/>
                </a:solidFill>
                <a:effectLst/>
                <a:latin typeface="+mn-lt"/>
                <a:ea typeface="ＭＳ Ｐゴシック" charset="0"/>
                <a:cs typeface="ＭＳ Ｐゴシック" charset="0"/>
              </a:rPr>
              <a:t>Issa</a:t>
            </a:r>
            <a:r>
              <a:rPr kumimoji="1" lang="en-US" altLang="ja-JP" sz="1200" b="1" kern="1200" baseline="0" dirty="0" smtClean="0">
                <a:solidFill>
                  <a:schemeClr val="tx1"/>
                </a:solidFill>
                <a:effectLst/>
                <a:latin typeface="+mn-lt"/>
                <a:ea typeface="ＭＳ Ｐゴシック" charset="0"/>
                <a:cs typeface="ＭＳ Ｐゴシック" charset="0"/>
              </a:rPr>
              <a:t> </a:t>
            </a:r>
            <a:r>
              <a:rPr kumimoji="1" lang="en-US" altLang="ja-JP" sz="1200" b="1" kern="1200" dirty="0" smtClean="0">
                <a:solidFill>
                  <a:schemeClr val="tx1"/>
                </a:solidFill>
                <a:effectLst/>
                <a:latin typeface="+mn-lt"/>
                <a:ea typeface="ＭＳ Ｐゴシック" charset="0"/>
                <a:cs typeface="ＭＳ Ｐゴシック" charset="0"/>
              </a:rPr>
              <a:t>Workshop</a:t>
            </a:r>
          </a:p>
          <a:p>
            <a:r>
              <a:rPr kumimoji="1" lang="en-US" altLang="ja-JP" sz="1200" b="1" kern="1200" dirty="0" smtClean="0">
                <a:solidFill>
                  <a:schemeClr val="tx1"/>
                </a:solidFill>
                <a:effectLst/>
                <a:latin typeface="+mn-lt"/>
                <a:ea typeface="ＭＳ Ｐゴシック" charset="0"/>
                <a:cs typeface="ＭＳ Ｐゴシック" charset="0"/>
              </a:rPr>
              <a:t>draw to any poem</a:t>
            </a:r>
          </a:p>
          <a:p>
            <a:r>
              <a:rPr kumimoji="1" lang="en-US" altLang="ja-JP" sz="1200" b="1" kern="1200" dirty="0" smtClean="0">
                <a:solidFill>
                  <a:schemeClr val="tx1"/>
                </a:solidFill>
                <a:effectLst/>
                <a:latin typeface="+mn-lt"/>
                <a:ea typeface="ＭＳ Ｐゴシック" charset="0"/>
                <a:cs typeface="ＭＳ Ｐゴシック" charset="0"/>
              </a:rPr>
              <a:t>will bring some images (actual </a:t>
            </a:r>
            <a:r>
              <a:rPr kumimoji="1" lang="en-US" altLang="ja-JP" sz="1200" b="1" kern="1200" dirty="0" err="1" smtClean="0">
                <a:solidFill>
                  <a:schemeClr val="tx1"/>
                </a:solidFill>
                <a:effectLst/>
                <a:latin typeface="+mn-lt"/>
                <a:ea typeface="ＭＳ Ｐゴシック" charset="0"/>
                <a:cs typeface="ＭＳ Ｐゴシック" charset="0"/>
              </a:rPr>
              <a:t>haiga</a:t>
            </a:r>
            <a:r>
              <a:rPr kumimoji="1" lang="en-US" altLang="ja-JP" sz="1200" b="1" kern="1200" dirty="0" smtClean="0">
                <a:solidFill>
                  <a:schemeClr val="tx1"/>
                </a:solidFill>
                <a:effectLst/>
                <a:latin typeface="+mn-lt"/>
                <a:ea typeface="ＭＳ Ｐゴシック" charset="0"/>
                <a:cs typeface="ＭＳ Ｐゴシック" charset="0"/>
              </a:rPr>
              <a:t>, and other evocative images to work directly on)</a:t>
            </a:r>
          </a:p>
          <a:p>
            <a:r>
              <a:rPr kumimoji="1" lang="en-US" altLang="ja-JP" sz="1200" b="1" kern="1200" dirty="0" smtClean="0">
                <a:solidFill>
                  <a:schemeClr val="tx1"/>
                </a:solidFill>
                <a:effectLst/>
                <a:latin typeface="+mn-lt"/>
                <a:ea typeface="ＭＳ Ｐゴシック" charset="0"/>
                <a:cs typeface="ＭＳ Ｐゴシック" charset="0"/>
              </a:rPr>
              <a:t>will post these after class, with chance to comment</a:t>
            </a:r>
          </a:p>
          <a:p>
            <a:r>
              <a:rPr kumimoji="1" lang="en-US" altLang="ja-JP" sz="1200" b="1" kern="1200" dirty="0" smtClean="0">
                <a:solidFill>
                  <a:schemeClr val="tx1"/>
                </a:solidFill>
                <a:effectLst/>
                <a:latin typeface="+mn-lt"/>
                <a:ea typeface="ＭＳ Ｐゴシック" charset="0"/>
                <a:cs typeface="ＭＳ Ｐゴシック" charset="0"/>
              </a:rPr>
              <a:t>Will</a:t>
            </a:r>
            <a:r>
              <a:rPr kumimoji="1" lang="en-US" altLang="ja-JP" sz="1200" b="1" kern="1200" baseline="0" dirty="0" smtClean="0">
                <a:solidFill>
                  <a:schemeClr val="tx1"/>
                </a:solidFill>
                <a:effectLst/>
                <a:latin typeface="+mn-lt"/>
                <a:ea typeface="ＭＳ Ｐゴシック" charset="0"/>
                <a:cs typeface="ＭＳ Ｐゴシック" charset="0"/>
              </a:rPr>
              <a:t> focus on these writers: (next slide)</a:t>
            </a:r>
            <a:endParaRPr kumimoji="1" lang="en-US" altLang="ja-JP" sz="1200" b="1" kern="1200" dirty="0" smtClean="0">
              <a:solidFill>
                <a:schemeClr val="tx1"/>
              </a:solidFill>
              <a:effectLst/>
              <a:latin typeface="+mn-lt"/>
              <a:ea typeface="ＭＳ Ｐゴシック" charset="0"/>
              <a:cs typeface="ＭＳ Ｐゴシック" charset="0"/>
            </a:endParaRPr>
          </a:p>
          <a:p>
            <a:endParaRPr kumimoji="1" lang="ja-JP" altLang="en-US" dirty="0"/>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2</a:t>
            </a:fld>
            <a:endParaRPr lang="ja-JP" altLang="en-US"/>
          </a:p>
        </p:txBody>
      </p:sp>
    </p:spTree>
    <p:extLst>
      <p:ext uri="{BB962C8B-B14F-4D97-AF65-F5344CB8AC3E}">
        <p14:creationId xmlns:p14="http://schemas.microsoft.com/office/powerpoint/2010/main" val="119253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dirty="0" smtClean="0"/>
              <a:t>Notice the time spread, note Genroku period, Japan a closed but</a:t>
            </a:r>
            <a:r>
              <a:rPr kumimoji="1" lang="en-US" altLang="ja-JP" baseline="0" dirty="0" smtClean="0"/>
              <a:t> peaceful country</a:t>
            </a:r>
            <a:endParaRPr kumimoji="1" lang="ja-JP" altLang="en-US" dirty="0"/>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3</a:t>
            </a:fld>
            <a:endParaRPr lang="ja-JP" altLang="en-US"/>
          </a:p>
        </p:txBody>
      </p:sp>
    </p:spTree>
    <p:extLst>
      <p:ext uri="{BB962C8B-B14F-4D97-AF65-F5344CB8AC3E}">
        <p14:creationId xmlns:p14="http://schemas.microsoft.com/office/powerpoint/2010/main" val="3324584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altLang="ja-JP" sz="1200" dirty="0" smtClean="0">
                <a:latin typeface="Calibri" charset="0"/>
              </a:rPr>
              <a:t>Three periods</a:t>
            </a:r>
          </a:p>
          <a:p>
            <a:pPr marL="0" marR="0" indent="0" algn="l" defTabSz="457200" rtl="0" eaLnBrk="0" fontAlgn="base" latinLnBrk="0" hangingPunct="0">
              <a:lnSpc>
                <a:spcPct val="100000"/>
              </a:lnSpc>
              <a:spcBef>
                <a:spcPct val="30000"/>
              </a:spcBef>
              <a:spcAft>
                <a:spcPct val="0"/>
              </a:spcAft>
              <a:buClrTx/>
              <a:buSzTx/>
              <a:buFontTx/>
              <a:buNone/>
              <a:tabLst/>
              <a:defRPr/>
            </a:pPr>
            <a:r>
              <a:rPr lang="en-US" altLang="ja-JP" sz="1200" dirty="0" smtClean="0">
                <a:latin typeface="Calibri" charset="0"/>
              </a:rPr>
              <a:t>(Barnhill #55 “darkness” “ignorance”) 165</a:t>
            </a:r>
          </a:p>
          <a:p>
            <a:endParaRPr kumimoji="1" lang="ja-JP" altLang="en-US" dirty="0"/>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4</a:t>
            </a:fld>
            <a:endParaRPr lang="ja-JP" altLang="en-US"/>
          </a:p>
        </p:txBody>
      </p:sp>
    </p:spTree>
    <p:extLst>
      <p:ext uri="{BB962C8B-B14F-4D97-AF65-F5344CB8AC3E}">
        <p14:creationId xmlns:p14="http://schemas.microsoft.com/office/powerpoint/2010/main" val="3559204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ja-JP" altLang="en-US" dirty="0"/>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5</a:t>
            </a:fld>
            <a:endParaRPr lang="ja-JP" altLang="en-US"/>
          </a:p>
        </p:txBody>
      </p:sp>
    </p:spTree>
    <p:extLst>
      <p:ext uri="{BB962C8B-B14F-4D97-AF65-F5344CB8AC3E}">
        <p14:creationId xmlns:p14="http://schemas.microsoft.com/office/powerpoint/2010/main" val="4163028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dirty="0" smtClean="0"/>
              <a:t>Ueda</a:t>
            </a:r>
            <a:endParaRPr kumimoji="1" lang="ja-JP" altLang="en-US" dirty="0"/>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6</a:t>
            </a:fld>
            <a:endParaRPr lang="ja-JP" altLang="en-US"/>
          </a:p>
        </p:txBody>
      </p:sp>
    </p:spTree>
    <p:extLst>
      <p:ext uri="{BB962C8B-B14F-4D97-AF65-F5344CB8AC3E}">
        <p14:creationId xmlns:p14="http://schemas.microsoft.com/office/powerpoint/2010/main" val="803970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altLang="ja-JP" dirty="0" smtClean="0">
                <a:latin typeface="Calibri" charset="0"/>
              </a:rPr>
              <a:t>Go to next slide now, for color then this</a:t>
            </a:r>
            <a:r>
              <a:rPr lang="en-US" altLang="ja-JP" baseline="0" dirty="0" smtClean="0">
                <a:latin typeface="Calibri" charset="0"/>
              </a:rPr>
              <a:t> slide will return to this</a:t>
            </a:r>
          </a:p>
          <a:p>
            <a:pPr marL="0" marR="0" indent="0" algn="l" defTabSz="457200" rtl="0" eaLnBrk="0" fontAlgn="base" latinLnBrk="0" hangingPunct="0">
              <a:lnSpc>
                <a:spcPct val="100000"/>
              </a:lnSpc>
              <a:spcBef>
                <a:spcPct val="30000"/>
              </a:spcBef>
              <a:spcAft>
                <a:spcPct val="0"/>
              </a:spcAft>
              <a:buClrTx/>
              <a:buSzTx/>
              <a:buFontTx/>
              <a:buNone/>
              <a:tabLst/>
              <a:defRPr/>
            </a:pPr>
            <a:r>
              <a:rPr lang="en-US" altLang="ja-JP" dirty="0" smtClean="0">
                <a:latin typeface="Calibri" charset="0"/>
              </a:rPr>
              <a:t>Ueda 180</a:t>
            </a:r>
          </a:p>
          <a:p>
            <a:endParaRPr kumimoji="1" lang="ja-JP" altLang="en-US" dirty="0"/>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8</a:t>
            </a:fld>
            <a:endParaRPr lang="ja-JP" altLang="en-US"/>
          </a:p>
        </p:txBody>
      </p:sp>
    </p:spTree>
    <p:extLst>
      <p:ext uri="{BB962C8B-B14F-4D97-AF65-F5344CB8AC3E}">
        <p14:creationId xmlns:p14="http://schemas.microsoft.com/office/powerpoint/2010/main" val="38444303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altLang="ja-JP" dirty="0" smtClean="0">
                <a:latin typeface="Calibri" charset="0"/>
              </a:rPr>
              <a:t>Ueda 180, next is form discussion</a:t>
            </a:r>
          </a:p>
          <a:p>
            <a:endParaRPr kumimoji="1" lang="ja-JP" altLang="en-US" dirty="0"/>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9</a:t>
            </a:fld>
            <a:endParaRPr lang="ja-JP" altLang="en-US"/>
          </a:p>
        </p:txBody>
      </p:sp>
    </p:spTree>
    <p:extLst>
      <p:ext uri="{BB962C8B-B14F-4D97-AF65-F5344CB8AC3E}">
        <p14:creationId xmlns:p14="http://schemas.microsoft.com/office/powerpoint/2010/main" val="38444303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altLang="ja-JP" dirty="0" smtClean="0">
                <a:latin typeface="Calibri" charset="0"/>
              </a:rPr>
              <a:t>Ueda 180</a:t>
            </a:r>
          </a:p>
          <a:p>
            <a:pPr marL="0" marR="0" indent="0" algn="l" defTabSz="457200" rtl="0" eaLnBrk="0" fontAlgn="base" latinLnBrk="0" hangingPunct="0">
              <a:lnSpc>
                <a:spcPct val="100000"/>
              </a:lnSpc>
              <a:spcBef>
                <a:spcPct val="30000"/>
              </a:spcBef>
              <a:spcAft>
                <a:spcPct val="0"/>
              </a:spcAft>
              <a:buClrTx/>
              <a:buSzTx/>
              <a:buFontTx/>
              <a:buNone/>
              <a:tabLst/>
              <a:defRPr/>
            </a:pPr>
            <a:r>
              <a:rPr lang="en-US" altLang="ja-JP" dirty="0" smtClean="0">
                <a:latin typeface="Calibri" charset="0"/>
              </a:rPr>
              <a:t>How colorful is proven on the next page</a:t>
            </a:r>
          </a:p>
          <a:p>
            <a:endParaRPr kumimoji="1" lang="ja-JP" altLang="en-US" dirty="0"/>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10</a:t>
            </a:fld>
            <a:endParaRPr lang="ja-JP" altLang="en-US"/>
          </a:p>
        </p:txBody>
      </p:sp>
    </p:spTree>
    <p:extLst>
      <p:ext uri="{BB962C8B-B14F-4D97-AF65-F5344CB8AC3E}">
        <p14:creationId xmlns:p14="http://schemas.microsoft.com/office/powerpoint/2010/main" val="38444303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dirty="0" smtClean="0"/>
              <a:t>Barnhill for Basho,</a:t>
            </a:r>
            <a:r>
              <a:rPr kumimoji="1" lang="en-US" altLang="ja-JP" baseline="0" dirty="0" smtClean="0"/>
              <a:t> </a:t>
            </a:r>
            <a:r>
              <a:rPr lang="en-US" altLang="ja-JP" dirty="0" smtClean="0">
                <a:latin typeface="Calibri" charset="0"/>
              </a:rPr>
              <a:t>Ueda Thorns 133</a:t>
            </a:r>
            <a:r>
              <a:rPr kumimoji="1" lang="en-US" altLang="ja-JP" baseline="0" dirty="0" smtClean="0">
                <a:latin typeface="+mn-lt"/>
              </a:rPr>
              <a:t> for Buson</a:t>
            </a:r>
          </a:p>
          <a:p>
            <a:pPr marL="0" marR="0" indent="0" algn="l" defTabSz="457200" rtl="0" eaLnBrk="0" fontAlgn="base" latinLnBrk="0" hangingPunct="0">
              <a:lnSpc>
                <a:spcPct val="100000"/>
              </a:lnSpc>
              <a:spcBef>
                <a:spcPct val="30000"/>
              </a:spcBef>
              <a:spcAft>
                <a:spcPct val="0"/>
              </a:spcAft>
              <a:buClrTx/>
              <a:buSzTx/>
              <a:buFontTx/>
              <a:buNone/>
              <a:tabLst/>
              <a:defRPr/>
            </a:pPr>
            <a:r>
              <a:rPr lang="en-US" altLang="ja-JP" dirty="0" smtClean="0">
                <a:latin typeface="Calibri" charset="0"/>
              </a:rPr>
              <a:t>Tabi ni </a:t>
            </a:r>
            <a:r>
              <a:rPr lang="en-US" altLang="ja-JP" dirty="0" err="1" smtClean="0">
                <a:latin typeface="Calibri" charset="0"/>
              </a:rPr>
              <a:t>yande</a:t>
            </a:r>
            <a:r>
              <a:rPr lang="en-US" altLang="ja-JP" dirty="0" smtClean="0">
                <a:latin typeface="Calibri" charset="0"/>
              </a:rPr>
              <a:t> </a:t>
            </a:r>
            <a:r>
              <a:rPr lang="en-US" altLang="ja-JP" dirty="0" err="1" smtClean="0">
                <a:latin typeface="Calibri" charset="0"/>
              </a:rPr>
              <a:t>yme</a:t>
            </a:r>
            <a:r>
              <a:rPr lang="en-US" altLang="ja-JP" dirty="0" smtClean="0">
                <a:latin typeface="Calibri" charset="0"/>
              </a:rPr>
              <a:t> ha </a:t>
            </a:r>
            <a:r>
              <a:rPr lang="en-US" altLang="ja-JP" dirty="0" err="1" smtClean="0">
                <a:latin typeface="Calibri" charset="0"/>
              </a:rPr>
              <a:t>kareno</a:t>
            </a:r>
            <a:r>
              <a:rPr lang="en-US" altLang="ja-JP" dirty="0" smtClean="0">
                <a:latin typeface="Calibri" charset="0"/>
              </a:rPr>
              <a:t> o </a:t>
            </a:r>
            <a:r>
              <a:rPr lang="en-US" altLang="ja-JP" dirty="0" err="1" smtClean="0">
                <a:latin typeface="Calibri" charset="0"/>
              </a:rPr>
              <a:t>kakemeguru</a:t>
            </a:r>
            <a:endParaRPr lang="en-US" altLang="ja-JP" dirty="0" smtClean="0">
              <a:latin typeface="Calibri"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US" altLang="ja-JP" dirty="0" err="1" smtClean="0">
                <a:latin typeface="Calibri" charset="0"/>
              </a:rPr>
              <a:t>shiraume</a:t>
            </a:r>
            <a:r>
              <a:rPr lang="en-US" altLang="ja-JP" dirty="0" smtClean="0">
                <a:latin typeface="Calibri" charset="0"/>
              </a:rPr>
              <a:t> ni akuru yo bakari to narinikeru</a:t>
            </a:r>
            <a:endParaRPr lang="ja-JP" altLang="en-US" dirty="0" smtClean="0">
              <a:latin typeface="Calibri"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lang="en-US" altLang="ja-JP" dirty="0" smtClean="0">
              <a:latin typeface="Calibri" charset="0"/>
            </a:endParaRPr>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11</a:t>
            </a:fld>
            <a:endParaRPr lang="ja-JP" altLang="en-US"/>
          </a:p>
        </p:txBody>
      </p:sp>
    </p:spTree>
    <p:extLst>
      <p:ext uri="{BB962C8B-B14F-4D97-AF65-F5344CB8AC3E}">
        <p14:creationId xmlns:p14="http://schemas.microsoft.com/office/powerpoint/2010/main" val="1837934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0" i="0" u="none" strike="noStrike" kern="1200" baseline="0" dirty="0" smtClean="0">
                <a:solidFill>
                  <a:schemeClr val="tx1"/>
                </a:solidFill>
                <a:latin typeface="+mn-lt"/>
                <a:ea typeface="ＭＳ Ｐゴシック" charset="0"/>
                <a:cs typeface="ＭＳ Ｐゴシック" charset="0"/>
              </a:rPr>
              <a:t>1765 : Age 3 : Issa’s mother (Kuni) dies</a:t>
            </a:r>
          </a:p>
          <a:p>
            <a:r>
              <a:rPr kumimoji="1" lang="en-US" altLang="ja-JP" sz="1200" b="0" i="0" u="none" strike="noStrike" kern="1200" baseline="0" dirty="0" smtClean="0">
                <a:solidFill>
                  <a:schemeClr val="tx1"/>
                </a:solidFill>
                <a:latin typeface="+mn-lt"/>
                <a:ea typeface="ＭＳ Ｐゴシック" charset="0"/>
                <a:cs typeface="ＭＳ Ｐゴシック" charset="0"/>
              </a:rPr>
              <a:t>• 1776 : Age 14: Issa’s grandmother (Kana) dies</a:t>
            </a:r>
          </a:p>
          <a:p>
            <a:r>
              <a:rPr kumimoji="1" lang="en-US" altLang="ja-JP" sz="1200" b="0" i="0" u="none" strike="noStrike" kern="1200" baseline="0" dirty="0" smtClean="0">
                <a:solidFill>
                  <a:schemeClr val="tx1"/>
                </a:solidFill>
                <a:latin typeface="+mn-lt"/>
                <a:ea typeface="ＭＳ Ｐゴシック" charset="0"/>
                <a:cs typeface="ＭＳ Ｐゴシック" charset="0"/>
              </a:rPr>
              <a:t>• 1777: Age 15: Issa moves to Edo (Tokyo) in the springtime.1814 : Age 52: married his first wife (</a:t>
            </a:r>
            <a:r>
              <a:rPr kumimoji="1" lang="en-US" altLang="ja-JP" sz="1200" b="0" i="0" u="none" strike="noStrike" kern="1200" baseline="0" dirty="0" err="1" smtClean="0">
                <a:solidFill>
                  <a:schemeClr val="tx1"/>
                </a:solidFill>
                <a:latin typeface="+mn-lt"/>
                <a:ea typeface="ＭＳ Ｐゴシック" charset="0"/>
                <a:cs typeface="ＭＳ Ｐゴシック" charset="0"/>
              </a:rPr>
              <a:t>Kikuko</a:t>
            </a:r>
            <a:r>
              <a:rPr kumimoji="1" lang="en-US" altLang="ja-JP" sz="1200" b="0" i="0" u="none" strike="noStrike" kern="1200" baseline="0" dirty="0" smtClean="0">
                <a:solidFill>
                  <a:schemeClr val="tx1"/>
                </a:solidFill>
                <a:latin typeface="+mn-lt"/>
                <a:ea typeface="ＭＳ Ｐゴシック" charset="0"/>
                <a:cs typeface="ＭＳ Ｐゴシック" charset="0"/>
              </a:rPr>
              <a:t> - who was 28 years old)</a:t>
            </a:r>
          </a:p>
          <a:p>
            <a:r>
              <a:rPr kumimoji="1" lang="en-US" altLang="ja-JP" sz="1200" b="0" i="0" u="none" strike="noStrike" kern="1200" baseline="0" dirty="0" smtClean="0">
                <a:solidFill>
                  <a:schemeClr val="tx1"/>
                </a:solidFill>
                <a:latin typeface="+mn-lt"/>
                <a:ea typeface="ＭＳ Ｐゴシック" charset="0"/>
                <a:cs typeface="ＭＳ Ｐゴシック" charset="0"/>
              </a:rPr>
              <a:t>• 1816 : Age 54: Issa’s first son, </a:t>
            </a:r>
            <a:r>
              <a:rPr kumimoji="1" lang="en-US" altLang="ja-JP" sz="1200" b="0" i="0" u="none" strike="noStrike" kern="1200" baseline="0" dirty="0" err="1" smtClean="0">
                <a:solidFill>
                  <a:schemeClr val="tx1"/>
                </a:solidFill>
                <a:latin typeface="+mn-lt"/>
                <a:ea typeface="ＭＳ Ｐゴシック" charset="0"/>
                <a:cs typeface="ＭＳ Ｐゴシック" charset="0"/>
              </a:rPr>
              <a:t>Sentaro</a:t>
            </a:r>
            <a:r>
              <a:rPr kumimoji="1" lang="en-US" altLang="ja-JP" sz="1200" b="0" i="0" u="none" strike="noStrike" kern="1200" baseline="0" dirty="0" smtClean="0">
                <a:solidFill>
                  <a:schemeClr val="tx1"/>
                </a:solidFill>
                <a:latin typeface="+mn-lt"/>
                <a:ea typeface="ＭＳ Ｐゴシック" charset="0"/>
                <a:cs typeface="ＭＳ Ｐゴシック" charset="0"/>
              </a:rPr>
              <a:t> is born, but dies soon afterward</a:t>
            </a:r>
          </a:p>
          <a:p>
            <a:r>
              <a:rPr kumimoji="1" lang="en-US" altLang="ja-JP" sz="1200" b="0" i="0" u="none" strike="noStrike" kern="1200" baseline="0" dirty="0" smtClean="0">
                <a:solidFill>
                  <a:schemeClr val="tx1"/>
                </a:solidFill>
                <a:latin typeface="+mn-lt"/>
                <a:ea typeface="ＭＳ Ｐゴシック" charset="0"/>
                <a:cs typeface="ＭＳ Ｐゴシック" charset="0"/>
              </a:rPr>
              <a:t>• 1818 : Age 56: First daughter, Sato is born, but she dies the following year.</a:t>
            </a:r>
          </a:p>
          <a:p>
            <a:r>
              <a:rPr kumimoji="1" lang="en-US" altLang="ja-JP" sz="1200" b="0" i="0" u="none" strike="noStrike" kern="1200" baseline="0" dirty="0" smtClean="0">
                <a:solidFill>
                  <a:schemeClr val="tx1"/>
                </a:solidFill>
                <a:latin typeface="+mn-lt"/>
                <a:ea typeface="ＭＳ Ｐゴシック" charset="0"/>
                <a:cs typeface="ＭＳ Ｐゴシック" charset="0"/>
              </a:rPr>
              <a:t>• 1820 : Age 58: Second son, </a:t>
            </a:r>
            <a:r>
              <a:rPr kumimoji="1" lang="en-US" altLang="ja-JP" sz="1200" b="0" i="0" u="none" strike="noStrike" kern="1200" baseline="0" dirty="0" err="1" smtClean="0">
                <a:solidFill>
                  <a:schemeClr val="tx1"/>
                </a:solidFill>
                <a:latin typeface="+mn-lt"/>
                <a:ea typeface="ＭＳ Ｐゴシック" charset="0"/>
                <a:cs typeface="ＭＳ Ｐゴシック" charset="0"/>
              </a:rPr>
              <a:t>Ishitaro</a:t>
            </a:r>
            <a:r>
              <a:rPr kumimoji="1" lang="en-US" altLang="ja-JP" sz="1200" b="0" i="0" u="none" strike="noStrike" kern="1200" baseline="0" dirty="0" smtClean="0">
                <a:solidFill>
                  <a:schemeClr val="tx1"/>
                </a:solidFill>
                <a:latin typeface="+mn-lt"/>
                <a:ea typeface="ＭＳ Ｐゴシック" charset="0"/>
                <a:cs typeface="ＭＳ Ｐゴシック" charset="0"/>
              </a:rPr>
              <a:t> is born. He dies the following year.</a:t>
            </a:r>
          </a:p>
          <a:p>
            <a:r>
              <a:rPr kumimoji="1" lang="en-US" altLang="ja-JP" sz="1200" b="0" i="0" u="none" strike="noStrike" kern="1200" baseline="0" dirty="0" smtClean="0">
                <a:solidFill>
                  <a:schemeClr val="tx1"/>
                </a:solidFill>
                <a:latin typeface="+mn-lt"/>
                <a:ea typeface="ＭＳ Ｐゴシック" charset="0"/>
                <a:cs typeface="ＭＳ Ｐゴシック" charset="0"/>
              </a:rPr>
              <a:t>• 1822 : Age 60: Third son, </a:t>
            </a:r>
            <a:r>
              <a:rPr kumimoji="1" lang="en-US" altLang="ja-JP" sz="1200" b="0" i="0" u="none" strike="noStrike" kern="1200" baseline="0" dirty="0" err="1" smtClean="0">
                <a:solidFill>
                  <a:schemeClr val="tx1"/>
                </a:solidFill>
                <a:latin typeface="+mn-lt"/>
                <a:ea typeface="ＭＳ Ｐゴシック" charset="0"/>
                <a:cs typeface="ＭＳ Ｐゴシック" charset="0"/>
              </a:rPr>
              <a:t>Kinsaburo</a:t>
            </a:r>
            <a:r>
              <a:rPr kumimoji="1" lang="en-US" altLang="ja-JP" sz="1200" b="0" i="0" u="none" strike="noStrike" kern="1200" baseline="0" dirty="0" smtClean="0">
                <a:solidFill>
                  <a:schemeClr val="tx1"/>
                </a:solidFill>
                <a:latin typeface="+mn-lt"/>
                <a:ea typeface="ＭＳ Ｐゴシック" charset="0"/>
                <a:cs typeface="ＭＳ Ｐゴシック" charset="0"/>
              </a:rPr>
              <a:t> in born. He too dies the next year.</a:t>
            </a:r>
          </a:p>
          <a:p>
            <a:r>
              <a:rPr kumimoji="1" lang="en-US" altLang="ja-JP" sz="1200" b="0" i="0" u="none" strike="noStrike" kern="1200" baseline="0" dirty="0" smtClean="0">
                <a:solidFill>
                  <a:schemeClr val="tx1"/>
                </a:solidFill>
                <a:latin typeface="+mn-lt"/>
                <a:ea typeface="ＭＳ Ｐゴシック" charset="0"/>
                <a:cs typeface="ＭＳ Ｐゴシック" charset="0"/>
              </a:rPr>
              <a:t>• 1823 : Age 61: Issa’s first wife, </a:t>
            </a:r>
            <a:r>
              <a:rPr kumimoji="1" lang="en-US" altLang="ja-JP" sz="1200" b="0" i="0" u="none" strike="noStrike" kern="1200" baseline="0" dirty="0" err="1" smtClean="0">
                <a:solidFill>
                  <a:schemeClr val="tx1"/>
                </a:solidFill>
                <a:latin typeface="+mn-lt"/>
                <a:ea typeface="ＭＳ Ｐゴシック" charset="0"/>
                <a:cs typeface="ＭＳ Ｐゴシック" charset="0"/>
              </a:rPr>
              <a:t>Kikuko</a:t>
            </a:r>
            <a:r>
              <a:rPr kumimoji="1" lang="en-US" altLang="ja-JP" sz="1200" b="0" i="0" u="none" strike="noStrike" kern="1200" baseline="0" dirty="0" smtClean="0">
                <a:solidFill>
                  <a:schemeClr val="tx1"/>
                </a:solidFill>
                <a:latin typeface="+mn-lt"/>
                <a:ea typeface="ＭＳ Ｐゴシック" charset="0"/>
                <a:cs typeface="ＭＳ Ｐゴシック" charset="0"/>
              </a:rPr>
              <a:t> dies at age 37.</a:t>
            </a:r>
          </a:p>
          <a:p>
            <a:r>
              <a:rPr kumimoji="1" lang="en-US" altLang="ja-JP" sz="1200" b="0" i="0" u="none" strike="noStrike" kern="1200" baseline="0" dirty="0" smtClean="0">
                <a:solidFill>
                  <a:schemeClr val="tx1"/>
                </a:solidFill>
                <a:latin typeface="+mn-lt"/>
                <a:ea typeface="ＭＳ Ｐゴシック" charset="0"/>
                <a:cs typeface="ＭＳ Ｐゴシック" charset="0"/>
              </a:rPr>
              <a:t>• 1824 : Age 62: marries Yuki, who is 38 years old but they soon divorce.</a:t>
            </a:r>
          </a:p>
          <a:p>
            <a:r>
              <a:rPr kumimoji="1" lang="en-US" altLang="ja-JP" sz="1200" b="0" i="0" u="none" strike="noStrike" kern="1200" baseline="0" dirty="0" smtClean="0">
                <a:solidFill>
                  <a:schemeClr val="tx1"/>
                </a:solidFill>
                <a:latin typeface="+mn-lt"/>
                <a:ea typeface="ＭＳ Ｐゴシック" charset="0"/>
                <a:cs typeface="ＭＳ Ｐゴシック" charset="0"/>
              </a:rPr>
              <a:t>• 1826 : Age 64: Issa marries for the third time to </a:t>
            </a:r>
            <a:r>
              <a:rPr kumimoji="1" lang="en-US" altLang="ja-JP" sz="1200" b="0" i="0" u="none" strike="noStrike" kern="1200" baseline="0" dirty="0" err="1" smtClean="0">
                <a:solidFill>
                  <a:schemeClr val="tx1"/>
                </a:solidFill>
                <a:latin typeface="+mn-lt"/>
                <a:ea typeface="ＭＳ Ｐゴシック" charset="0"/>
                <a:cs typeface="ＭＳ Ｐゴシック" charset="0"/>
              </a:rPr>
              <a:t>Yawo</a:t>
            </a:r>
            <a:r>
              <a:rPr kumimoji="1" lang="en-US" altLang="ja-JP" sz="1200" b="0" i="0" u="none" strike="noStrike" kern="1200" baseline="0" dirty="0" smtClean="0">
                <a:solidFill>
                  <a:schemeClr val="tx1"/>
                </a:solidFill>
                <a:latin typeface="+mn-lt"/>
                <a:ea typeface="ＭＳ Ｐゴシック" charset="0"/>
                <a:cs typeface="ＭＳ Ｐゴシック" charset="0"/>
              </a:rPr>
              <a:t>. She is 32 years old at the time.</a:t>
            </a:r>
          </a:p>
          <a:p>
            <a:r>
              <a:rPr kumimoji="1" lang="en-US" altLang="ja-JP" sz="1200" b="0" i="0" u="none" strike="noStrike" kern="1200" baseline="0" dirty="0" smtClean="0">
                <a:solidFill>
                  <a:schemeClr val="tx1"/>
                </a:solidFill>
                <a:latin typeface="+mn-lt"/>
                <a:ea typeface="ＭＳ Ｐゴシック" charset="0"/>
                <a:cs typeface="ＭＳ Ｐゴシック" charset="0"/>
              </a:rPr>
              <a:t>• 1827 : Age 65: Issa’s home catches fire and burns down in the Kashiwara Fire.</a:t>
            </a:r>
          </a:p>
          <a:p>
            <a:r>
              <a:rPr kumimoji="1" lang="en-US" altLang="ja-JP" sz="1200" b="0" i="0" u="none" strike="noStrike" kern="1200" baseline="0" dirty="0" smtClean="0">
                <a:solidFill>
                  <a:schemeClr val="tx1"/>
                </a:solidFill>
                <a:latin typeface="+mn-lt"/>
                <a:ea typeface="ＭＳ Ｐゴシック" charset="0"/>
                <a:cs typeface="ＭＳ Ｐゴシック" charset="0"/>
              </a:rPr>
              <a:t>The family temporarily moves into a storehouse that remained standing after the fire.</a:t>
            </a:r>
          </a:p>
          <a:p>
            <a:r>
              <a:rPr kumimoji="1" lang="en-US" altLang="ja-JP" sz="1200" b="0" i="0" u="none" strike="noStrike" kern="1200" baseline="0" dirty="0" smtClean="0">
                <a:solidFill>
                  <a:schemeClr val="tx1"/>
                </a:solidFill>
                <a:latin typeface="+mn-lt"/>
                <a:ea typeface="ＭＳ Ｐゴシック" charset="0"/>
                <a:cs typeface="ＭＳ Ｐゴシック" charset="0"/>
              </a:rPr>
              <a:t>November 19 : Issa passes away while living in the storehouse.</a:t>
            </a:r>
            <a:endParaRPr kumimoji="1" lang="ja-JP" altLang="en-US" dirty="0"/>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12</a:t>
            </a:fld>
            <a:endParaRPr lang="ja-JP" altLang="en-US"/>
          </a:p>
        </p:txBody>
      </p:sp>
    </p:spTree>
    <p:extLst>
      <p:ext uri="{BB962C8B-B14F-4D97-AF65-F5344CB8AC3E}">
        <p14:creationId xmlns:p14="http://schemas.microsoft.com/office/powerpoint/2010/main" val="40345265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dirty="0" smtClean="0"/>
              <a:t>Three key things for this class</a:t>
            </a:r>
            <a:r>
              <a:rPr kumimoji="1" lang="en-US" altLang="ja-JP" baseline="0" dirty="0" smtClean="0"/>
              <a:t> needed to appreciate haiku which are difficult to appreciate</a:t>
            </a:r>
            <a:endParaRPr kumimoji="1" lang="ja-JP" altLang="en-US" dirty="0"/>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14</a:t>
            </a:fld>
            <a:endParaRPr lang="ja-JP" altLang="en-US"/>
          </a:p>
        </p:txBody>
      </p:sp>
    </p:spTree>
    <p:extLst>
      <p:ext uri="{BB962C8B-B14F-4D97-AF65-F5344CB8AC3E}">
        <p14:creationId xmlns:p14="http://schemas.microsoft.com/office/powerpoint/2010/main" val="5159056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ltLang="ja-JP" sz="1200" dirty="0" err="1" smtClean="0">
                <a:latin typeface="Calibri" charset="0"/>
              </a:rPr>
              <a:t>Ine</a:t>
            </a:r>
            <a:r>
              <a:rPr lang="en-US" altLang="ja-JP" sz="1200" dirty="0" smtClean="0">
                <a:latin typeface="Calibri" charset="0"/>
              </a:rPr>
              <a:t> no </a:t>
            </a:r>
            <a:r>
              <a:rPr lang="en-US" altLang="ja-JP" sz="1200" dirty="0" err="1" smtClean="0">
                <a:latin typeface="Calibri" charset="0"/>
              </a:rPr>
              <a:t>hanobi</a:t>
            </a:r>
            <a:r>
              <a:rPr lang="en-US" altLang="ja-JP" sz="1200" dirty="0" smtClean="0">
                <a:latin typeface="Calibri" charset="0"/>
              </a:rPr>
              <a:t> no / </a:t>
            </a:r>
            <a:r>
              <a:rPr lang="en-US" altLang="ja-JP" sz="1200" dirty="0" err="1" smtClean="0">
                <a:latin typeface="Calibri" charset="0"/>
              </a:rPr>
              <a:t>chikara</a:t>
            </a:r>
            <a:r>
              <a:rPr lang="en-US" altLang="ja-JP" sz="1200" dirty="0" smtClean="0">
                <a:latin typeface="Calibri" charset="0"/>
              </a:rPr>
              <a:t> naki kaze</a:t>
            </a:r>
          </a:p>
          <a:p>
            <a:pPr marL="0" indent="0">
              <a:buNone/>
            </a:pPr>
            <a:r>
              <a:rPr lang="ja-JP" altLang="en-US" sz="1200" dirty="0" smtClean="0">
                <a:latin typeface="Calibri" charset="0"/>
              </a:rPr>
              <a:t>いねのはのびの力なき風　　　　　珍碩　　　　　</a:t>
            </a:r>
            <a:endParaRPr lang="en-US" altLang="ja-JP" sz="1200" dirty="0" smtClean="0">
              <a:latin typeface="Calibri" charset="0"/>
            </a:endParaRPr>
          </a:p>
          <a:p>
            <a:pPr marL="0" indent="0">
              <a:buNone/>
            </a:pPr>
            <a:r>
              <a:rPr lang="en-US" altLang="ja-JP" sz="1200" dirty="0" err="1" smtClean="0">
                <a:latin typeface="Calibri" charset="0"/>
              </a:rPr>
              <a:t>Hosshin</a:t>
            </a:r>
            <a:r>
              <a:rPr lang="en-US" altLang="ja-JP" sz="1200" dirty="0" smtClean="0">
                <a:latin typeface="Calibri" charset="0"/>
              </a:rPr>
              <a:t> no / </a:t>
            </a:r>
            <a:r>
              <a:rPr lang="en-US" altLang="ja-JP" sz="1200" dirty="0" err="1" smtClean="0">
                <a:latin typeface="Calibri" charset="0"/>
              </a:rPr>
              <a:t>hajime</a:t>
            </a:r>
            <a:r>
              <a:rPr lang="en-US" altLang="ja-JP" sz="1200" dirty="0" smtClean="0">
                <a:latin typeface="Calibri" charset="0"/>
              </a:rPr>
              <a:t> ni </a:t>
            </a:r>
            <a:r>
              <a:rPr lang="en-US" altLang="ja-JP" sz="1200" dirty="0" err="1" smtClean="0">
                <a:latin typeface="Calibri" charset="0"/>
              </a:rPr>
              <a:t>koyuru</a:t>
            </a:r>
            <a:r>
              <a:rPr lang="en-US" altLang="ja-JP" sz="1200" dirty="0" smtClean="0">
                <a:latin typeface="Calibri" charset="0"/>
              </a:rPr>
              <a:t> / </a:t>
            </a:r>
            <a:r>
              <a:rPr lang="en-US" altLang="ja-JP" sz="1200" dirty="0" err="1" smtClean="0">
                <a:latin typeface="Calibri" charset="0"/>
              </a:rPr>
              <a:t>Suzukayama</a:t>
            </a:r>
            <a:endParaRPr lang="en-US" altLang="ja-JP" sz="1200" dirty="0" smtClean="0">
              <a:latin typeface="Calibri" charset="0"/>
            </a:endParaRPr>
          </a:p>
          <a:p>
            <a:pPr marL="0" indent="0">
              <a:buNone/>
            </a:pPr>
            <a:r>
              <a:rPr lang="ja-JP" altLang="en-US" sz="1200" dirty="0" smtClean="0">
                <a:latin typeface="Calibri" charset="0"/>
              </a:rPr>
              <a:t>発心のはじめにこゆるすずか山　　　芭蕉　</a:t>
            </a:r>
          </a:p>
          <a:p>
            <a:pPr marL="0" indent="0">
              <a:buNone/>
            </a:pPr>
            <a:endParaRPr lang="ja-JP" altLang="en-US" sz="1200" dirty="0" smtClean="0">
              <a:latin typeface="Calibri" charset="0"/>
            </a:endParaRPr>
          </a:p>
          <a:p>
            <a:endParaRPr kumimoji="1" lang="ja-JP" altLang="en-US" dirty="0"/>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16</a:t>
            </a:fld>
            <a:endParaRPr lang="ja-JP" altLang="en-US"/>
          </a:p>
        </p:txBody>
      </p:sp>
    </p:spTree>
    <p:extLst>
      <p:ext uri="{BB962C8B-B14F-4D97-AF65-F5344CB8AC3E}">
        <p14:creationId xmlns:p14="http://schemas.microsoft.com/office/powerpoint/2010/main" val="35924093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dirty="0" smtClean="0"/>
              <a:t>“just make tea”</a:t>
            </a:r>
          </a:p>
          <a:p>
            <a:r>
              <a:rPr kumimoji="1" lang="en-US" altLang="ja-JP" dirty="0" err="1" smtClean="0"/>
              <a:t>HAIku</a:t>
            </a:r>
            <a:endParaRPr kumimoji="1" lang="ja-JP" altLang="en-US" dirty="0"/>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17</a:t>
            </a:fld>
            <a:endParaRPr lang="ja-JP" altLang="en-US"/>
          </a:p>
        </p:txBody>
      </p:sp>
    </p:spTree>
    <p:extLst>
      <p:ext uri="{BB962C8B-B14F-4D97-AF65-F5344CB8AC3E}">
        <p14:creationId xmlns:p14="http://schemas.microsoft.com/office/powerpoint/2010/main" val="2998053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dirty="0" err="1" smtClean="0"/>
              <a:t>HAIku</a:t>
            </a:r>
            <a:endParaRPr kumimoji="1" lang="ja-JP" altLang="en-US" dirty="0"/>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18</a:t>
            </a:fld>
            <a:endParaRPr lang="ja-JP" altLang="en-US"/>
          </a:p>
        </p:txBody>
      </p:sp>
    </p:spTree>
    <p:extLst>
      <p:ext uri="{BB962C8B-B14F-4D97-AF65-F5344CB8AC3E}">
        <p14:creationId xmlns:p14="http://schemas.microsoft.com/office/powerpoint/2010/main" val="29980531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dirty="0" err="1" smtClean="0"/>
              <a:t>HAIku</a:t>
            </a:r>
            <a:endParaRPr kumimoji="1" lang="ja-JP" altLang="en-US" dirty="0"/>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19</a:t>
            </a:fld>
            <a:endParaRPr lang="ja-JP" altLang="en-US"/>
          </a:p>
        </p:txBody>
      </p:sp>
    </p:spTree>
    <p:extLst>
      <p:ext uri="{BB962C8B-B14F-4D97-AF65-F5344CB8AC3E}">
        <p14:creationId xmlns:p14="http://schemas.microsoft.com/office/powerpoint/2010/main" val="29980531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dirty="0" err="1" smtClean="0"/>
              <a:t>HAIku</a:t>
            </a:r>
            <a:endParaRPr kumimoji="1" lang="ja-JP" altLang="en-US" dirty="0"/>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20</a:t>
            </a:fld>
            <a:endParaRPr lang="ja-JP" altLang="en-US"/>
          </a:p>
        </p:txBody>
      </p:sp>
    </p:spTree>
    <p:extLst>
      <p:ext uri="{BB962C8B-B14F-4D97-AF65-F5344CB8AC3E}">
        <p14:creationId xmlns:p14="http://schemas.microsoft.com/office/powerpoint/2010/main" val="29980531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dirty="0" err="1" smtClean="0"/>
              <a:t>HAIku</a:t>
            </a:r>
            <a:endParaRPr kumimoji="1" lang="ja-JP" altLang="en-US" dirty="0"/>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21</a:t>
            </a:fld>
            <a:endParaRPr lang="ja-JP" altLang="en-US"/>
          </a:p>
        </p:txBody>
      </p:sp>
    </p:spTree>
    <p:extLst>
      <p:ext uri="{BB962C8B-B14F-4D97-AF65-F5344CB8AC3E}">
        <p14:creationId xmlns:p14="http://schemas.microsoft.com/office/powerpoint/2010/main" val="29980531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dirty="0" err="1" smtClean="0"/>
              <a:t>HAIku</a:t>
            </a:r>
            <a:endParaRPr kumimoji="1" lang="ja-JP" altLang="en-US" dirty="0"/>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22</a:t>
            </a:fld>
            <a:endParaRPr lang="ja-JP" altLang="en-US"/>
          </a:p>
        </p:txBody>
      </p:sp>
    </p:spTree>
    <p:extLst>
      <p:ext uri="{BB962C8B-B14F-4D97-AF65-F5344CB8AC3E}">
        <p14:creationId xmlns:p14="http://schemas.microsoft.com/office/powerpoint/2010/main" val="29980531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kern="1200" dirty="0" smtClean="0">
                <a:solidFill>
                  <a:schemeClr val="tx1"/>
                </a:solidFill>
                <a:latin typeface="+mn-lt"/>
                <a:ea typeface="ＭＳ Ｐゴシック" charset="0"/>
                <a:cs typeface="ＭＳ Ｐゴシック" charset="0"/>
              </a:rPr>
              <a:t>Early, not yet </a:t>
            </a:r>
            <a:r>
              <a:rPr kumimoji="1" lang="en-US" altLang="ja-JP" sz="1200" kern="1200" dirty="0" err="1" smtClean="0">
                <a:solidFill>
                  <a:schemeClr val="tx1"/>
                </a:solidFill>
                <a:latin typeface="+mn-lt"/>
                <a:ea typeface="ＭＳ Ｐゴシック" charset="0"/>
                <a:cs typeface="ＭＳ Ｐゴシック" charset="0"/>
              </a:rPr>
              <a:t>haiga</a:t>
            </a:r>
            <a:r>
              <a:rPr kumimoji="1" lang="en-US" altLang="ja-JP" sz="1200" kern="1200" dirty="0" smtClean="0">
                <a:solidFill>
                  <a:schemeClr val="tx1"/>
                </a:solidFill>
                <a:latin typeface="+mn-lt"/>
                <a:ea typeface="ＭＳ Ｐゴシック" charset="0"/>
                <a:cs typeface="ＭＳ Ｐゴシック" charset="0"/>
              </a:rPr>
              <a:t> style, simple</a:t>
            </a:r>
            <a:r>
              <a:rPr kumimoji="1" lang="en-US" altLang="ja-JP" sz="1200" kern="1200" baseline="0" dirty="0" smtClean="0">
                <a:solidFill>
                  <a:schemeClr val="tx1"/>
                </a:solidFill>
                <a:latin typeface="+mn-lt"/>
                <a:ea typeface="ＭＳ Ｐゴシック" charset="0"/>
                <a:cs typeface="ＭＳ Ｐゴシック" charset="0"/>
              </a:rPr>
              <a:t> relationship between poem and picture</a:t>
            </a:r>
          </a:p>
          <a:p>
            <a:r>
              <a:rPr kumimoji="1" lang="en-US" altLang="ja-JP" sz="1200" kern="1200" dirty="0" smtClean="0">
                <a:solidFill>
                  <a:schemeClr val="tx1"/>
                </a:solidFill>
                <a:effectLst/>
                <a:latin typeface="+mn-lt"/>
                <a:ea typeface="ＭＳ Ｐゴシック" charset="0"/>
                <a:cs typeface="ＭＳ Ｐゴシック" charset="0"/>
              </a:rPr>
              <a:t>A wealthy merchant from Kyōto, he was a disciple of the haikai master Matsunaga </a:t>
            </a:r>
            <a:r>
              <a:rPr kumimoji="1" lang="en-US" altLang="ja-JP" sz="1200" kern="1200" dirty="0" err="1" smtClean="0">
                <a:solidFill>
                  <a:schemeClr val="tx1"/>
                </a:solidFill>
                <a:effectLst/>
                <a:latin typeface="+mn-lt"/>
                <a:ea typeface="ＭＳ Ｐゴシック" charset="0"/>
                <a:cs typeface="ＭＳ Ｐゴシック" charset="0"/>
              </a:rPr>
              <a:t>Teitoku</a:t>
            </a:r>
            <a:r>
              <a:rPr kumimoji="1" lang="en-US" altLang="ja-JP" sz="1200" kern="1200" dirty="0" smtClean="0">
                <a:solidFill>
                  <a:schemeClr val="tx1"/>
                </a:solidFill>
                <a:effectLst/>
                <a:latin typeface="+mn-lt"/>
                <a:ea typeface="ＭＳ Ｐゴシック" charset="0"/>
                <a:cs typeface="ＭＳ Ｐゴシック" charset="0"/>
              </a:rPr>
              <a:t> but later broke with the </a:t>
            </a:r>
            <a:r>
              <a:rPr kumimoji="1" lang="en-US" altLang="ja-JP" sz="1200" kern="1200" dirty="0" err="1" smtClean="0">
                <a:solidFill>
                  <a:schemeClr val="tx1"/>
                </a:solidFill>
                <a:effectLst/>
                <a:latin typeface="+mn-lt"/>
                <a:ea typeface="ＭＳ Ｐゴシック" charset="0"/>
                <a:cs typeface="ＭＳ Ｐゴシック" charset="0"/>
              </a:rPr>
              <a:t>Teitoku</a:t>
            </a:r>
            <a:r>
              <a:rPr kumimoji="1" lang="en-US" altLang="ja-JP" sz="1200" kern="1200" dirty="0" smtClean="0">
                <a:solidFill>
                  <a:schemeClr val="tx1"/>
                </a:solidFill>
                <a:effectLst/>
                <a:latin typeface="+mn-lt"/>
                <a:ea typeface="ＭＳ Ｐゴシック" charset="0"/>
                <a:cs typeface="ＭＳ Ｐゴシック" charset="0"/>
              </a:rPr>
              <a:t> school.</a:t>
            </a:r>
            <a:r>
              <a:rPr lang="en-US" altLang="ja-JP" dirty="0" smtClean="0">
                <a:effectLst/>
              </a:rPr>
              <a:t> </a:t>
            </a:r>
            <a:endParaRPr kumimoji="1" lang="ja-JP" altLang="en-US" dirty="0"/>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23</a:t>
            </a:fld>
            <a:endParaRPr lang="ja-JP" altLang="en-US"/>
          </a:p>
        </p:txBody>
      </p:sp>
    </p:spTree>
    <p:extLst>
      <p:ext uri="{BB962C8B-B14F-4D97-AF65-F5344CB8AC3E}">
        <p14:creationId xmlns:p14="http://schemas.microsoft.com/office/powerpoint/2010/main" val="19330748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sz="1200" kern="1200" dirty="0" smtClean="0">
                <a:solidFill>
                  <a:schemeClr val="tx1"/>
                </a:solidFill>
                <a:latin typeface="+mn-lt"/>
                <a:ea typeface="ＭＳ Ｐゴシック" charset="0"/>
                <a:cs typeface="ＭＳ Ｐゴシック" charset="0"/>
              </a:rPr>
              <a:t>春風に</a:t>
            </a:r>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乗（り）うつり香や</a:t>
            </a:r>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梅の花 </a:t>
            </a:r>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たにま（に）目立（つ） </a:t>
            </a:r>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おひ松の情 </a:t>
            </a:r>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遥（な）山は</a:t>
            </a:r>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忘なき</a:t>
            </a:r>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庭にすえおく</a:t>
            </a:r>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（菅原道真像）</a:t>
            </a:r>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立圃拝</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落款（松翁）</a:t>
            </a:r>
            <a:r>
              <a:rPr kumimoji="1" lang="en-US" altLang="ja-JP" sz="1200" kern="1200" dirty="0" smtClean="0">
                <a:solidFill>
                  <a:schemeClr val="tx1"/>
                </a:solidFill>
                <a:latin typeface="+mn-lt"/>
                <a:ea typeface="ＭＳ Ｐゴシック" charset="0"/>
                <a:cs typeface="ＭＳ Ｐゴシック" charset="0"/>
              </a:rPr>
              <a:t>] 』</a:t>
            </a:r>
            <a:r>
              <a:rPr kumimoji="1" lang="ja-JP" altLang="en-US" sz="1200" kern="1200" dirty="0" smtClean="0">
                <a:solidFill>
                  <a:schemeClr val="tx1"/>
                </a:solidFill>
                <a:latin typeface="+mn-lt"/>
                <a:ea typeface="ＭＳ Ｐゴシック" charset="0"/>
                <a:cs typeface="ＭＳ Ｐゴシック" charset="0"/>
              </a:rPr>
              <a:t>　紙面</a:t>
            </a:r>
            <a:r>
              <a:rPr kumimoji="1" lang="en-US" altLang="ja-JP" sz="1200" kern="1200" dirty="0" smtClean="0">
                <a:solidFill>
                  <a:schemeClr val="tx1"/>
                </a:solidFill>
                <a:latin typeface="+mn-lt"/>
                <a:ea typeface="ＭＳ Ｐゴシック" charset="0"/>
                <a:cs typeface="ＭＳ Ｐゴシック" charset="0"/>
              </a:rPr>
              <a:t>89×27.4</a:t>
            </a:r>
            <a:r>
              <a:rPr kumimoji="1" lang="ja-JP" altLang="en-US" sz="1200" kern="1200" dirty="0" smtClean="0">
                <a:solidFill>
                  <a:schemeClr val="tx1"/>
                </a:solidFill>
                <a:latin typeface="+mn-lt"/>
                <a:ea typeface="ＭＳ Ｐゴシック" charset="0"/>
                <a:cs typeface="ＭＳ Ｐゴシック" charset="0"/>
              </a:rPr>
              <a:t>糎　幅面</a:t>
            </a:r>
            <a:r>
              <a:rPr kumimoji="1" lang="en-US" altLang="ja-JP" sz="1200" kern="1200" dirty="0" smtClean="0">
                <a:solidFill>
                  <a:schemeClr val="tx1"/>
                </a:solidFill>
                <a:latin typeface="+mn-lt"/>
                <a:ea typeface="ＭＳ Ｐゴシック" charset="0"/>
                <a:cs typeface="ＭＳ Ｐゴシック" charset="0"/>
              </a:rPr>
              <a:t>174×29.5</a:t>
            </a:r>
            <a:r>
              <a:rPr kumimoji="1" lang="ja-JP" altLang="en-US" sz="1200" kern="1200" dirty="0" smtClean="0">
                <a:solidFill>
                  <a:schemeClr val="tx1"/>
                </a:solidFill>
                <a:latin typeface="+mn-lt"/>
                <a:ea typeface="ＭＳ Ｐゴシック" charset="0"/>
                <a:cs typeface="ＭＳ Ｐゴシック" charset="0"/>
              </a:rPr>
              <a:t>糎　箱入</a:t>
            </a:r>
          </a:p>
          <a:p>
            <a:endParaRPr kumimoji="1" lang="ja-JP" altLang="en-US" sz="1200" kern="1200" dirty="0" smtClean="0">
              <a:solidFill>
                <a:schemeClr val="tx1"/>
              </a:solidFill>
              <a:latin typeface="+mn-lt"/>
              <a:ea typeface="ＭＳ Ｐゴシック" charset="0"/>
              <a:cs typeface="ＭＳ Ｐゴシック" charset="0"/>
            </a:endParaRPr>
          </a:p>
          <a:p>
            <a:endParaRPr kumimoji="1" lang="ja-JP" altLang="en-US" sz="1200" kern="1200" dirty="0" smtClean="0">
              <a:solidFill>
                <a:schemeClr val="tx1"/>
              </a:solidFill>
              <a:latin typeface="+mn-lt"/>
              <a:ea typeface="ＭＳ Ｐゴシック" charset="0"/>
              <a:cs typeface="ＭＳ Ｐゴシック" charset="0"/>
            </a:endParaRPr>
          </a:p>
          <a:p>
            <a:endParaRPr kumimoji="1" lang="ja-JP" altLang="en-US"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野々口立圃（文禄四</a:t>
            </a:r>
            <a:r>
              <a:rPr kumimoji="1" lang="en-US" altLang="ja-JP" sz="1200" kern="1200" dirty="0" smtClean="0">
                <a:solidFill>
                  <a:schemeClr val="tx1"/>
                </a:solidFill>
                <a:latin typeface="+mn-lt"/>
                <a:ea typeface="ＭＳ Ｐゴシック" charset="0"/>
                <a:cs typeface="ＭＳ Ｐゴシック" charset="0"/>
              </a:rPr>
              <a:t>1595</a:t>
            </a:r>
            <a:r>
              <a:rPr kumimoji="1" lang="ja-JP" altLang="en-US" sz="1200" kern="1200" dirty="0" smtClean="0">
                <a:solidFill>
                  <a:schemeClr val="tx1"/>
                </a:solidFill>
                <a:latin typeface="+mn-lt"/>
                <a:ea typeface="ＭＳ Ｐゴシック" charset="0"/>
                <a:cs typeface="ＭＳ Ｐゴシック" charset="0"/>
              </a:rPr>
              <a:t>～寛文九</a:t>
            </a:r>
            <a:r>
              <a:rPr kumimoji="1" lang="en-US" altLang="ja-JP" sz="1200" kern="1200" dirty="0" smtClean="0">
                <a:solidFill>
                  <a:schemeClr val="tx1"/>
                </a:solidFill>
                <a:latin typeface="+mn-lt"/>
                <a:ea typeface="ＭＳ Ｐゴシック" charset="0"/>
                <a:cs typeface="ＭＳ Ｐゴシック" charset="0"/>
              </a:rPr>
              <a:t>1669</a:t>
            </a:r>
            <a:r>
              <a:rPr kumimoji="1" lang="ja-JP" altLang="en-US" sz="1200" kern="1200" dirty="0" smtClean="0">
                <a:solidFill>
                  <a:schemeClr val="tx1"/>
                </a:solidFill>
                <a:latin typeface="+mn-lt"/>
                <a:ea typeface="ＭＳ Ｐゴシック" charset="0"/>
                <a:cs typeface="ＭＳ Ｐゴシック" charset="0"/>
              </a:rPr>
              <a:t>）：江戸前期の俳人。松永貞徳門の代表的俳人で、家業は人形屋で通称雛屋ともいう。著作多数、書・画もよくした。</a:t>
            </a:r>
            <a:endParaRPr kumimoji="1" lang="en-US" altLang="ja-JP" sz="1200" kern="1200" dirty="0" smtClean="0">
              <a:solidFill>
                <a:schemeClr val="tx1"/>
              </a:solidFill>
              <a:latin typeface="+mn-lt"/>
              <a:ea typeface="ＭＳ Ｐゴシック" charset="0"/>
              <a:cs typeface="ＭＳ Ｐゴシック" charset="0"/>
            </a:endParaRPr>
          </a:p>
          <a:p>
            <a:endParaRPr kumimoji="1" lang="en-US" altLang="ja-JP" sz="1200" kern="1200" dirty="0" smtClean="0">
              <a:solidFill>
                <a:schemeClr val="tx1"/>
              </a:solidFill>
              <a:latin typeface="+mn-lt"/>
              <a:ea typeface="ＭＳ Ｐゴシック" charset="0"/>
              <a:cs typeface="ＭＳ Ｐゴシック" charset="0"/>
            </a:endParaRPr>
          </a:p>
          <a:p>
            <a:r>
              <a:rPr kumimoji="1" lang="en-US" altLang="ja-JP" dirty="0" smtClean="0"/>
              <a:t>http://</a:t>
            </a:r>
            <a:r>
              <a:rPr kumimoji="1" lang="en-US" altLang="ja-JP" dirty="0" err="1" smtClean="0"/>
              <a:t>gyokueido.jimbou.net</a:t>
            </a:r>
            <a:r>
              <a:rPr kumimoji="1" lang="en-US" altLang="ja-JP" dirty="0" smtClean="0"/>
              <a:t>/catalog/</a:t>
            </a:r>
            <a:r>
              <a:rPr kumimoji="1" lang="en-US" altLang="ja-JP" dirty="0" err="1" smtClean="0"/>
              <a:t>kn_product_info.php</a:t>
            </a:r>
            <a:r>
              <a:rPr kumimoji="1" lang="en-US" altLang="ja-JP" dirty="0" smtClean="0"/>
              <a:t>/</a:t>
            </a:r>
            <a:r>
              <a:rPr kumimoji="1" lang="en-US" altLang="ja-JP" dirty="0" err="1" smtClean="0"/>
              <a:t>products_id</a:t>
            </a:r>
            <a:r>
              <a:rPr kumimoji="1" lang="en-US" altLang="ja-JP" dirty="0" smtClean="0"/>
              <a:t>/34566?osCsid=08b79c2bc07efc0684548c0088e3c5ce</a:t>
            </a:r>
            <a:endParaRPr kumimoji="1" lang="ja-JP" altLang="en-US" dirty="0"/>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24</a:t>
            </a:fld>
            <a:endParaRPr lang="ja-JP" altLang="en-US"/>
          </a:p>
        </p:txBody>
      </p:sp>
    </p:spTree>
    <p:extLst>
      <p:ext uri="{BB962C8B-B14F-4D97-AF65-F5344CB8AC3E}">
        <p14:creationId xmlns:p14="http://schemas.microsoft.com/office/powerpoint/2010/main" val="19330748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kern="1200" dirty="0" smtClean="0">
                <a:solidFill>
                  <a:schemeClr val="tx1"/>
                </a:solidFill>
                <a:latin typeface="+mn-lt"/>
                <a:ea typeface="ＭＳ Ｐゴシック" charset="0"/>
                <a:cs typeface="ＭＳ Ｐゴシック" charset="0"/>
              </a:rPr>
              <a:t>Here he is on his oxen</a:t>
            </a:r>
          </a:p>
          <a:p>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春風に</a:t>
            </a:r>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乗（り）うつり香や</a:t>
            </a:r>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梅の花 </a:t>
            </a:r>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たにま（に）目立（つ） </a:t>
            </a:r>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おひ松の情 </a:t>
            </a:r>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遥（な）山は</a:t>
            </a:r>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忘なき</a:t>
            </a:r>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庭にすえおく</a:t>
            </a:r>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（菅原道真像）</a:t>
            </a:r>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立圃拝</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落款（松翁）</a:t>
            </a:r>
            <a:r>
              <a:rPr kumimoji="1" lang="en-US" altLang="ja-JP" sz="1200" kern="1200" dirty="0" smtClean="0">
                <a:solidFill>
                  <a:schemeClr val="tx1"/>
                </a:solidFill>
                <a:latin typeface="+mn-lt"/>
                <a:ea typeface="ＭＳ Ｐゴシック" charset="0"/>
                <a:cs typeface="ＭＳ Ｐゴシック" charset="0"/>
              </a:rPr>
              <a:t>] 』</a:t>
            </a:r>
            <a:r>
              <a:rPr kumimoji="1" lang="ja-JP" altLang="en-US" sz="1200" kern="1200" dirty="0" smtClean="0">
                <a:solidFill>
                  <a:schemeClr val="tx1"/>
                </a:solidFill>
                <a:latin typeface="+mn-lt"/>
                <a:ea typeface="ＭＳ Ｐゴシック" charset="0"/>
                <a:cs typeface="ＭＳ Ｐゴシック" charset="0"/>
              </a:rPr>
              <a:t>　紙面</a:t>
            </a:r>
            <a:r>
              <a:rPr kumimoji="1" lang="en-US" altLang="ja-JP" sz="1200" kern="1200" dirty="0" smtClean="0">
                <a:solidFill>
                  <a:schemeClr val="tx1"/>
                </a:solidFill>
                <a:latin typeface="+mn-lt"/>
                <a:ea typeface="ＭＳ Ｐゴシック" charset="0"/>
                <a:cs typeface="ＭＳ Ｐゴシック" charset="0"/>
              </a:rPr>
              <a:t>89×27.4</a:t>
            </a:r>
            <a:r>
              <a:rPr kumimoji="1" lang="ja-JP" altLang="en-US" sz="1200" kern="1200" dirty="0" smtClean="0">
                <a:solidFill>
                  <a:schemeClr val="tx1"/>
                </a:solidFill>
                <a:latin typeface="+mn-lt"/>
                <a:ea typeface="ＭＳ Ｐゴシック" charset="0"/>
                <a:cs typeface="ＭＳ Ｐゴシック" charset="0"/>
              </a:rPr>
              <a:t>糎　幅面</a:t>
            </a:r>
            <a:r>
              <a:rPr kumimoji="1" lang="en-US" altLang="ja-JP" sz="1200" kern="1200" dirty="0" smtClean="0">
                <a:solidFill>
                  <a:schemeClr val="tx1"/>
                </a:solidFill>
                <a:latin typeface="+mn-lt"/>
                <a:ea typeface="ＭＳ Ｐゴシック" charset="0"/>
                <a:cs typeface="ＭＳ Ｐゴシック" charset="0"/>
              </a:rPr>
              <a:t>174×29.5</a:t>
            </a:r>
            <a:r>
              <a:rPr kumimoji="1" lang="ja-JP" altLang="en-US" sz="1200" kern="1200" dirty="0" smtClean="0">
                <a:solidFill>
                  <a:schemeClr val="tx1"/>
                </a:solidFill>
                <a:latin typeface="+mn-lt"/>
                <a:ea typeface="ＭＳ Ｐゴシック" charset="0"/>
                <a:cs typeface="ＭＳ Ｐゴシック" charset="0"/>
              </a:rPr>
              <a:t>糎　箱入</a:t>
            </a:r>
          </a:p>
          <a:p>
            <a:endParaRPr kumimoji="1" lang="ja-JP" altLang="en-US" sz="1200" kern="1200" dirty="0" smtClean="0">
              <a:solidFill>
                <a:schemeClr val="tx1"/>
              </a:solidFill>
              <a:latin typeface="+mn-lt"/>
              <a:ea typeface="ＭＳ Ｐゴシック" charset="0"/>
              <a:cs typeface="ＭＳ Ｐゴシック" charset="0"/>
            </a:endParaRPr>
          </a:p>
          <a:p>
            <a:endParaRPr kumimoji="1" lang="ja-JP" altLang="en-US" sz="1200" kern="1200" dirty="0" smtClean="0">
              <a:solidFill>
                <a:schemeClr val="tx1"/>
              </a:solidFill>
              <a:latin typeface="+mn-lt"/>
              <a:ea typeface="ＭＳ Ｐゴシック" charset="0"/>
              <a:cs typeface="ＭＳ Ｐゴシック" charset="0"/>
            </a:endParaRPr>
          </a:p>
          <a:p>
            <a:endParaRPr kumimoji="1" lang="ja-JP" altLang="en-US"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野々口立圃（文禄四</a:t>
            </a:r>
            <a:r>
              <a:rPr kumimoji="1" lang="en-US" altLang="ja-JP" sz="1200" kern="1200" dirty="0" smtClean="0">
                <a:solidFill>
                  <a:schemeClr val="tx1"/>
                </a:solidFill>
                <a:latin typeface="+mn-lt"/>
                <a:ea typeface="ＭＳ Ｐゴシック" charset="0"/>
                <a:cs typeface="ＭＳ Ｐゴシック" charset="0"/>
              </a:rPr>
              <a:t>1595</a:t>
            </a:r>
            <a:r>
              <a:rPr kumimoji="1" lang="ja-JP" altLang="en-US" sz="1200" kern="1200" dirty="0" smtClean="0">
                <a:solidFill>
                  <a:schemeClr val="tx1"/>
                </a:solidFill>
                <a:latin typeface="+mn-lt"/>
                <a:ea typeface="ＭＳ Ｐゴシック" charset="0"/>
                <a:cs typeface="ＭＳ Ｐゴシック" charset="0"/>
              </a:rPr>
              <a:t>～寛文九</a:t>
            </a:r>
            <a:r>
              <a:rPr kumimoji="1" lang="en-US" altLang="ja-JP" sz="1200" kern="1200" dirty="0" smtClean="0">
                <a:solidFill>
                  <a:schemeClr val="tx1"/>
                </a:solidFill>
                <a:latin typeface="+mn-lt"/>
                <a:ea typeface="ＭＳ Ｐゴシック" charset="0"/>
                <a:cs typeface="ＭＳ Ｐゴシック" charset="0"/>
              </a:rPr>
              <a:t>1669</a:t>
            </a:r>
            <a:r>
              <a:rPr kumimoji="1" lang="ja-JP" altLang="en-US" sz="1200" kern="1200" dirty="0" smtClean="0">
                <a:solidFill>
                  <a:schemeClr val="tx1"/>
                </a:solidFill>
                <a:latin typeface="+mn-lt"/>
                <a:ea typeface="ＭＳ Ｐゴシック" charset="0"/>
                <a:cs typeface="ＭＳ Ｐゴシック" charset="0"/>
              </a:rPr>
              <a:t>）：江戸前期の俳人。松永貞徳門の代表的俳人で、家業は人形屋で通称雛屋ともいう。著作多数、書・画もよくした。</a:t>
            </a:r>
            <a:endParaRPr kumimoji="1" lang="en-US" altLang="ja-JP" sz="1200" kern="1200" dirty="0" smtClean="0">
              <a:solidFill>
                <a:schemeClr val="tx1"/>
              </a:solidFill>
              <a:latin typeface="+mn-lt"/>
              <a:ea typeface="ＭＳ Ｐゴシック" charset="0"/>
              <a:cs typeface="ＭＳ Ｐゴシック" charset="0"/>
            </a:endParaRPr>
          </a:p>
          <a:p>
            <a:endParaRPr kumimoji="1" lang="en-US" altLang="ja-JP" sz="1200" kern="1200" dirty="0" smtClean="0">
              <a:solidFill>
                <a:schemeClr val="tx1"/>
              </a:solidFill>
              <a:latin typeface="+mn-lt"/>
              <a:ea typeface="ＭＳ Ｐゴシック" charset="0"/>
              <a:cs typeface="ＭＳ Ｐゴシック" charset="0"/>
            </a:endParaRPr>
          </a:p>
          <a:p>
            <a:r>
              <a:rPr kumimoji="1" lang="en-US" altLang="ja-JP" dirty="0" smtClean="0"/>
              <a:t>http://</a:t>
            </a:r>
            <a:r>
              <a:rPr kumimoji="1" lang="en-US" altLang="ja-JP" dirty="0" err="1" smtClean="0"/>
              <a:t>gyokueido.jimbou.net</a:t>
            </a:r>
            <a:r>
              <a:rPr kumimoji="1" lang="en-US" altLang="ja-JP" dirty="0" smtClean="0"/>
              <a:t>/catalog/</a:t>
            </a:r>
            <a:r>
              <a:rPr kumimoji="1" lang="en-US" altLang="ja-JP" dirty="0" err="1" smtClean="0"/>
              <a:t>kn_product_info.php</a:t>
            </a:r>
            <a:r>
              <a:rPr kumimoji="1" lang="en-US" altLang="ja-JP" dirty="0" smtClean="0"/>
              <a:t>/</a:t>
            </a:r>
            <a:r>
              <a:rPr kumimoji="1" lang="en-US" altLang="ja-JP" dirty="0" err="1" smtClean="0"/>
              <a:t>products_id</a:t>
            </a:r>
            <a:r>
              <a:rPr kumimoji="1" lang="en-US" altLang="ja-JP" dirty="0" smtClean="0"/>
              <a:t>/34566?osCsid=08b79c2bc07efc0684548c0088e3c5ce</a:t>
            </a:r>
            <a:endParaRPr kumimoji="1" lang="ja-JP" altLang="en-US" dirty="0"/>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25</a:t>
            </a:fld>
            <a:endParaRPr lang="ja-JP" altLang="en-US"/>
          </a:p>
        </p:txBody>
      </p:sp>
    </p:spTree>
    <p:extLst>
      <p:ext uri="{BB962C8B-B14F-4D97-AF65-F5344CB8AC3E}">
        <p14:creationId xmlns:p14="http://schemas.microsoft.com/office/powerpoint/2010/main" val="19330748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kern="1200" dirty="0" smtClean="0">
                <a:solidFill>
                  <a:schemeClr val="tx1"/>
                </a:solidFill>
                <a:latin typeface="+mn-lt"/>
                <a:ea typeface="ＭＳ Ｐゴシック" charset="0"/>
                <a:cs typeface="ＭＳ Ｐゴシック" charset="0"/>
              </a:rPr>
              <a:t>Review of relationship</a:t>
            </a:r>
          </a:p>
          <a:p>
            <a:r>
              <a:rPr kumimoji="1" lang="ja-JP" altLang="en-US" sz="1200" kern="1200" dirty="0" smtClean="0">
                <a:solidFill>
                  <a:schemeClr val="tx1"/>
                </a:solidFill>
                <a:latin typeface="+mn-lt"/>
                <a:ea typeface="ＭＳ Ｐゴシック" charset="0"/>
                <a:cs typeface="ＭＳ Ｐゴシック" charset="0"/>
              </a:rPr>
              <a:t>春風に</a:t>
            </a:r>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乗（り）うつり香や</a:t>
            </a:r>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梅の花 </a:t>
            </a:r>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たにま（に）目立（つ） </a:t>
            </a:r>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おひ松の情 </a:t>
            </a:r>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遥（な）山は</a:t>
            </a:r>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忘なき</a:t>
            </a:r>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庭にすえおく</a:t>
            </a:r>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（菅原道真像）</a:t>
            </a:r>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立圃拝</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落款（松翁）</a:t>
            </a:r>
            <a:r>
              <a:rPr kumimoji="1" lang="en-US" altLang="ja-JP" sz="1200" kern="1200" dirty="0" smtClean="0">
                <a:solidFill>
                  <a:schemeClr val="tx1"/>
                </a:solidFill>
                <a:latin typeface="+mn-lt"/>
                <a:ea typeface="ＭＳ Ｐゴシック" charset="0"/>
                <a:cs typeface="ＭＳ Ｐゴシック" charset="0"/>
              </a:rPr>
              <a:t>] 』</a:t>
            </a:r>
            <a:r>
              <a:rPr kumimoji="1" lang="ja-JP" altLang="en-US" sz="1200" kern="1200" dirty="0" smtClean="0">
                <a:solidFill>
                  <a:schemeClr val="tx1"/>
                </a:solidFill>
                <a:latin typeface="+mn-lt"/>
                <a:ea typeface="ＭＳ Ｐゴシック" charset="0"/>
                <a:cs typeface="ＭＳ Ｐゴシック" charset="0"/>
              </a:rPr>
              <a:t>　紙面</a:t>
            </a:r>
            <a:r>
              <a:rPr kumimoji="1" lang="en-US" altLang="ja-JP" sz="1200" kern="1200" dirty="0" smtClean="0">
                <a:solidFill>
                  <a:schemeClr val="tx1"/>
                </a:solidFill>
                <a:latin typeface="+mn-lt"/>
                <a:ea typeface="ＭＳ Ｐゴシック" charset="0"/>
                <a:cs typeface="ＭＳ Ｐゴシック" charset="0"/>
              </a:rPr>
              <a:t>89×27.4</a:t>
            </a:r>
            <a:r>
              <a:rPr kumimoji="1" lang="ja-JP" altLang="en-US" sz="1200" kern="1200" dirty="0" smtClean="0">
                <a:solidFill>
                  <a:schemeClr val="tx1"/>
                </a:solidFill>
                <a:latin typeface="+mn-lt"/>
                <a:ea typeface="ＭＳ Ｐゴシック" charset="0"/>
                <a:cs typeface="ＭＳ Ｐゴシック" charset="0"/>
              </a:rPr>
              <a:t>糎　幅面</a:t>
            </a:r>
            <a:r>
              <a:rPr kumimoji="1" lang="en-US" altLang="ja-JP" sz="1200" kern="1200" dirty="0" smtClean="0">
                <a:solidFill>
                  <a:schemeClr val="tx1"/>
                </a:solidFill>
                <a:latin typeface="+mn-lt"/>
                <a:ea typeface="ＭＳ Ｐゴシック" charset="0"/>
                <a:cs typeface="ＭＳ Ｐゴシック" charset="0"/>
              </a:rPr>
              <a:t>174×29.5</a:t>
            </a:r>
            <a:r>
              <a:rPr kumimoji="1" lang="ja-JP" altLang="en-US" sz="1200" kern="1200" dirty="0" smtClean="0">
                <a:solidFill>
                  <a:schemeClr val="tx1"/>
                </a:solidFill>
                <a:latin typeface="+mn-lt"/>
                <a:ea typeface="ＭＳ Ｐゴシック" charset="0"/>
                <a:cs typeface="ＭＳ Ｐゴシック" charset="0"/>
              </a:rPr>
              <a:t>糎　箱入</a:t>
            </a:r>
          </a:p>
          <a:p>
            <a:endParaRPr kumimoji="1" lang="ja-JP" altLang="en-US" sz="1200" kern="1200" dirty="0" smtClean="0">
              <a:solidFill>
                <a:schemeClr val="tx1"/>
              </a:solidFill>
              <a:latin typeface="+mn-lt"/>
              <a:ea typeface="ＭＳ Ｐゴシック" charset="0"/>
              <a:cs typeface="ＭＳ Ｐゴシック" charset="0"/>
            </a:endParaRPr>
          </a:p>
          <a:p>
            <a:endParaRPr kumimoji="1" lang="ja-JP" altLang="en-US" sz="1200" kern="1200" dirty="0" smtClean="0">
              <a:solidFill>
                <a:schemeClr val="tx1"/>
              </a:solidFill>
              <a:latin typeface="+mn-lt"/>
              <a:ea typeface="ＭＳ Ｐゴシック" charset="0"/>
              <a:cs typeface="ＭＳ Ｐゴシック" charset="0"/>
            </a:endParaRPr>
          </a:p>
          <a:p>
            <a:endParaRPr kumimoji="1" lang="ja-JP" altLang="en-US"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野々口立圃（文禄四</a:t>
            </a:r>
            <a:r>
              <a:rPr kumimoji="1" lang="en-US" altLang="ja-JP" sz="1200" kern="1200" dirty="0" smtClean="0">
                <a:solidFill>
                  <a:schemeClr val="tx1"/>
                </a:solidFill>
                <a:latin typeface="+mn-lt"/>
                <a:ea typeface="ＭＳ Ｐゴシック" charset="0"/>
                <a:cs typeface="ＭＳ Ｐゴシック" charset="0"/>
              </a:rPr>
              <a:t>1595</a:t>
            </a:r>
            <a:r>
              <a:rPr kumimoji="1" lang="ja-JP" altLang="en-US" sz="1200" kern="1200" dirty="0" smtClean="0">
                <a:solidFill>
                  <a:schemeClr val="tx1"/>
                </a:solidFill>
                <a:latin typeface="+mn-lt"/>
                <a:ea typeface="ＭＳ Ｐゴシック" charset="0"/>
                <a:cs typeface="ＭＳ Ｐゴシック" charset="0"/>
              </a:rPr>
              <a:t>～寛文九</a:t>
            </a:r>
            <a:r>
              <a:rPr kumimoji="1" lang="en-US" altLang="ja-JP" sz="1200" kern="1200" dirty="0" smtClean="0">
                <a:solidFill>
                  <a:schemeClr val="tx1"/>
                </a:solidFill>
                <a:latin typeface="+mn-lt"/>
                <a:ea typeface="ＭＳ Ｐゴシック" charset="0"/>
                <a:cs typeface="ＭＳ Ｐゴシック" charset="0"/>
              </a:rPr>
              <a:t>1669</a:t>
            </a:r>
            <a:r>
              <a:rPr kumimoji="1" lang="ja-JP" altLang="en-US" sz="1200" kern="1200" dirty="0" smtClean="0">
                <a:solidFill>
                  <a:schemeClr val="tx1"/>
                </a:solidFill>
                <a:latin typeface="+mn-lt"/>
                <a:ea typeface="ＭＳ Ｐゴシック" charset="0"/>
                <a:cs typeface="ＭＳ Ｐゴシック" charset="0"/>
              </a:rPr>
              <a:t>）：江戸前期の俳人。松永貞徳門の代表的俳人で、家業は人形屋で通称雛屋ともいう。著作多数、書・画もよくした。</a:t>
            </a:r>
            <a:endParaRPr kumimoji="1" lang="en-US" altLang="ja-JP" sz="1200" kern="1200" dirty="0" smtClean="0">
              <a:solidFill>
                <a:schemeClr val="tx1"/>
              </a:solidFill>
              <a:latin typeface="+mn-lt"/>
              <a:ea typeface="ＭＳ Ｐゴシック" charset="0"/>
              <a:cs typeface="ＭＳ Ｐゴシック" charset="0"/>
            </a:endParaRPr>
          </a:p>
          <a:p>
            <a:endParaRPr kumimoji="1" lang="en-US" altLang="ja-JP" sz="1200" kern="1200" dirty="0" smtClean="0">
              <a:solidFill>
                <a:schemeClr val="tx1"/>
              </a:solidFill>
              <a:latin typeface="+mn-lt"/>
              <a:ea typeface="ＭＳ Ｐゴシック" charset="0"/>
              <a:cs typeface="ＭＳ Ｐゴシック" charset="0"/>
            </a:endParaRPr>
          </a:p>
          <a:p>
            <a:r>
              <a:rPr kumimoji="1" lang="en-US" altLang="ja-JP" dirty="0" smtClean="0"/>
              <a:t>http://</a:t>
            </a:r>
            <a:r>
              <a:rPr kumimoji="1" lang="en-US" altLang="ja-JP" dirty="0" err="1" smtClean="0"/>
              <a:t>gyokueido.jimbou.net</a:t>
            </a:r>
            <a:r>
              <a:rPr kumimoji="1" lang="en-US" altLang="ja-JP" dirty="0" smtClean="0"/>
              <a:t>/catalog/</a:t>
            </a:r>
            <a:r>
              <a:rPr kumimoji="1" lang="en-US" altLang="ja-JP" dirty="0" err="1" smtClean="0"/>
              <a:t>kn_product_info.php</a:t>
            </a:r>
            <a:r>
              <a:rPr kumimoji="1" lang="en-US" altLang="ja-JP" dirty="0" smtClean="0"/>
              <a:t>/</a:t>
            </a:r>
            <a:r>
              <a:rPr kumimoji="1" lang="en-US" altLang="ja-JP" dirty="0" err="1" smtClean="0"/>
              <a:t>products_id</a:t>
            </a:r>
            <a:r>
              <a:rPr kumimoji="1" lang="en-US" altLang="ja-JP" dirty="0" smtClean="0"/>
              <a:t>/34566?osCsid=08b79c2bc07efc0684548c0088e3c5ce</a:t>
            </a:r>
            <a:endParaRPr kumimoji="1" lang="ja-JP" altLang="en-US" dirty="0"/>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26</a:t>
            </a:fld>
            <a:endParaRPr lang="ja-JP" altLang="en-US"/>
          </a:p>
        </p:txBody>
      </p:sp>
    </p:spTree>
    <p:extLst>
      <p:ext uri="{BB962C8B-B14F-4D97-AF65-F5344CB8AC3E}">
        <p14:creationId xmlns:p14="http://schemas.microsoft.com/office/powerpoint/2010/main" val="19330748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sz="1200" kern="1200" dirty="0" smtClean="0">
                <a:solidFill>
                  <a:schemeClr val="tx1"/>
                </a:solidFill>
                <a:latin typeface="+mn-lt"/>
                <a:ea typeface="ＭＳ Ｐゴシック" charset="0"/>
                <a:cs typeface="ＭＳ Ｐゴシック" charset="0"/>
              </a:rPr>
              <a:t>貞門の俳人、野々口立圃</a:t>
            </a:r>
            <a:r>
              <a:rPr kumimoji="1" lang="en-US" altLang="ja-JP" sz="1200" kern="1200" dirty="0" smtClean="0">
                <a:solidFill>
                  <a:schemeClr val="tx1"/>
                </a:solidFill>
                <a:latin typeface="+mn-lt"/>
                <a:ea typeface="ＭＳ Ｐゴシック" charset="0"/>
                <a:cs typeface="ＭＳ Ｐゴシック" charset="0"/>
              </a:rPr>
              <a:t>(1595-1669)</a:t>
            </a:r>
            <a:r>
              <a:rPr kumimoji="1" lang="ja-JP" altLang="en-US" sz="1200" kern="1200" dirty="0" smtClean="0">
                <a:solidFill>
                  <a:schemeClr val="tx1"/>
                </a:solidFill>
                <a:latin typeface="+mn-lt"/>
                <a:ea typeface="ＭＳ Ｐゴシック" charset="0"/>
                <a:cs typeface="ＭＳ Ｐゴシック" charset="0"/>
              </a:rPr>
              <a:t>の自筆句合画巻。十二支の動物に装束を着せて一対ずつ左右に向かわせ、立圃自作の発句を合わせたもの。動物の組み合わせは、辰と戌、巳と亥のように、</a:t>
            </a:r>
            <a:r>
              <a:rPr kumimoji="1" lang="en-US" altLang="ja-JP" sz="1200" kern="1200" dirty="0" smtClean="0">
                <a:solidFill>
                  <a:schemeClr val="tx1"/>
                </a:solidFill>
                <a:latin typeface="+mn-lt"/>
                <a:ea typeface="ＭＳ Ｐゴシック" charset="0"/>
                <a:cs typeface="ＭＳ Ｐゴシック" charset="0"/>
              </a:rPr>
              <a:t>7</a:t>
            </a:r>
            <a:r>
              <a:rPr kumimoji="1" lang="ja-JP" altLang="en-US" sz="1200" kern="1200" dirty="0" smtClean="0">
                <a:solidFill>
                  <a:schemeClr val="tx1"/>
                </a:solidFill>
                <a:latin typeface="+mn-lt"/>
                <a:ea typeface="ＭＳ Ｐゴシック" charset="0"/>
                <a:cs typeface="ＭＳ Ｐゴシック" charset="0"/>
              </a:rPr>
              <a:t>番目同士を合わせる「七ツ目」というめでたい組み方で配列されている。最初の辰と戌の組には、辰に「夕立の水上いづこたつの口」、戌に「犬山やふるもまだらの雪の色」とある。奥書に「七十二老」とあり、寛文</a:t>
            </a:r>
            <a:r>
              <a:rPr kumimoji="1" lang="en-US" altLang="ja-JP" sz="1200" kern="1200" dirty="0" smtClean="0">
                <a:solidFill>
                  <a:schemeClr val="tx1"/>
                </a:solidFill>
                <a:latin typeface="+mn-lt"/>
                <a:ea typeface="ＭＳ Ｐゴシック" charset="0"/>
                <a:cs typeface="ＭＳ Ｐゴシック" charset="0"/>
              </a:rPr>
              <a:t>6</a:t>
            </a:r>
            <a:r>
              <a:rPr kumimoji="1" lang="ja-JP" altLang="en-US" sz="1200" kern="1200" dirty="0" smtClean="0">
                <a:solidFill>
                  <a:schemeClr val="tx1"/>
                </a:solidFill>
                <a:latin typeface="+mn-lt"/>
                <a:ea typeface="ＭＳ Ｐゴシック" charset="0"/>
                <a:cs typeface="ＭＳ Ｐゴシック" charset="0"/>
              </a:rPr>
              <a:t>年</a:t>
            </a:r>
            <a:r>
              <a:rPr kumimoji="1" lang="en-US" altLang="ja-JP" sz="1200" kern="1200" dirty="0" smtClean="0">
                <a:solidFill>
                  <a:schemeClr val="tx1"/>
                </a:solidFill>
                <a:latin typeface="+mn-lt"/>
                <a:ea typeface="ＭＳ Ｐゴシック" charset="0"/>
                <a:cs typeface="ＭＳ Ｐゴシック" charset="0"/>
              </a:rPr>
              <a:t>(1666)</a:t>
            </a:r>
            <a:r>
              <a:rPr kumimoji="1" lang="ja-JP" altLang="en-US" sz="1200" kern="1200" dirty="0" smtClean="0">
                <a:solidFill>
                  <a:schemeClr val="tx1"/>
                </a:solidFill>
                <a:latin typeface="+mn-lt"/>
                <a:ea typeface="ＭＳ Ｐゴシック" charset="0"/>
                <a:cs typeface="ＭＳ Ｐゴシック" charset="0"/>
              </a:rPr>
              <a:t>の染筆とわかる。</a:t>
            </a:r>
          </a:p>
          <a:p>
            <a:r>
              <a:rPr kumimoji="1" lang="ja-JP" altLang="en-US" sz="1200" kern="1200" dirty="0" smtClean="0">
                <a:solidFill>
                  <a:schemeClr val="tx1"/>
                </a:solidFill>
                <a:latin typeface="+mn-lt"/>
                <a:ea typeface="ＭＳ Ｐゴシック" charset="0"/>
                <a:cs typeface="ＭＳ Ｐゴシック" charset="0"/>
              </a:rPr>
              <a:t>　立圃は松江重頼と並び称された貞門の重鎮。のち貞徳のもとをはなれ一流派をひらいた。雛人形屋を業とし、若くして連歌・和歌・書を学んだ。絵は晩年の習事と伝えるが、「書画は習はずして自由自在に書ちらし」</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立圃追悼集</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とも見える。元禄以後の俳画の盛行は立圃に端を発するともいわれている。</a:t>
            </a:r>
          </a:p>
          <a:p>
            <a:r>
              <a:rPr kumimoji="1" lang="ja-JP" altLang="en-US" sz="1200" kern="1200" dirty="0" smtClean="0">
                <a:solidFill>
                  <a:schemeClr val="tx1"/>
                </a:solidFill>
                <a:latin typeface="+mn-lt"/>
                <a:ea typeface="ＭＳ Ｐゴシック" charset="0"/>
                <a:cs typeface="ＭＳ Ｐゴシック" charset="0"/>
              </a:rPr>
              <a:t>　本画巻の、淡彩をほどこした動物たちの飄々たる姿は、立圃晩年の円熟の境地を伝え、数多い立圃自筆資料のうちでも秀作ということができる。横山重旧蔵。</a:t>
            </a:r>
            <a:endParaRPr kumimoji="1" lang="en-US" altLang="ja-JP" sz="1200" kern="1200" dirty="0" smtClean="0">
              <a:solidFill>
                <a:schemeClr val="tx1"/>
              </a:solidFill>
              <a:latin typeface="+mn-lt"/>
              <a:ea typeface="ＭＳ Ｐゴシック" charset="0"/>
              <a:cs typeface="ＭＳ Ｐゴシック" charset="0"/>
            </a:endParaRPr>
          </a:p>
          <a:p>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竹馬に／月毛の／よるの道		　月毛、つきげ</a:t>
            </a:r>
            <a:r>
              <a:rPr kumimoji="1" lang="en-US" altLang="ja-JP" sz="1200" kern="1200" dirty="0" smtClean="0">
                <a:solidFill>
                  <a:schemeClr val="tx1"/>
                </a:solidFill>
                <a:latin typeface="+mn-lt"/>
                <a:ea typeface="ＭＳ Ｐゴシック" charset="0"/>
                <a:cs typeface="ＭＳ Ｐゴシック" charset="0"/>
              </a:rPr>
              <a:t> palomino</a:t>
            </a:r>
            <a:r>
              <a:rPr kumimoji="1" lang="ja-JP" altLang="en-US" sz="1200" kern="1200" dirty="0" smtClean="0">
                <a:solidFill>
                  <a:schemeClr val="tx1"/>
                </a:solidFill>
                <a:latin typeface="+mn-lt"/>
                <a:ea typeface="ＭＳ Ｐゴシック" charset="0"/>
                <a:cs typeface="ＭＳ Ｐゴシック" charset="0"/>
              </a:rPr>
              <a:t>　</a:t>
            </a:r>
            <a:r>
              <a:rPr kumimoji="1" lang="en-US" altLang="ja-JP" sz="1200" kern="1200" dirty="0" smtClean="0">
                <a:solidFill>
                  <a:schemeClr val="tx1"/>
                </a:solidFill>
                <a:latin typeface="+mn-lt"/>
                <a:ea typeface="ＭＳ Ｐゴシック" charset="0"/>
                <a:cs typeface="ＭＳ Ｐゴシック" charset="0"/>
              </a:rPr>
              <a:t>An evening path</a:t>
            </a:r>
            <a:r>
              <a:rPr kumimoji="1" lang="en-US" altLang="ja-JP" sz="1200" kern="1200" baseline="0" dirty="0" smtClean="0">
                <a:solidFill>
                  <a:schemeClr val="tx1"/>
                </a:solidFill>
                <a:latin typeface="+mn-lt"/>
                <a:ea typeface="ＭＳ Ｐゴシック" charset="0"/>
                <a:cs typeface="ＭＳ Ｐゴシック" charset="0"/>
              </a:rPr>
              <a:t> the color of </a:t>
            </a:r>
            <a:r>
              <a:rPr kumimoji="1" lang="en-US" altLang="ja-JP" sz="1200" kern="1200" baseline="0" dirty="0" err="1" smtClean="0">
                <a:solidFill>
                  <a:schemeClr val="tx1"/>
                </a:solidFill>
                <a:latin typeface="+mn-lt"/>
                <a:ea typeface="ＭＳ Ｐゴシック" charset="0"/>
                <a:cs typeface="ＭＳ Ｐゴシック" charset="0"/>
              </a:rPr>
              <a:t>palominoes</a:t>
            </a:r>
            <a:r>
              <a:rPr kumimoji="1" lang="en-US" altLang="ja-JP" sz="1200" kern="1200" baseline="0" dirty="0" smtClean="0">
                <a:solidFill>
                  <a:schemeClr val="tx1"/>
                </a:solidFill>
                <a:latin typeface="+mn-lt"/>
                <a:ea typeface="ＭＳ Ｐゴシック" charset="0"/>
                <a:cs typeface="ＭＳ Ｐゴシック" charset="0"/>
              </a:rPr>
              <a:t> … children on stick horses</a:t>
            </a:r>
          </a:p>
          <a:p>
            <a:endParaRPr kumimoji="1" lang="en-US" altLang="ja-JP" sz="1200" kern="1200" baseline="0" dirty="0" smtClean="0">
              <a:solidFill>
                <a:schemeClr val="tx1"/>
              </a:solidFill>
              <a:latin typeface="+mn-lt"/>
              <a:ea typeface="ＭＳ Ｐゴシック" charset="0"/>
              <a:cs typeface="ＭＳ Ｐゴシック" charset="0"/>
            </a:endParaRPr>
          </a:p>
          <a:p>
            <a:r>
              <a:rPr kumimoji="1" lang="ja-JP" altLang="en-US" sz="1200" kern="1200" baseline="0" dirty="0" smtClean="0">
                <a:solidFill>
                  <a:schemeClr val="tx1"/>
                </a:solidFill>
                <a:latin typeface="+mn-lt"/>
                <a:ea typeface="ＭＳ Ｐゴシック" charset="0"/>
                <a:cs typeface="ＭＳ Ｐゴシック" charset="0"/>
              </a:rPr>
              <a:t>小松をや</a:t>
            </a:r>
            <a:r>
              <a:rPr kumimoji="1" lang="en-US" altLang="ja-JP" sz="1200" kern="1200" baseline="0" dirty="0" smtClean="0">
                <a:solidFill>
                  <a:schemeClr val="tx1"/>
                </a:solidFill>
                <a:latin typeface="+mn-lt"/>
                <a:ea typeface="ＭＳ Ｐゴシック" charset="0"/>
                <a:cs typeface="ＭＳ Ｐゴシック" charset="0"/>
              </a:rPr>
              <a:t>/</a:t>
            </a:r>
            <a:r>
              <a:rPr kumimoji="1" lang="ja-JP" altLang="en-US" sz="1200" kern="1200" baseline="0" dirty="0" smtClean="0">
                <a:solidFill>
                  <a:schemeClr val="tx1"/>
                </a:solidFill>
                <a:latin typeface="+mn-lt"/>
                <a:ea typeface="ＭＳ Ｐゴシック" charset="0"/>
                <a:cs typeface="ＭＳ Ｐゴシック" charset="0"/>
              </a:rPr>
              <a:t>／けふ引あそぶ／初鼠</a:t>
            </a:r>
            <a:endParaRPr kumimoji="1" lang="en-US" altLang="ja-JP" sz="1200" kern="1200" dirty="0" smtClean="0">
              <a:solidFill>
                <a:schemeClr val="tx1"/>
              </a:solidFill>
              <a:latin typeface="+mn-lt"/>
              <a:ea typeface="ＭＳ Ｐゴシック" charset="0"/>
              <a:cs typeface="ＭＳ Ｐゴシック" charset="0"/>
            </a:endParaRPr>
          </a:p>
          <a:p>
            <a:endParaRPr kumimoji="1" lang="ja-JP" altLang="en-US"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		</a:t>
            </a:r>
          </a:p>
          <a:p>
            <a:r>
              <a:rPr kumimoji="1" lang="en-US" altLang="ja-JP" sz="1200" kern="1200" dirty="0" smtClean="0">
                <a:solidFill>
                  <a:schemeClr val="tx1"/>
                </a:solidFill>
                <a:latin typeface="+mn-lt"/>
                <a:ea typeface="ＭＳ Ｐゴシック" charset="0"/>
                <a:cs typeface="ＭＳ Ｐゴシック" charset="0"/>
              </a:rPr>
              <a:t>http://</a:t>
            </a:r>
            <a:r>
              <a:rPr kumimoji="1" lang="en-US" altLang="ja-JP" sz="1200" kern="1200" dirty="0" err="1" smtClean="0">
                <a:solidFill>
                  <a:schemeClr val="tx1"/>
                </a:solidFill>
                <a:latin typeface="+mn-lt"/>
                <a:ea typeface="ＭＳ Ｐゴシック" charset="0"/>
                <a:cs typeface="ＭＳ Ｐゴシック" charset="0"/>
              </a:rPr>
              <a:t>www.wul.waseda.ac.jp</a:t>
            </a:r>
            <a:r>
              <a:rPr kumimoji="1" lang="en-US" altLang="ja-JP" sz="1200" kern="1200" dirty="0" smtClean="0">
                <a:solidFill>
                  <a:schemeClr val="tx1"/>
                </a:solidFill>
                <a:latin typeface="+mn-lt"/>
                <a:ea typeface="ＭＳ Ｐゴシック" charset="0"/>
                <a:cs typeface="ＭＳ Ｐゴシック" charset="0"/>
              </a:rPr>
              <a:t>/TENJI/virtual/</a:t>
            </a:r>
            <a:r>
              <a:rPr kumimoji="1" lang="en-US" altLang="ja-JP" sz="1200" kern="1200" dirty="0" err="1" smtClean="0">
                <a:solidFill>
                  <a:schemeClr val="tx1"/>
                </a:solidFill>
                <a:latin typeface="+mn-lt"/>
                <a:ea typeface="ＭＳ Ｐゴシック" charset="0"/>
                <a:cs typeface="ＭＳ Ｐゴシック" charset="0"/>
              </a:rPr>
              <a:t>juni</a:t>
            </a:r>
            <a:r>
              <a:rPr kumimoji="1" lang="en-US" altLang="ja-JP" sz="1200" kern="1200" dirty="0" smtClean="0">
                <a:solidFill>
                  <a:schemeClr val="tx1"/>
                </a:solidFill>
                <a:latin typeface="+mn-lt"/>
                <a:ea typeface="ＭＳ Ｐゴシック" charset="0"/>
                <a:cs typeface="ＭＳ Ｐゴシック" charset="0"/>
              </a:rPr>
              <a:t>/</a:t>
            </a:r>
            <a:endParaRPr kumimoji="1" lang="ja-JP" altLang="en-US" sz="1200" kern="1200" dirty="0" smtClean="0">
              <a:solidFill>
                <a:schemeClr val="tx1"/>
              </a:solidFill>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28</a:t>
            </a:fld>
            <a:endParaRPr lang="ja-JP" altLang="en-US"/>
          </a:p>
        </p:txBody>
      </p:sp>
    </p:spTree>
    <p:extLst>
      <p:ext uri="{BB962C8B-B14F-4D97-AF65-F5344CB8AC3E}">
        <p14:creationId xmlns:p14="http://schemas.microsoft.com/office/powerpoint/2010/main" val="7414237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sz="1200" kern="1200" dirty="0" smtClean="0">
                <a:solidFill>
                  <a:schemeClr val="tx1"/>
                </a:solidFill>
                <a:latin typeface="+mn-lt"/>
                <a:ea typeface="ＭＳ Ｐゴシック" charset="0"/>
                <a:cs typeface="ＭＳ Ｐゴシック" charset="0"/>
              </a:rPr>
              <a:t>貞門の俳人、野々口立圃</a:t>
            </a:r>
            <a:r>
              <a:rPr kumimoji="1" lang="en-US" altLang="ja-JP" sz="1200" kern="1200" dirty="0" smtClean="0">
                <a:solidFill>
                  <a:schemeClr val="tx1"/>
                </a:solidFill>
                <a:latin typeface="+mn-lt"/>
                <a:ea typeface="ＭＳ Ｐゴシック" charset="0"/>
                <a:cs typeface="ＭＳ Ｐゴシック" charset="0"/>
              </a:rPr>
              <a:t>(1595-1669)</a:t>
            </a:r>
            <a:r>
              <a:rPr kumimoji="1" lang="ja-JP" altLang="en-US" sz="1200" kern="1200" dirty="0" smtClean="0">
                <a:solidFill>
                  <a:schemeClr val="tx1"/>
                </a:solidFill>
                <a:latin typeface="+mn-lt"/>
                <a:ea typeface="ＭＳ Ｐゴシック" charset="0"/>
                <a:cs typeface="ＭＳ Ｐゴシック" charset="0"/>
              </a:rPr>
              <a:t>の自筆句合画巻。十二支の動物に装束を着せて一対ずつ左右に向かわせ、立圃自作の発句を合わせたもの。動物の組み合わせは、辰と戌、巳と亥のように、</a:t>
            </a:r>
            <a:r>
              <a:rPr kumimoji="1" lang="en-US" altLang="ja-JP" sz="1200" kern="1200" dirty="0" smtClean="0">
                <a:solidFill>
                  <a:schemeClr val="tx1"/>
                </a:solidFill>
                <a:latin typeface="+mn-lt"/>
                <a:ea typeface="ＭＳ Ｐゴシック" charset="0"/>
                <a:cs typeface="ＭＳ Ｐゴシック" charset="0"/>
              </a:rPr>
              <a:t>7</a:t>
            </a:r>
            <a:r>
              <a:rPr kumimoji="1" lang="ja-JP" altLang="en-US" sz="1200" kern="1200" dirty="0" smtClean="0">
                <a:solidFill>
                  <a:schemeClr val="tx1"/>
                </a:solidFill>
                <a:latin typeface="+mn-lt"/>
                <a:ea typeface="ＭＳ Ｐゴシック" charset="0"/>
                <a:cs typeface="ＭＳ Ｐゴシック" charset="0"/>
              </a:rPr>
              <a:t>番目同士を合わせる「七ツ目」というめでたい組み方で配列されている。最初の辰と戌の組には、辰に「夕立の水上いづこたつの口」、戌に「犬山やふるもまだらの雪の色」とある。奥書に「七十二老」とあり、寛文</a:t>
            </a:r>
            <a:r>
              <a:rPr kumimoji="1" lang="en-US" altLang="ja-JP" sz="1200" kern="1200" dirty="0" smtClean="0">
                <a:solidFill>
                  <a:schemeClr val="tx1"/>
                </a:solidFill>
                <a:latin typeface="+mn-lt"/>
                <a:ea typeface="ＭＳ Ｐゴシック" charset="0"/>
                <a:cs typeface="ＭＳ Ｐゴシック" charset="0"/>
              </a:rPr>
              <a:t>6</a:t>
            </a:r>
            <a:r>
              <a:rPr kumimoji="1" lang="ja-JP" altLang="en-US" sz="1200" kern="1200" dirty="0" smtClean="0">
                <a:solidFill>
                  <a:schemeClr val="tx1"/>
                </a:solidFill>
                <a:latin typeface="+mn-lt"/>
                <a:ea typeface="ＭＳ Ｐゴシック" charset="0"/>
                <a:cs typeface="ＭＳ Ｐゴシック" charset="0"/>
              </a:rPr>
              <a:t>年</a:t>
            </a:r>
            <a:r>
              <a:rPr kumimoji="1" lang="en-US" altLang="ja-JP" sz="1200" kern="1200" dirty="0" smtClean="0">
                <a:solidFill>
                  <a:schemeClr val="tx1"/>
                </a:solidFill>
                <a:latin typeface="+mn-lt"/>
                <a:ea typeface="ＭＳ Ｐゴシック" charset="0"/>
                <a:cs typeface="ＭＳ Ｐゴシック" charset="0"/>
              </a:rPr>
              <a:t>(1666)</a:t>
            </a:r>
            <a:r>
              <a:rPr kumimoji="1" lang="ja-JP" altLang="en-US" sz="1200" kern="1200" dirty="0" smtClean="0">
                <a:solidFill>
                  <a:schemeClr val="tx1"/>
                </a:solidFill>
                <a:latin typeface="+mn-lt"/>
                <a:ea typeface="ＭＳ Ｐゴシック" charset="0"/>
                <a:cs typeface="ＭＳ Ｐゴシック" charset="0"/>
              </a:rPr>
              <a:t>の染筆とわかる。</a:t>
            </a:r>
          </a:p>
          <a:p>
            <a:r>
              <a:rPr kumimoji="1" lang="ja-JP" altLang="en-US" sz="1200" kern="1200" dirty="0" smtClean="0">
                <a:solidFill>
                  <a:schemeClr val="tx1"/>
                </a:solidFill>
                <a:latin typeface="+mn-lt"/>
                <a:ea typeface="ＭＳ Ｐゴシック" charset="0"/>
                <a:cs typeface="ＭＳ Ｐゴシック" charset="0"/>
              </a:rPr>
              <a:t>　立圃は松江重頼と並び称された貞門の重鎮。のち貞徳のもとをはなれ一流派をひらいた。雛人形屋を業とし、若くして連歌・和歌・書を学んだ。絵は晩年の習事と伝えるが、「書画は習はずして自由自在に書ちらし」</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立圃追悼集</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とも見える。元禄以後の俳画の盛行は立圃に端を発するともいわれている。</a:t>
            </a:r>
          </a:p>
          <a:p>
            <a:r>
              <a:rPr kumimoji="1" lang="ja-JP" altLang="en-US" sz="1200" kern="1200" dirty="0" smtClean="0">
                <a:solidFill>
                  <a:schemeClr val="tx1"/>
                </a:solidFill>
                <a:latin typeface="+mn-lt"/>
                <a:ea typeface="ＭＳ Ｐゴシック" charset="0"/>
                <a:cs typeface="ＭＳ Ｐゴシック" charset="0"/>
              </a:rPr>
              <a:t>　本画巻の、淡彩をほどこした動物たちの飄々たる姿は、立圃晩年の円熟の境地を伝え、数多い立圃自筆資料のうちでも秀作ということができる。横山重旧蔵。</a:t>
            </a:r>
            <a:endParaRPr kumimoji="1" lang="en-US" altLang="ja-JP" sz="1200" kern="1200" dirty="0" smtClean="0">
              <a:solidFill>
                <a:schemeClr val="tx1"/>
              </a:solidFill>
              <a:latin typeface="+mn-lt"/>
              <a:ea typeface="ＭＳ Ｐゴシック" charset="0"/>
              <a:cs typeface="ＭＳ Ｐゴシック" charset="0"/>
            </a:endParaRPr>
          </a:p>
          <a:p>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竹馬に／月毛の／よるの道		　月毛、つきげ</a:t>
            </a:r>
            <a:r>
              <a:rPr kumimoji="1" lang="en-US" altLang="ja-JP" sz="1200" kern="1200" dirty="0" smtClean="0">
                <a:solidFill>
                  <a:schemeClr val="tx1"/>
                </a:solidFill>
                <a:latin typeface="+mn-lt"/>
                <a:ea typeface="ＭＳ Ｐゴシック" charset="0"/>
                <a:cs typeface="ＭＳ Ｐゴシック" charset="0"/>
              </a:rPr>
              <a:t> palomino</a:t>
            </a:r>
            <a:r>
              <a:rPr kumimoji="1" lang="ja-JP" altLang="en-US" sz="1200" kern="1200" dirty="0" smtClean="0">
                <a:solidFill>
                  <a:schemeClr val="tx1"/>
                </a:solidFill>
                <a:latin typeface="+mn-lt"/>
                <a:ea typeface="ＭＳ Ｐゴシック" charset="0"/>
                <a:cs typeface="ＭＳ Ｐゴシック" charset="0"/>
              </a:rPr>
              <a:t>　</a:t>
            </a:r>
            <a:r>
              <a:rPr kumimoji="1" lang="en-US" altLang="ja-JP" sz="1200" kern="1200" dirty="0" smtClean="0">
                <a:solidFill>
                  <a:schemeClr val="tx1"/>
                </a:solidFill>
                <a:latin typeface="+mn-lt"/>
                <a:ea typeface="ＭＳ Ｐゴシック" charset="0"/>
                <a:cs typeface="ＭＳ Ｐゴシック" charset="0"/>
              </a:rPr>
              <a:t>An evening path</a:t>
            </a:r>
            <a:r>
              <a:rPr kumimoji="1" lang="en-US" altLang="ja-JP" sz="1200" kern="1200" baseline="0" dirty="0" smtClean="0">
                <a:solidFill>
                  <a:schemeClr val="tx1"/>
                </a:solidFill>
                <a:latin typeface="+mn-lt"/>
                <a:ea typeface="ＭＳ Ｐゴシック" charset="0"/>
                <a:cs typeface="ＭＳ Ｐゴシック" charset="0"/>
              </a:rPr>
              <a:t> the color of </a:t>
            </a:r>
            <a:r>
              <a:rPr kumimoji="1" lang="en-US" altLang="ja-JP" sz="1200" kern="1200" baseline="0" dirty="0" err="1" smtClean="0">
                <a:solidFill>
                  <a:schemeClr val="tx1"/>
                </a:solidFill>
                <a:latin typeface="+mn-lt"/>
                <a:ea typeface="ＭＳ Ｐゴシック" charset="0"/>
                <a:cs typeface="ＭＳ Ｐゴシック" charset="0"/>
              </a:rPr>
              <a:t>palominoes</a:t>
            </a:r>
            <a:r>
              <a:rPr kumimoji="1" lang="en-US" altLang="ja-JP" sz="1200" kern="1200" baseline="0" dirty="0" smtClean="0">
                <a:solidFill>
                  <a:schemeClr val="tx1"/>
                </a:solidFill>
                <a:latin typeface="+mn-lt"/>
                <a:ea typeface="ＭＳ Ｐゴシック" charset="0"/>
                <a:cs typeface="ＭＳ Ｐゴシック" charset="0"/>
              </a:rPr>
              <a:t> … children on stick horses</a:t>
            </a:r>
          </a:p>
          <a:p>
            <a:endParaRPr kumimoji="1" lang="en-US" altLang="ja-JP" sz="1200" kern="1200" baseline="0" dirty="0" smtClean="0">
              <a:solidFill>
                <a:schemeClr val="tx1"/>
              </a:solidFill>
              <a:latin typeface="+mn-lt"/>
              <a:ea typeface="ＭＳ Ｐゴシック" charset="0"/>
              <a:cs typeface="ＭＳ Ｐゴシック" charset="0"/>
            </a:endParaRPr>
          </a:p>
          <a:p>
            <a:r>
              <a:rPr kumimoji="1" lang="ja-JP" altLang="en-US" sz="1200" kern="1200" baseline="0" dirty="0" smtClean="0">
                <a:solidFill>
                  <a:schemeClr val="tx1"/>
                </a:solidFill>
                <a:latin typeface="+mn-lt"/>
                <a:ea typeface="ＭＳ Ｐゴシック" charset="0"/>
                <a:cs typeface="ＭＳ Ｐゴシック" charset="0"/>
              </a:rPr>
              <a:t>小松をや</a:t>
            </a:r>
            <a:r>
              <a:rPr kumimoji="1" lang="en-US" altLang="ja-JP" sz="1200" kern="1200" baseline="0" dirty="0" smtClean="0">
                <a:solidFill>
                  <a:schemeClr val="tx1"/>
                </a:solidFill>
                <a:latin typeface="+mn-lt"/>
                <a:ea typeface="ＭＳ Ｐゴシック" charset="0"/>
                <a:cs typeface="ＭＳ Ｐゴシック" charset="0"/>
              </a:rPr>
              <a:t>/</a:t>
            </a:r>
            <a:r>
              <a:rPr kumimoji="1" lang="ja-JP" altLang="en-US" sz="1200" kern="1200" baseline="0" dirty="0" smtClean="0">
                <a:solidFill>
                  <a:schemeClr val="tx1"/>
                </a:solidFill>
                <a:latin typeface="+mn-lt"/>
                <a:ea typeface="ＭＳ Ｐゴシック" charset="0"/>
                <a:cs typeface="ＭＳ Ｐゴシック" charset="0"/>
              </a:rPr>
              <a:t>／けふ引あそぶ／初鼠</a:t>
            </a:r>
            <a:endParaRPr kumimoji="1" lang="en-US" altLang="ja-JP" sz="1200" kern="1200" dirty="0" smtClean="0">
              <a:solidFill>
                <a:schemeClr val="tx1"/>
              </a:solidFill>
              <a:latin typeface="+mn-lt"/>
              <a:ea typeface="ＭＳ Ｐゴシック" charset="0"/>
              <a:cs typeface="ＭＳ Ｐゴシック" charset="0"/>
            </a:endParaRPr>
          </a:p>
          <a:p>
            <a:endParaRPr kumimoji="1" lang="ja-JP" altLang="en-US"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		</a:t>
            </a:r>
          </a:p>
          <a:p>
            <a:r>
              <a:rPr kumimoji="1" lang="en-US" altLang="ja-JP" sz="1200" kern="1200" dirty="0" smtClean="0">
                <a:solidFill>
                  <a:schemeClr val="tx1"/>
                </a:solidFill>
                <a:latin typeface="+mn-lt"/>
                <a:ea typeface="ＭＳ Ｐゴシック" charset="0"/>
                <a:cs typeface="ＭＳ Ｐゴシック" charset="0"/>
              </a:rPr>
              <a:t>http://</a:t>
            </a:r>
            <a:r>
              <a:rPr kumimoji="1" lang="en-US" altLang="ja-JP" sz="1200" kern="1200" dirty="0" err="1" smtClean="0">
                <a:solidFill>
                  <a:schemeClr val="tx1"/>
                </a:solidFill>
                <a:latin typeface="+mn-lt"/>
                <a:ea typeface="ＭＳ Ｐゴシック" charset="0"/>
                <a:cs typeface="ＭＳ Ｐゴシック" charset="0"/>
              </a:rPr>
              <a:t>www.wul.waseda.ac.jp</a:t>
            </a:r>
            <a:r>
              <a:rPr kumimoji="1" lang="en-US" altLang="ja-JP" sz="1200" kern="1200" dirty="0" smtClean="0">
                <a:solidFill>
                  <a:schemeClr val="tx1"/>
                </a:solidFill>
                <a:latin typeface="+mn-lt"/>
                <a:ea typeface="ＭＳ Ｐゴシック" charset="0"/>
                <a:cs typeface="ＭＳ Ｐゴシック" charset="0"/>
              </a:rPr>
              <a:t>/TENJI/virtual/</a:t>
            </a:r>
            <a:r>
              <a:rPr kumimoji="1" lang="en-US" altLang="ja-JP" sz="1200" kern="1200" dirty="0" err="1" smtClean="0">
                <a:solidFill>
                  <a:schemeClr val="tx1"/>
                </a:solidFill>
                <a:latin typeface="+mn-lt"/>
                <a:ea typeface="ＭＳ Ｐゴシック" charset="0"/>
                <a:cs typeface="ＭＳ Ｐゴシック" charset="0"/>
              </a:rPr>
              <a:t>juni</a:t>
            </a:r>
            <a:r>
              <a:rPr kumimoji="1" lang="en-US" altLang="ja-JP" sz="1200" kern="1200" dirty="0" smtClean="0">
                <a:solidFill>
                  <a:schemeClr val="tx1"/>
                </a:solidFill>
                <a:latin typeface="+mn-lt"/>
                <a:ea typeface="ＭＳ Ｐゴシック" charset="0"/>
                <a:cs typeface="ＭＳ Ｐゴシック" charset="0"/>
              </a:rPr>
              <a:t>/</a:t>
            </a:r>
            <a:endParaRPr kumimoji="1" lang="ja-JP" altLang="en-US" sz="1200" kern="1200" dirty="0" smtClean="0">
              <a:solidFill>
                <a:schemeClr val="tx1"/>
              </a:solidFill>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29</a:t>
            </a:fld>
            <a:endParaRPr lang="ja-JP" altLang="en-US"/>
          </a:p>
        </p:txBody>
      </p:sp>
    </p:spTree>
    <p:extLst>
      <p:ext uri="{BB962C8B-B14F-4D97-AF65-F5344CB8AC3E}">
        <p14:creationId xmlns:p14="http://schemas.microsoft.com/office/powerpoint/2010/main" val="7414237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sz="1200" kern="1200" dirty="0" smtClean="0">
                <a:solidFill>
                  <a:schemeClr val="tx1"/>
                </a:solidFill>
                <a:latin typeface="+mn-lt"/>
                <a:ea typeface="ＭＳ Ｐゴシック" charset="0"/>
                <a:cs typeface="ＭＳ Ｐゴシック" charset="0"/>
              </a:rPr>
              <a:t>「花見西行図」西山宗因賛・井原西鶴画　財団法人柿衞文庫所蔵</a:t>
            </a:r>
          </a:p>
          <a:p>
            <a:r>
              <a:rPr kumimoji="1" lang="ja-JP" altLang="en-US" sz="1200" kern="1200" dirty="0" smtClean="0">
                <a:solidFill>
                  <a:schemeClr val="tx1"/>
                </a:solidFill>
                <a:latin typeface="+mn-lt"/>
                <a:ea typeface="ＭＳ Ｐゴシック" charset="0"/>
                <a:cs typeface="ＭＳ Ｐゴシック" charset="0"/>
              </a:rPr>
              <a:t>「かくれもなき法師すがたと見奉りて　ながむとて花にもいたし首の骨　梅翁」</a:t>
            </a:r>
            <a:endParaRPr kumimoji="1" lang="en-US" altLang="ja-JP" sz="1200" kern="1200" dirty="0" smtClean="0">
              <a:solidFill>
                <a:schemeClr val="tx1"/>
              </a:solidFill>
              <a:latin typeface="+mn-lt"/>
              <a:ea typeface="ＭＳ Ｐゴシック" charset="0"/>
              <a:cs typeface="ＭＳ Ｐゴシック" charset="0"/>
            </a:endParaRPr>
          </a:p>
          <a:p>
            <a:endParaRPr kumimoji="1" lang="en-US" altLang="ja-JP" sz="1200" kern="1200" dirty="0" smtClean="0">
              <a:solidFill>
                <a:schemeClr val="tx1"/>
              </a:solidFill>
              <a:latin typeface="+mn-lt"/>
              <a:ea typeface="ＭＳ Ｐゴシック" charset="0"/>
              <a:cs typeface="ＭＳ Ｐゴシック" charset="0"/>
            </a:endParaRPr>
          </a:p>
          <a:p>
            <a:r>
              <a:rPr kumimoji="1" lang="en-US" altLang="ja-JP" sz="1200" kern="1200" dirty="0" smtClean="0">
                <a:solidFill>
                  <a:schemeClr val="tx1"/>
                </a:solidFill>
                <a:latin typeface="+mn-lt"/>
                <a:ea typeface="ＭＳ Ｐゴシック" charset="0"/>
                <a:cs typeface="ＭＳ Ｐゴシック" charset="0"/>
                <a:hlinkClick r:id="rId3"/>
              </a:rPr>
              <a:t>http://www.city.yatsushiro.kumamoto.jp/museum/event/2006/2006_spring.html#</a:t>
            </a:r>
            <a:endParaRPr kumimoji="1" lang="ja-JP" altLang="en-US" dirty="0"/>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30</a:t>
            </a:fld>
            <a:endParaRPr lang="ja-JP" altLang="en-US"/>
          </a:p>
        </p:txBody>
      </p:sp>
    </p:spTree>
    <p:extLst>
      <p:ext uri="{BB962C8B-B14F-4D97-AF65-F5344CB8AC3E}">
        <p14:creationId xmlns:p14="http://schemas.microsoft.com/office/powerpoint/2010/main" val="24023260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sz="1200" kern="1200" dirty="0" smtClean="0">
                <a:solidFill>
                  <a:schemeClr val="tx1"/>
                </a:solidFill>
                <a:latin typeface="+mn-lt"/>
                <a:ea typeface="ＭＳ Ｐゴシック" charset="0"/>
                <a:cs typeface="ＭＳ Ｐゴシック" charset="0"/>
              </a:rPr>
              <a:t>「花見西行図」西山宗因賛・井原西鶴画　財団法人柿衞文庫所蔵</a:t>
            </a:r>
          </a:p>
          <a:p>
            <a:r>
              <a:rPr kumimoji="1" lang="ja-JP" altLang="en-US" sz="1200" kern="1200" dirty="0" smtClean="0">
                <a:solidFill>
                  <a:schemeClr val="tx1"/>
                </a:solidFill>
                <a:latin typeface="+mn-lt"/>
                <a:ea typeface="ＭＳ Ｐゴシック" charset="0"/>
                <a:cs typeface="ＭＳ Ｐゴシック" charset="0"/>
              </a:rPr>
              <a:t>「かくれもなき法師すがたと見奉りて　ながむとて花にもいたし首の骨　梅翁」</a:t>
            </a:r>
            <a:endParaRPr kumimoji="1" lang="en-US" altLang="ja-JP" sz="1200" kern="1200" dirty="0" smtClean="0">
              <a:solidFill>
                <a:schemeClr val="tx1"/>
              </a:solidFill>
              <a:latin typeface="+mn-lt"/>
              <a:ea typeface="ＭＳ Ｐゴシック" charset="0"/>
              <a:cs typeface="ＭＳ Ｐゴシック" charset="0"/>
            </a:endParaRPr>
          </a:p>
          <a:p>
            <a:endParaRPr kumimoji="1" lang="en-US" altLang="ja-JP" sz="1200" kern="1200" dirty="0" smtClean="0">
              <a:solidFill>
                <a:schemeClr val="tx1"/>
              </a:solidFill>
              <a:latin typeface="+mn-lt"/>
              <a:ea typeface="ＭＳ Ｐゴシック" charset="0"/>
              <a:cs typeface="ＭＳ Ｐゴシック" charset="0"/>
            </a:endParaRPr>
          </a:p>
          <a:p>
            <a:r>
              <a:rPr kumimoji="1" lang="en-US" altLang="ja-JP" sz="1200" kern="1200" dirty="0" smtClean="0">
                <a:solidFill>
                  <a:schemeClr val="tx1"/>
                </a:solidFill>
                <a:latin typeface="+mn-lt"/>
                <a:ea typeface="ＭＳ Ｐゴシック" charset="0"/>
                <a:cs typeface="ＭＳ Ｐゴシック" charset="0"/>
                <a:hlinkClick r:id="rId3"/>
              </a:rPr>
              <a:t>http://www.city.yatsushiro.kumamoto.jp/museum/event/2006/2006_spring.html#</a:t>
            </a:r>
            <a:endParaRPr kumimoji="1" lang="en-US" altLang="ja-JP" sz="1200" kern="1200" dirty="0" smtClean="0">
              <a:solidFill>
                <a:schemeClr val="tx1"/>
              </a:solidFill>
              <a:latin typeface="+mn-lt"/>
              <a:ea typeface="ＭＳ Ｐゴシック" charset="0"/>
              <a:cs typeface="ＭＳ Ｐゴシック" charset="0"/>
            </a:endParaRPr>
          </a:p>
          <a:p>
            <a:endParaRPr kumimoji="1" lang="en-US" altLang="ja-JP" sz="1200" kern="1200" dirty="0" smtClean="0">
              <a:solidFill>
                <a:schemeClr val="tx1"/>
              </a:solidFill>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This is what I want:</a:t>
            </a:r>
          </a:p>
          <a:p>
            <a:r>
              <a:rPr kumimoji="1" lang="en-US" altLang="ja-JP" sz="1200" kern="1200" dirty="0" smtClean="0">
                <a:solidFill>
                  <a:schemeClr val="tx1"/>
                </a:solidFill>
                <a:effectLst/>
                <a:latin typeface="+mn-lt"/>
                <a:ea typeface="ＭＳ Ｐゴシック" charset="0"/>
                <a:cs typeface="ＭＳ Ｐゴシック" charset="0"/>
              </a:rPr>
              <a:t>To die in the springtime,</a:t>
            </a:r>
          </a:p>
          <a:p>
            <a:r>
              <a:rPr kumimoji="1" lang="en-US" altLang="ja-JP" sz="1200" kern="1200" dirty="0" smtClean="0">
                <a:solidFill>
                  <a:schemeClr val="tx1"/>
                </a:solidFill>
                <a:effectLst/>
                <a:latin typeface="+mn-lt"/>
                <a:ea typeface="ＭＳ Ｐゴシック" charset="0"/>
                <a:cs typeface="ＭＳ Ｐゴシック" charset="0"/>
              </a:rPr>
              <a:t>Beneath the blossoms—</a:t>
            </a:r>
          </a:p>
          <a:p>
            <a:r>
              <a:rPr kumimoji="1" lang="en-US" altLang="ja-JP" sz="1200" kern="1200" dirty="0" smtClean="0">
                <a:solidFill>
                  <a:schemeClr val="tx1"/>
                </a:solidFill>
                <a:effectLst/>
                <a:latin typeface="+mn-lt"/>
                <a:ea typeface="ＭＳ Ｐゴシック" charset="0"/>
                <a:cs typeface="ＭＳ Ｐゴシック" charset="0"/>
              </a:rPr>
              <a:t>Midway through the Second Month,</a:t>
            </a:r>
          </a:p>
          <a:p>
            <a:r>
              <a:rPr kumimoji="1" lang="en-US" altLang="ja-JP" sz="1200" kern="1200" dirty="0" smtClean="0">
                <a:solidFill>
                  <a:schemeClr val="tx1"/>
                </a:solidFill>
                <a:effectLst/>
                <a:latin typeface="+mn-lt"/>
                <a:ea typeface="ＭＳ Ｐゴシック" charset="0"/>
                <a:cs typeface="ＭＳ Ｐゴシック" charset="0"/>
              </a:rPr>
              <a:t>When the moon is at the full.</a:t>
            </a:r>
            <a:r>
              <a:rPr lang="en-US" altLang="ja-JP" dirty="0" smtClean="0">
                <a:effectLst/>
              </a:rPr>
              <a:t> </a:t>
            </a:r>
            <a:r>
              <a:rPr kumimoji="1" lang="en-US" altLang="ja-JP" sz="1200" kern="1200" dirty="0" smtClean="0">
                <a:solidFill>
                  <a:schemeClr val="tx1"/>
                </a:solidFill>
                <a:effectLst/>
                <a:latin typeface="+mn-lt"/>
                <a:ea typeface="ＭＳ Ｐゴシック" charset="0"/>
                <a:cs typeface="ＭＳ Ｐゴシック" charset="0"/>
              </a:rPr>
              <a:t>Carter, 165.</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negawaku</a:t>
            </a:r>
            <a:r>
              <a:rPr kumimoji="1" lang="en-US" altLang="ja-JP" sz="1200" kern="1200" dirty="0" smtClean="0">
                <a:solidFill>
                  <a:schemeClr val="tx1"/>
                </a:solidFill>
                <a:effectLst/>
                <a:latin typeface="+mn-lt"/>
                <a:ea typeface="ＭＳ Ｐゴシック" charset="0"/>
                <a:cs typeface="ＭＳ Ｐゴシック" charset="0"/>
              </a:rPr>
              <a:t> wa hana no shita nite haru </a:t>
            </a:r>
            <a:r>
              <a:rPr kumimoji="1" lang="en-US" altLang="ja-JP" sz="1200" kern="1200" dirty="0" err="1" smtClean="0">
                <a:solidFill>
                  <a:schemeClr val="tx1"/>
                </a:solidFill>
                <a:effectLst/>
                <a:latin typeface="+mn-lt"/>
                <a:ea typeface="ＭＳ Ｐゴシック" charset="0"/>
                <a:cs typeface="ＭＳ Ｐゴシック" charset="0"/>
              </a:rPr>
              <a:t>shinan</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sono kisaragi no </a:t>
            </a:r>
            <a:r>
              <a:rPr kumimoji="1" lang="en-US" altLang="ja-JP" sz="1200" kern="1200" dirty="0" err="1" smtClean="0">
                <a:solidFill>
                  <a:schemeClr val="tx1"/>
                </a:solidFill>
                <a:effectLst/>
                <a:latin typeface="+mn-lt"/>
                <a:ea typeface="ＭＳ Ｐゴシック" charset="0"/>
                <a:cs typeface="ＭＳ Ｐゴシック" charset="0"/>
              </a:rPr>
              <a:t>mochizuki</a:t>
            </a:r>
            <a:r>
              <a:rPr kumimoji="1" lang="en-US" altLang="ja-JP" sz="1200" kern="1200" dirty="0" smtClean="0">
                <a:solidFill>
                  <a:schemeClr val="tx1"/>
                </a:solidFill>
                <a:effectLst/>
                <a:latin typeface="+mn-lt"/>
                <a:ea typeface="ＭＳ Ｐゴシック" charset="0"/>
                <a:cs typeface="ＭＳ Ｐゴシック" charset="0"/>
              </a:rPr>
              <a:t> no koro</a:t>
            </a:r>
            <a:r>
              <a:rPr lang="en-US" altLang="ja-JP" dirty="0" smtClean="0">
                <a:effectLst/>
              </a:rPr>
              <a:t> </a:t>
            </a:r>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ja-JP" altLang="en-US" dirty="0"/>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31</a:t>
            </a:fld>
            <a:endParaRPr lang="ja-JP" altLang="en-US"/>
          </a:p>
        </p:txBody>
      </p:sp>
    </p:spTree>
    <p:extLst>
      <p:ext uri="{BB962C8B-B14F-4D97-AF65-F5344CB8AC3E}">
        <p14:creationId xmlns:p14="http://schemas.microsoft.com/office/powerpoint/2010/main" val="24023260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kern="1200" dirty="0" smtClean="0">
                <a:solidFill>
                  <a:schemeClr val="tx1"/>
                </a:solidFill>
                <a:latin typeface="+mn-lt"/>
                <a:ea typeface="ＭＳ Ｐゴシック" charset="0"/>
                <a:cs typeface="ＭＳ Ｐゴシック" charset="0"/>
              </a:rPr>
              <a:t>Translation at: http://</a:t>
            </a:r>
            <a:r>
              <a:rPr kumimoji="1" lang="en-US" altLang="ja-JP" sz="1200" kern="1200" dirty="0" err="1" smtClean="0">
                <a:solidFill>
                  <a:schemeClr val="tx1"/>
                </a:solidFill>
                <a:latin typeface="+mn-lt"/>
                <a:ea typeface="ＭＳ Ｐゴシック" charset="0"/>
                <a:cs typeface="ＭＳ Ｐゴシック" charset="0"/>
              </a:rPr>
              <a:t>wkdhaikutopics.blogspot.com</a:t>
            </a:r>
            <a:r>
              <a:rPr kumimoji="1" lang="en-US" altLang="ja-JP" sz="1200" kern="1200" dirty="0" smtClean="0">
                <a:solidFill>
                  <a:schemeClr val="tx1"/>
                </a:solidFill>
                <a:latin typeface="+mn-lt"/>
                <a:ea typeface="ＭＳ Ｐゴシック" charset="0"/>
                <a:cs typeface="ＭＳ Ｐゴシック" charset="0"/>
              </a:rPr>
              <a:t>/2007/03/</a:t>
            </a:r>
            <a:r>
              <a:rPr kumimoji="1" lang="en-US" altLang="ja-JP" sz="1200" kern="1200" dirty="0" err="1" smtClean="0">
                <a:solidFill>
                  <a:schemeClr val="tx1"/>
                </a:solidFill>
                <a:latin typeface="+mn-lt"/>
                <a:ea typeface="ＭＳ Ｐゴシック" charset="0"/>
                <a:cs typeface="ＭＳ Ｐゴシック" charset="0"/>
              </a:rPr>
              <a:t>nishiyama-soin.html</a:t>
            </a:r>
            <a:r>
              <a:rPr kumimoji="1" lang="en-US" altLang="ja-JP" sz="1200" kern="1200" dirty="0" smtClean="0">
                <a:solidFill>
                  <a:schemeClr val="tx1"/>
                </a:solidFill>
                <a:latin typeface="+mn-lt"/>
                <a:ea typeface="ＭＳ Ｐゴシック" charset="0"/>
                <a:cs typeface="ＭＳ Ｐゴシック" charset="0"/>
              </a:rPr>
              <a:t> </a:t>
            </a:r>
          </a:p>
          <a:p>
            <a:r>
              <a:rPr kumimoji="1" lang="en-US" altLang="ja-JP" sz="1200" kern="1200" dirty="0" smtClean="0">
                <a:solidFill>
                  <a:schemeClr val="tx1"/>
                </a:solidFill>
                <a:latin typeface="+mn-lt"/>
                <a:ea typeface="ＭＳ Ｐゴシック" charset="0"/>
                <a:cs typeface="ＭＳ Ｐゴシック" charset="0"/>
              </a:rPr>
              <a:t>NOTICE THE CROOK IN THE BRANCH,</a:t>
            </a:r>
            <a:r>
              <a:rPr kumimoji="1" lang="en-US" altLang="ja-JP" sz="1200" kern="1200" baseline="0" dirty="0" smtClean="0">
                <a:solidFill>
                  <a:schemeClr val="tx1"/>
                </a:solidFill>
                <a:latin typeface="+mn-lt"/>
                <a:ea typeface="ＭＳ Ｐゴシック" charset="0"/>
                <a:cs typeface="ＭＳ Ｐゴシック" charset="0"/>
              </a:rPr>
              <a:t> THE CROOK IN THE NECK. THIS IS LINKING.</a:t>
            </a:r>
            <a:r>
              <a:rPr kumimoji="1" lang="ja-JP" altLang="en-US" sz="1200" kern="1200" dirty="0" smtClean="0">
                <a:solidFill>
                  <a:schemeClr val="tx1"/>
                </a:solidFill>
                <a:latin typeface="+mn-lt"/>
                <a:ea typeface="ＭＳ Ｐゴシック" charset="0"/>
                <a:cs typeface="ＭＳ Ｐゴシック" charset="0"/>
              </a:rPr>
              <a:t>「花見西行図」西山宗因賛・井原西鶴画　財団法人柿衞文庫所蔵</a:t>
            </a:r>
          </a:p>
          <a:p>
            <a:r>
              <a:rPr kumimoji="1" lang="ja-JP" altLang="en-US" sz="1200" kern="1200" dirty="0" smtClean="0">
                <a:solidFill>
                  <a:schemeClr val="tx1"/>
                </a:solidFill>
                <a:latin typeface="+mn-lt"/>
                <a:ea typeface="ＭＳ Ｐゴシック" charset="0"/>
                <a:cs typeface="ＭＳ Ｐゴシック" charset="0"/>
              </a:rPr>
              <a:t>「かくれもなき法師すがたと見奉りて　ながむとて花にもいたし首の骨　梅翁」</a:t>
            </a:r>
            <a:endParaRPr kumimoji="1" lang="en-US" altLang="ja-JP" sz="1200" kern="1200" dirty="0" smtClean="0">
              <a:solidFill>
                <a:schemeClr val="tx1"/>
              </a:solidFill>
              <a:latin typeface="+mn-lt"/>
              <a:ea typeface="ＭＳ Ｐゴシック" charset="0"/>
              <a:cs typeface="ＭＳ Ｐゴシック" charset="0"/>
            </a:endParaRPr>
          </a:p>
          <a:p>
            <a:endParaRPr kumimoji="1" lang="en-US" altLang="ja-JP" sz="1200" kern="1200" dirty="0" smtClean="0">
              <a:solidFill>
                <a:schemeClr val="tx1"/>
              </a:solidFill>
              <a:latin typeface="+mn-lt"/>
              <a:ea typeface="ＭＳ Ｐゴシック" charset="0"/>
              <a:cs typeface="ＭＳ Ｐゴシック" charset="0"/>
            </a:endParaRPr>
          </a:p>
          <a:p>
            <a:r>
              <a:rPr kumimoji="1" lang="en-US" altLang="ja-JP" sz="1200" kern="1200" dirty="0" smtClean="0">
                <a:solidFill>
                  <a:schemeClr val="tx1"/>
                </a:solidFill>
                <a:latin typeface="+mn-lt"/>
                <a:ea typeface="ＭＳ Ｐゴシック" charset="0"/>
                <a:cs typeface="ＭＳ Ｐゴシック" charset="0"/>
                <a:hlinkClick r:id="rId3"/>
              </a:rPr>
              <a:t>http://www.city.yatsushiro.kumamoto.jp/museum/event/2006/2006_spring.html#</a:t>
            </a:r>
            <a:endParaRPr kumimoji="1" lang="en-US" altLang="ja-JP" sz="1200" kern="1200" dirty="0" smtClean="0">
              <a:solidFill>
                <a:schemeClr val="tx1"/>
              </a:solidFill>
              <a:latin typeface="+mn-lt"/>
              <a:ea typeface="ＭＳ Ｐゴシック" charset="0"/>
              <a:cs typeface="ＭＳ Ｐゴシック" charset="0"/>
            </a:endParaRPr>
          </a:p>
          <a:p>
            <a:endParaRPr kumimoji="1" lang="ja-JP" altLang="en-US" dirty="0"/>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32</a:t>
            </a:fld>
            <a:endParaRPr lang="ja-JP" altLang="en-US"/>
          </a:p>
        </p:txBody>
      </p:sp>
    </p:spTree>
    <p:extLst>
      <p:ext uri="{BB962C8B-B14F-4D97-AF65-F5344CB8AC3E}">
        <p14:creationId xmlns:p14="http://schemas.microsoft.com/office/powerpoint/2010/main" val="24023260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4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r>
              <a:rPr kumimoji="1" lang="en-US" altLang="ja-JP" sz="1200" kern="1200" dirty="0" smtClean="0">
                <a:solidFill>
                  <a:schemeClr val="tx1"/>
                </a:solidFill>
                <a:effectLst/>
                <a:latin typeface="+mn-lt"/>
                <a:ea typeface="ＭＳ Ｐゴシック" charset="0"/>
                <a:cs typeface="ＭＳ Ｐゴシック" charset="0"/>
              </a:rPr>
              <a:t>Works Jim </a:t>
            </a:r>
            <a:r>
              <a:rPr kumimoji="1" lang="en-US" altLang="ja-JP" sz="1200" kern="1200" dirty="0" err="1" smtClean="0">
                <a:solidFill>
                  <a:schemeClr val="tx1"/>
                </a:solidFill>
                <a:effectLst/>
                <a:latin typeface="+mn-lt"/>
                <a:ea typeface="ＭＳ Ｐゴシック" charset="0"/>
                <a:cs typeface="ＭＳ Ｐゴシック" charset="0"/>
              </a:rPr>
              <a:t>Kacian</a:t>
            </a:r>
            <a:r>
              <a:rPr kumimoji="1" lang="en-US" altLang="ja-JP" sz="1200" kern="1200" dirty="0" smtClean="0">
                <a:solidFill>
                  <a:schemeClr val="tx1"/>
                </a:solidFill>
                <a:effectLst/>
                <a:latin typeface="+mn-lt"/>
                <a:ea typeface="ＭＳ Ｐゴシック" charset="0"/>
                <a:cs typeface="ＭＳ Ｐゴシック" charset="0"/>
              </a:rPr>
              <a:t> Simply Haiku 2:5 (Autumn 2004); reprinted in The Red Moon Anthology of English-Language Haiku, Red Moon Press, 2004, pp. 126-153.</a:t>
            </a:r>
            <a:r>
              <a:rPr lang="en-US" altLang="ja-JP" dirty="0" smtClean="0">
                <a:effectLst/>
              </a:rPr>
              <a:t> </a:t>
            </a:r>
            <a:endParaRPr lang="en-US" altLang="ja-JP" dirty="0" smtClean="0">
              <a:latin typeface="Calibri" charset="0"/>
            </a:endParaRPr>
          </a:p>
          <a:p>
            <a:pPr eaLnBrk="1" hangingPunct="1">
              <a:spcBef>
                <a:spcPct val="0"/>
              </a:spcBef>
            </a:pPr>
            <a:endParaRPr lang="en-US" altLang="ja-JP" dirty="0" smtClean="0">
              <a:latin typeface="Calibri" charset="0"/>
            </a:endParaRPr>
          </a:p>
          <a:p>
            <a:pPr eaLnBrk="1" hangingPunct="1">
              <a:spcBef>
                <a:spcPct val="0"/>
              </a:spcBef>
            </a:pPr>
            <a:r>
              <a:rPr lang="en-US" altLang="ja-JP" dirty="0" smtClean="0">
                <a:latin typeface="Calibri" charset="0"/>
              </a:rPr>
              <a:t>Self portrait,</a:t>
            </a:r>
            <a:r>
              <a:rPr lang="en-US" altLang="ja-JP" baseline="0" dirty="0" smtClean="0">
                <a:latin typeface="Calibri" charset="0"/>
              </a:rPr>
              <a:t> Matsuo Basho</a:t>
            </a:r>
          </a:p>
          <a:p>
            <a:pPr eaLnBrk="1" hangingPunct="1">
              <a:spcBef>
                <a:spcPct val="0"/>
              </a:spcBef>
            </a:pPr>
            <a:r>
              <a:rPr lang="en-US" altLang="ja-JP" baseline="0" dirty="0" smtClean="0">
                <a:latin typeface="Calibri" charset="0"/>
              </a:rPr>
              <a:t>Self portrait, Inoue </a:t>
            </a:r>
            <a:r>
              <a:rPr lang="en-US" altLang="ja-JP" baseline="0" dirty="0" err="1" smtClean="0">
                <a:latin typeface="Calibri" charset="0"/>
              </a:rPr>
              <a:t>Shiro</a:t>
            </a:r>
            <a:endParaRPr lang="en-US" altLang="ja-JP" baseline="0" dirty="0" smtClean="0">
              <a:latin typeface="Calibri" charset="0"/>
            </a:endParaRPr>
          </a:p>
          <a:p>
            <a:pPr eaLnBrk="1" hangingPunct="1">
              <a:spcBef>
                <a:spcPct val="0"/>
              </a:spcBef>
            </a:pPr>
            <a:r>
              <a:rPr lang="en-US" altLang="ja-JP" baseline="0" dirty="0" smtClean="0">
                <a:latin typeface="Calibri" charset="0"/>
              </a:rPr>
              <a:t>Mountain (“Through the ages / rising </a:t>
            </a:r>
            <a:r>
              <a:rPr lang="en-US" altLang="ja-JP" baseline="0" dirty="0" err="1" smtClean="0">
                <a:latin typeface="Calibri" charset="0"/>
              </a:rPr>
              <a:t>avobe</a:t>
            </a:r>
            <a:r>
              <a:rPr lang="en-US" altLang="ja-JP" baseline="0" dirty="0" smtClean="0">
                <a:latin typeface="Calibri" charset="0"/>
              </a:rPr>
              <a:t> the mountains — tonight’s moon), Inoue </a:t>
            </a:r>
            <a:r>
              <a:rPr lang="en-US" altLang="ja-JP" baseline="0" dirty="0" err="1" smtClean="0">
                <a:latin typeface="Calibri" charset="0"/>
              </a:rPr>
              <a:t>Shiro</a:t>
            </a:r>
            <a:endParaRPr lang="en-US" altLang="ja-JP" baseline="0" dirty="0" smtClean="0">
              <a:latin typeface="Calibri" charset="0"/>
            </a:endParaRPr>
          </a:p>
          <a:p>
            <a:pPr eaLnBrk="1" hangingPunct="1">
              <a:spcBef>
                <a:spcPct val="0"/>
              </a:spcBef>
            </a:pPr>
            <a:r>
              <a:rPr lang="en-US" altLang="ja-JP" baseline="0" dirty="0" err="1" smtClean="0">
                <a:latin typeface="Calibri" charset="0"/>
              </a:rPr>
              <a:t>Minomushi</a:t>
            </a:r>
            <a:r>
              <a:rPr lang="en-US" altLang="ja-JP" baseline="0" dirty="0" smtClean="0">
                <a:latin typeface="Calibri" charset="0"/>
              </a:rPr>
              <a:t> We will go here last …</a:t>
            </a:r>
          </a:p>
          <a:p>
            <a:pPr eaLnBrk="1" hangingPunct="1">
              <a:spcBef>
                <a:spcPct val="0"/>
              </a:spcBef>
            </a:pPr>
            <a:endParaRPr lang="ja-JP" altLang="en-US" dirty="0">
              <a:latin typeface="Calibri" charset="0"/>
            </a:endParaRPr>
          </a:p>
        </p:txBody>
      </p:sp>
      <p:sp>
        <p:nvSpPr>
          <p:cNvPr id="204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sz="2400">
                <a:solidFill>
                  <a:schemeClr val="tx1"/>
                </a:solidFill>
                <a:latin typeface="Calibri" charset="0"/>
                <a:ea typeface="ＭＳ Ｐゴシック" charset="0"/>
                <a:cs typeface="ＭＳ Ｐゴシック" charset="0"/>
              </a:defRPr>
            </a:lvl1pPr>
            <a:lvl2pPr marL="742950" indent="-285750" eaLnBrk="0" hangingPunct="0">
              <a:defRPr kumimoji="1" sz="2400">
                <a:solidFill>
                  <a:schemeClr val="tx1"/>
                </a:solidFill>
                <a:latin typeface="Calibri" charset="0"/>
                <a:ea typeface="ＭＳ Ｐゴシック" charset="0"/>
              </a:defRPr>
            </a:lvl2pPr>
            <a:lvl3pPr marL="1143000" indent="-228600" eaLnBrk="0" hangingPunct="0">
              <a:defRPr kumimoji="1" sz="2400">
                <a:solidFill>
                  <a:schemeClr val="tx1"/>
                </a:solidFill>
                <a:latin typeface="Calibri" charset="0"/>
                <a:ea typeface="ＭＳ Ｐゴシック" charset="0"/>
              </a:defRPr>
            </a:lvl3pPr>
            <a:lvl4pPr marL="1600200" indent="-228600" eaLnBrk="0" hangingPunct="0">
              <a:defRPr kumimoji="1" sz="2400">
                <a:solidFill>
                  <a:schemeClr val="tx1"/>
                </a:solidFill>
                <a:latin typeface="Calibri" charset="0"/>
                <a:ea typeface="ＭＳ Ｐゴシック" charset="0"/>
              </a:defRPr>
            </a:lvl4pPr>
            <a:lvl5pPr marL="2057400" indent="-228600" eaLnBrk="0" hangingPunct="0">
              <a:defRPr kumimoji="1" sz="2400">
                <a:solidFill>
                  <a:schemeClr val="tx1"/>
                </a:solidFill>
                <a:latin typeface="Calibri" charset="0"/>
                <a:ea typeface="ＭＳ Ｐゴシック" charset="0"/>
              </a:defRPr>
            </a:lvl5pPr>
            <a:lvl6pPr marL="2514600" indent="-228600" eaLnBrk="0" fontAlgn="base" hangingPunct="0">
              <a:spcBef>
                <a:spcPct val="0"/>
              </a:spcBef>
              <a:spcAft>
                <a:spcPct val="0"/>
              </a:spcAft>
              <a:defRPr kumimoji="1" sz="2400">
                <a:solidFill>
                  <a:schemeClr val="tx1"/>
                </a:solidFill>
                <a:latin typeface="Calibri" charset="0"/>
                <a:ea typeface="ＭＳ Ｐゴシック" charset="0"/>
              </a:defRPr>
            </a:lvl6pPr>
            <a:lvl7pPr marL="2971800" indent="-228600" eaLnBrk="0" fontAlgn="base" hangingPunct="0">
              <a:spcBef>
                <a:spcPct val="0"/>
              </a:spcBef>
              <a:spcAft>
                <a:spcPct val="0"/>
              </a:spcAft>
              <a:defRPr kumimoji="1" sz="2400">
                <a:solidFill>
                  <a:schemeClr val="tx1"/>
                </a:solidFill>
                <a:latin typeface="Calibri" charset="0"/>
                <a:ea typeface="ＭＳ Ｐゴシック" charset="0"/>
              </a:defRPr>
            </a:lvl7pPr>
            <a:lvl8pPr marL="3429000" indent="-228600" eaLnBrk="0" fontAlgn="base" hangingPunct="0">
              <a:spcBef>
                <a:spcPct val="0"/>
              </a:spcBef>
              <a:spcAft>
                <a:spcPct val="0"/>
              </a:spcAft>
              <a:defRPr kumimoji="1" sz="2400">
                <a:solidFill>
                  <a:schemeClr val="tx1"/>
                </a:solidFill>
                <a:latin typeface="Calibri" charset="0"/>
                <a:ea typeface="ＭＳ Ｐゴシック" charset="0"/>
              </a:defRPr>
            </a:lvl8pPr>
            <a:lvl9pPr marL="3886200" indent="-228600" eaLnBrk="0" fontAlgn="base" hangingPunct="0">
              <a:spcBef>
                <a:spcPct val="0"/>
              </a:spcBef>
              <a:spcAft>
                <a:spcPct val="0"/>
              </a:spcAft>
              <a:defRPr kumimoji="1" sz="2400">
                <a:solidFill>
                  <a:schemeClr val="tx1"/>
                </a:solidFill>
                <a:latin typeface="Calibri" charset="0"/>
                <a:ea typeface="ＭＳ Ｐゴシック" charset="0"/>
              </a:defRPr>
            </a:lvl9pPr>
          </a:lstStyle>
          <a:p>
            <a:pPr eaLnBrk="1" hangingPunct="1"/>
            <a:fld id="{59816B41-777C-F04B-B088-FF0B0E1D70C0}" type="slidenum">
              <a:rPr lang="ja-JP" altLang="en-US" sz="1200"/>
              <a:pPr eaLnBrk="1" hangingPunct="1"/>
              <a:t>33</a:t>
            </a:fld>
            <a:endParaRPr lang="ja-JP" altLang="en-US"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4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r>
              <a:rPr kumimoji="1" lang="en-US" altLang="ja-JP" sz="1200" kern="1200" dirty="0" smtClean="0">
                <a:solidFill>
                  <a:schemeClr val="tx1"/>
                </a:solidFill>
                <a:effectLst/>
                <a:latin typeface="+mn-lt"/>
                <a:ea typeface="ＭＳ Ｐゴシック" charset="0"/>
                <a:cs typeface="ＭＳ Ｐゴシック" charset="0"/>
              </a:rPr>
              <a:t>Works Jim </a:t>
            </a:r>
            <a:r>
              <a:rPr kumimoji="1" lang="en-US" altLang="ja-JP" sz="1200" kern="1200" dirty="0" err="1" smtClean="0">
                <a:solidFill>
                  <a:schemeClr val="tx1"/>
                </a:solidFill>
                <a:effectLst/>
                <a:latin typeface="+mn-lt"/>
                <a:ea typeface="ＭＳ Ｐゴシック" charset="0"/>
                <a:cs typeface="ＭＳ Ｐゴシック" charset="0"/>
              </a:rPr>
              <a:t>Kacian</a:t>
            </a:r>
            <a:r>
              <a:rPr kumimoji="1" lang="en-US" altLang="ja-JP" sz="1200" kern="1200" dirty="0" smtClean="0">
                <a:solidFill>
                  <a:schemeClr val="tx1"/>
                </a:solidFill>
                <a:effectLst/>
                <a:latin typeface="+mn-lt"/>
                <a:ea typeface="ＭＳ Ｐゴシック" charset="0"/>
                <a:cs typeface="ＭＳ Ｐゴシック" charset="0"/>
              </a:rPr>
              <a:t> Simply Haiku 2:5 (Autumn 2004); reprinted in The Red Moon Anthology of English-Language Haiku, Red Moon Press, 2004, pp. 126-153.</a:t>
            </a:r>
            <a:r>
              <a:rPr lang="en-US" altLang="ja-JP" dirty="0" smtClean="0">
                <a:effectLst/>
              </a:rPr>
              <a:t> </a:t>
            </a:r>
            <a:endParaRPr lang="en-US" altLang="ja-JP" dirty="0" smtClean="0">
              <a:latin typeface="Calibri" charset="0"/>
            </a:endParaRPr>
          </a:p>
          <a:p>
            <a:pPr eaLnBrk="1" hangingPunct="1">
              <a:spcBef>
                <a:spcPct val="0"/>
              </a:spcBef>
            </a:pPr>
            <a:endParaRPr lang="en-US" altLang="ja-JP" dirty="0" smtClean="0">
              <a:latin typeface="Calibri" charset="0"/>
            </a:endParaRPr>
          </a:p>
          <a:p>
            <a:pPr eaLnBrk="1" hangingPunct="1">
              <a:spcBef>
                <a:spcPct val="0"/>
              </a:spcBef>
            </a:pPr>
            <a:r>
              <a:rPr lang="en-US" altLang="ja-JP" dirty="0" smtClean="0">
                <a:latin typeface="Calibri" charset="0"/>
              </a:rPr>
              <a:t>Self portrait,</a:t>
            </a:r>
            <a:r>
              <a:rPr lang="en-US" altLang="ja-JP" baseline="0" dirty="0" smtClean="0">
                <a:latin typeface="Calibri" charset="0"/>
              </a:rPr>
              <a:t> Matsuo Basho</a:t>
            </a:r>
          </a:p>
          <a:p>
            <a:pPr eaLnBrk="1" hangingPunct="1">
              <a:spcBef>
                <a:spcPct val="0"/>
              </a:spcBef>
            </a:pPr>
            <a:r>
              <a:rPr lang="en-US" altLang="ja-JP" baseline="0" dirty="0" smtClean="0">
                <a:latin typeface="Calibri" charset="0"/>
              </a:rPr>
              <a:t>Self portrait, Inoue </a:t>
            </a:r>
            <a:r>
              <a:rPr lang="en-US" altLang="ja-JP" baseline="0" dirty="0" err="1" smtClean="0">
                <a:latin typeface="Calibri" charset="0"/>
              </a:rPr>
              <a:t>Shiro</a:t>
            </a:r>
            <a:endParaRPr lang="en-US" altLang="ja-JP" baseline="0" dirty="0" smtClean="0">
              <a:latin typeface="Calibri" charset="0"/>
            </a:endParaRPr>
          </a:p>
          <a:p>
            <a:pPr eaLnBrk="1" hangingPunct="1">
              <a:spcBef>
                <a:spcPct val="0"/>
              </a:spcBef>
            </a:pPr>
            <a:r>
              <a:rPr lang="en-US" altLang="ja-JP" baseline="0" dirty="0" smtClean="0">
                <a:latin typeface="Calibri" charset="0"/>
              </a:rPr>
              <a:t>Mountain (“Through the ages / rising </a:t>
            </a:r>
            <a:r>
              <a:rPr lang="en-US" altLang="ja-JP" baseline="0" dirty="0" err="1" smtClean="0">
                <a:latin typeface="Calibri" charset="0"/>
              </a:rPr>
              <a:t>avobe</a:t>
            </a:r>
            <a:r>
              <a:rPr lang="en-US" altLang="ja-JP" baseline="0" dirty="0" smtClean="0">
                <a:latin typeface="Calibri" charset="0"/>
              </a:rPr>
              <a:t> the mountains — tonight’s moon), Inoue </a:t>
            </a:r>
            <a:r>
              <a:rPr lang="en-US" altLang="ja-JP" baseline="0" dirty="0" err="1" smtClean="0">
                <a:latin typeface="Calibri" charset="0"/>
              </a:rPr>
              <a:t>Shiro</a:t>
            </a:r>
            <a:endParaRPr lang="en-US" altLang="ja-JP" baseline="0" dirty="0" smtClean="0">
              <a:latin typeface="Calibri" charset="0"/>
            </a:endParaRPr>
          </a:p>
          <a:p>
            <a:pPr eaLnBrk="1" hangingPunct="1">
              <a:spcBef>
                <a:spcPct val="0"/>
              </a:spcBef>
            </a:pPr>
            <a:r>
              <a:rPr lang="en-US" altLang="ja-JP" baseline="0" dirty="0" err="1" smtClean="0">
                <a:latin typeface="Calibri" charset="0"/>
              </a:rPr>
              <a:t>Minomushi</a:t>
            </a:r>
            <a:r>
              <a:rPr lang="en-US" altLang="ja-JP" baseline="0" dirty="0" smtClean="0">
                <a:latin typeface="Calibri" charset="0"/>
              </a:rPr>
              <a:t> We will go here last …</a:t>
            </a:r>
          </a:p>
          <a:p>
            <a:pPr eaLnBrk="1" hangingPunct="1">
              <a:spcBef>
                <a:spcPct val="0"/>
              </a:spcBef>
            </a:pPr>
            <a:endParaRPr lang="ja-JP" altLang="en-US" dirty="0">
              <a:latin typeface="Calibri" charset="0"/>
            </a:endParaRPr>
          </a:p>
        </p:txBody>
      </p:sp>
      <p:sp>
        <p:nvSpPr>
          <p:cNvPr id="204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sz="2400">
                <a:solidFill>
                  <a:schemeClr val="tx1"/>
                </a:solidFill>
                <a:latin typeface="Calibri" charset="0"/>
                <a:ea typeface="ＭＳ Ｐゴシック" charset="0"/>
                <a:cs typeface="ＭＳ Ｐゴシック" charset="0"/>
              </a:defRPr>
            </a:lvl1pPr>
            <a:lvl2pPr marL="742950" indent="-285750" eaLnBrk="0" hangingPunct="0">
              <a:defRPr kumimoji="1" sz="2400">
                <a:solidFill>
                  <a:schemeClr val="tx1"/>
                </a:solidFill>
                <a:latin typeface="Calibri" charset="0"/>
                <a:ea typeface="ＭＳ Ｐゴシック" charset="0"/>
              </a:defRPr>
            </a:lvl2pPr>
            <a:lvl3pPr marL="1143000" indent="-228600" eaLnBrk="0" hangingPunct="0">
              <a:defRPr kumimoji="1" sz="2400">
                <a:solidFill>
                  <a:schemeClr val="tx1"/>
                </a:solidFill>
                <a:latin typeface="Calibri" charset="0"/>
                <a:ea typeface="ＭＳ Ｐゴシック" charset="0"/>
              </a:defRPr>
            </a:lvl3pPr>
            <a:lvl4pPr marL="1600200" indent="-228600" eaLnBrk="0" hangingPunct="0">
              <a:defRPr kumimoji="1" sz="2400">
                <a:solidFill>
                  <a:schemeClr val="tx1"/>
                </a:solidFill>
                <a:latin typeface="Calibri" charset="0"/>
                <a:ea typeface="ＭＳ Ｐゴシック" charset="0"/>
              </a:defRPr>
            </a:lvl4pPr>
            <a:lvl5pPr marL="2057400" indent="-228600" eaLnBrk="0" hangingPunct="0">
              <a:defRPr kumimoji="1" sz="2400">
                <a:solidFill>
                  <a:schemeClr val="tx1"/>
                </a:solidFill>
                <a:latin typeface="Calibri" charset="0"/>
                <a:ea typeface="ＭＳ Ｐゴシック" charset="0"/>
              </a:defRPr>
            </a:lvl5pPr>
            <a:lvl6pPr marL="2514600" indent="-228600" eaLnBrk="0" fontAlgn="base" hangingPunct="0">
              <a:spcBef>
                <a:spcPct val="0"/>
              </a:spcBef>
              <a:spcAft>
                <a:spcPct val="0"/>
              </a:spcAft>
              <a:defRPr kumimoji="1" sz="2400">
                <a:solidFill>
                  <a:schemeClr val="tx1"/>
                </a:solidFill>
                <a:latin typeface="Calibri" charset="0"/>
                <a:ea typeface="ＭＳ Ｐゴシック" charset="0"/>
              </a:defRPr>
            </a:lvl6pPr>
            <a:lvl7pPr marL="2971800" indent="-228600" eaLnBrk="0" fontAlgn="base" hangingPunct="0">
              <a:spcBef>
                <a:spcPct val="0"/>
              </a:spcBef>
              <a:spcAft>
                <a:spcPct val="0"/>
              </a:spcAft>
              <a:defRPr kumimoji="1" sz="2400">
                <a:solidFill>
                  <a:schemeClr val="tx1"/>
                </a:solidFill>
                <a:latin typeface="Calibri" charset="0"/>
                <a:ea typeface="ＭＳ Ｐゴシック" charset="0"/>
              </a:defRPr>
            </a:lvl7pPr>
            <a:lvl8pPr marL="3429000" indent="-228600" eaLnBrk="0" fontAlgn="base" hangingPunct="0">
              <a:spcBef>
                <a:spcPct val="0"/>
              </a:spcBef>
              <a:spcAft>
                <a:spcPct val="0"/>
              </a:spcAft>
              <a:defRPr kumimoji="1" sz="2400">
                <a:solidFill>
                  <a:schemeClr val="tx1"/>
                </a:solidFill>
                <a:latin typeface="Calibri" charset="0"/>
                <a:ea typeface="ＭＳ Ｐゴシック" charset="0"/>
              </a:defRPr>
            </a:lvl8pPr>
            <a:lvl9pPr marL="3886200" indent="-228600" eaLnBrk="0" fontAlgn="base" hangingPunct="0">
              <a:spcBef>
                <a:spcPct val="0"/>
              </a:spcBef>
              <a:spcAft>
                <a:spcPct val="0"/>
              </a:spcAft>
              <a:defRPr kumimoji="1" sz="2400">
                <a:solidFill>
                  <a:schemeClr val="tx1"/>
                </a:solidFill>
                <a:latin typeface="Calibri" charset="0"/>
                <a:ea typeface="ＭＳ Ｐゴシック" charset="0"/>
              </a:defRPr>
            </a:lvl9pPr>
          </a:lstStyle>
          <a:p>
            <a:pPr eaLnBrk="1" hangingPunct="1"/>
            <a:fld id="{59816B41-777C-F04B-B088-FF0B0E1D70C0}" type="slidenum">
              <a:rPr lang="ja-JP" altLang="en-US" sz="1200"/>
              <a:pPr eaLnBrk="1" hangingPunct="1"/>
              <a:t>34</a:t>
            </a:fld>
            <a:endParaRPr lang="ja-JP" altLang="en-US" sz="12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4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r>
              <a:rPr kumimoji="1" lang="en-US" altLang="ja-JP" sz="1200" kern="1200" dirty="0" smtClean="0">
                <a:solidFill>
                  <a:schemeClr val="tx1"/>
                </a:solidFill>
                <a:effectLst/>
                <a:latin typeface="+mn-lt"/>
                <a:ea typeface="ＭＳ Ｐゴシック" charset="0"/>
                <a:cs typeface="ＭＳ Ｐゴシック" charset="0"/>
              </a:rPr>
              <a:t>Works Jim </a:t>
            </a:r>
            <a:r>
              <a:rPr kumimoji="1" lang="en-US" altLang="ja-JP" sz="1200" kern="1200" dirty="0" err="1" smtClean="0">
                <a:solidFill>
                  <a:schemeClr val="tx1"/>
                </a:solidFill>
                <a:effectLst/>
                <a:latin typeface="+mn-lt"/>
                <a:ea typeface="ＭＳ Ｐゴシック" charset="0"/>
                <a:cs typeface="ＭＳ Ｐゴシック" charset="0"/>
              </a:rPr>
              <a:t>Kacian</a:t>
            </a:r>
            <a:r>
              <a:rPr kumimoji="1" lang="en-US" altLang="ja-JP" sz="1200" kern="1200" dirty="0" smtClean="0">
                <a:solidFill>
                  <a:schemeClr val="tx1"/>
                </a:solidFill>
                <a:effectLst/>
                <a:latin typeface="+mn-lt"/>
                <a:ea typeface="ＭＳ Ｐゴシック" charset="0"/>
                <a:cs typeface="ＭＳ Ｐゴシック" charset="0"/>
              </a:rPr>
              <a:t> Simply Haiku 2:5 (Autumn 2004); reprinted in The Red Moon Anthology of English-Language Haiku, Red Moon Press, 2004, pp. 126-153.</a:t>
            </a:r>
            <a:r>
              <a:rPr lang="en-US" altLang="ja-JP" dirty="0" smtClean="0">
                <a:effectLst/>
              </a:rPr>
              <a:t> </a:t>
            </a:r>
            <a:endParaRPr lang="en-US" altLang="ja-JP" dirty="0" smtClean="0">
              <a:latin typeface="Calibri" charset="0"/>
            </a:endParaRPr>
          </a:p>
          <a:p>
            <a:pPr eaLnBrk="1" hangingPunct="1">
              <a:spcBef>
                <a:spcPct val="0"/>
              </a:spcBef>
            </a:pPr>
            <a:endParaRPr lang="en-US" altLang="ja-JP" dirty="0" smtClean="0">
              <a:latin typeface="Calibri" charset="0"/>
            </a:endParaRPr>
          </a:p>
          <a:p>
            <a:pPr eaLnBrk="1" hangingPunct="1">
              <a:spcBef>
                <a:spcPct val="0"/>
              </a:spcBef>
            </a:pPr>
            <a:r>
              <a:rPr lang="en-US" altLang="ja-JP" dirty="0" smtClean="0">
                <a:latin typeface="Calibri" charset="0"/>
              </a:rPr>
              <a:t>Self portrait,</a:t>
            </a:r>
            <a:r>
              <a:rPr lang="en-US" altLang="ja-JP" baseline="0" dirty="0" smtClean="0">
                <a:latin typeface="Calibri" charset="0"/>
              </a:rPr>
              <a:t> Matsuo Basho</a:t>
            </a:r>
          </a:p>
          <a:p>
            <a:pPr eaLnBrk="1" hangingPunct="1">
              <a:spcBef>
                <a:spcPct val="0"/>
              </a:spcBef>
            </a:pPr>
            <a:r>
              <a:rPr lang="en-US" altLang="ja-JP" baseline="0" dirty="0" smtClean="0">
                <a:latin typeface="Calibri" charset="0"/>
              </a:rPr>
              <a:t>Self portrait, Inoue </a:t>
            </a:r>
            <a:r>
              <a:rPr lang="en-US" altLang="ja-JP" baseline="0" dirty="0" err="1" smtClean="0">
                <a:latin typeface="Calibri" charset="0"/>
              </a:rPr>
              <a:t>Shiro</a:t>
            </a:r>
            <a:endParaRPr lang="en-US" altLang="ja-JP" baseline="0" dirty="0" smtClean="0">
              <a:latin typeface="Calibri" charset="0"/>
            </a:endParaRPr>
          </a:p>
          <a:p>
            <a:pPr eaLnBrk="1" hangingPunct="1">
              <a:spcBef>
                <a:spcPct val="0"/>
              </a:spcBef>
            </a:pPr>
            <a:r>
              <a:rPr lang="en-US" altLang="ja-JP" baseline="0" dirty="0" smtClean="0">
                <a:latin typeface="Calibri" charset="0"/>
              </a:rPr>
              <a:t>Mountain (“Through the ages / rising </a:t>
            </a:r>
            <a:r>
              <a:rPr lang="en-US" altLang="ja-JP" baseline="0" dirty="0" err="1" smtClean="0">
                <a:latin typeface="Calibri" charset="0"/>
              </a:rPr>
              <a:t>avobe</a:t>
            </a:r>
            <a:r>
              <a:rPr lang="en-US" altLang="ja-JP" baseline="0" dirty="0" smtClean="0">
                <a:latin typeface="Calibri" charset="0"/>
              </a:rPr>
              <a:t> the mountains — tonight’s moon), Inoue </a:t>
            </a:r>
            <a:r>
              <a:rPr lang="en-US" altLang="ja-JP" baseline="0" dirty="0" err="1" smtClean="0">
                <a:latin typeface="Calibri" charset="0"/>
              </a:rPr>
              <a:t>Shiro</a:t>
            </a:r>
            <a:endParaRPr lang="en-US" altLang="ja-JP" baseline="0" dirty="0" smtClean="0">
              <a:latin typeface="Calibri" charset="0"/>
            </a:endParaRPr>
          </a:p>
          <a:p>
            <a:pPr eaLnBrk="1" hangingPunct="1">
              <a:spcBef>
                <a:spcPct val="0"/>
              </a:spcBef>
            </a:pPr>
            <a:r>
              <a:rPr lang="en-US" altLang="ja-JP" baseline="0" dirty="0" err="1" smtClean="0">
                <a:latin typeface="Calibri" charset="0"/>
              </a:rPr>
              <a:t>Minomushi</a:t>
            </a:r>
            <a:r>
              <a:rPr lang="en-US" altLang="ja-JP" baseline="0" dirty="0" smtClean="0">
                <a:latin typeface="Calibri" charset="0"/>
              </a:rPr>
              <a:t> We will go here last …</a:t>
            </a:r>
          </a:p>
          <a:p>
            <a:pPr eaLnBrk="1" hangingPunct="1">
              <a:spcBef>
                <a:spcPct val="0"/>
              </a:spcBef>
            </a:pPr>
            <a:endParaRPr lang="ja-JP" altLang="en-US" dirty="0">
              <a:latin typeface="Calibri" charset="0"/>
            </a:endParaRPr>
          </a:p>
        </p:txBody>
      </p:sp>
      <p:sp>
        <p:nvSpPr>
          <p:cNvPr id="204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sz="2400">
                <a:solidFill>
                  <a:schemeClr val="tx1"/>
                </a:solidFill>
                <a:latin typeface="Calibri" charset="0"/>
                <a:ea typeface="ＭＳ Ｐゴシック" charset="0"/>
                <a:cs typeface="ＭＳ Ｐゴシック" charset="0"/>
              </a:defRPr>
            </a:lvl1pPr>
            <a:lvl2pPr marL="742950" indent="-285750" eaLnBrk="0" hangingPunct="0">
              <a:defRPr kumimoji="1" sz="2400">
                <a:solidFill>
                  <a:schemeClr val="tx1"/>
                </a:solidFill>
                <a:latin typeface="Calibri" charset="0"/>
                <a:ea typeface="ＭＳ Ｐゴシック" charset="0"/>
              </a:defRPr>
            </a:lvl2pPr>
            <a:lvl3pPr marL="1143000" indent="-228600" eaLnBrk="0" hangingPunct="0">
              <a:defRPr kumimoji="1" sz="2400">
                <a:solidFill>
                  <a:schemeClr val="tx1"/>
                </a:solidFill>
                <a:latin typeface="Calibri" charset="0"/>
                <a:ea typeface="ＭＳ Ｐゴシック" charset="0"/>
              </a:defRPr>
            </a:lvl3pPr>
            <a:lvl4pPr marL="1600200" indent="-228600" eaLnBrk="0" hangingPunct="0">
              <a:defRPr kumimoji="1" sz="2400">
                <a:solidFill>
                  <a:schemeClr val="tx1"/>
                </a:solidFill>
                <a:latin typeface="Calibri" charset="0"/>
                <a:ea typeface="ＭＳ Ｐゴシック" charset="0"/>
              </a:defRPr>
            </a:lvl4pPr>
            <a:lvl5pPr marL="2057400" indent="-228600" eaLnBrk="0" hangingPunct="0">
              <a:defRPr kumimoji="1" sz="2400">
                <a:solidFill>
                  <a:schemeClr val="tx1"/>
                </a:solidFill>
                <a:latin typeface="Calibri" charset="0"/>
                <a:ea typeface="ＭＳ Ｐゴシック" charset="0"/>
              </a:defRPr>
            </a:lvl5pPr>
            <a:lvl6pPr marL="2514600" indent="-228600" eaLnBrk="0" fontAlgn="base" hangingPunct="0">
              <a:spcBef>
                <a:spcPct val="0"/>
              </a:spcBef>
              <a:spcAft>
                <a:spcPct val="0"/>
              </a:spcAft>
              <a:defRPr kumimoji="1" sz="2400">
                <a:solidFill>
                  <a:schemeClr val="tx1"/>
                </a:solidFill>
                <a:latin typeface="Calibri" charset="0"/>
                <a:ea typeface="ＭＳ Ｐゴシック" charset="0"/>
              </a:defRPr>
            </a:lvl6pPr>
            <a:lvl7pPr marL="2971800" indent="-228600" eaLnBrk="0" fontAlgn="base" hangingPunct="0">
              <a:spcBef>
                <a:spcPct val="0"/>
              </a:spcBef>
              <a:spcAft>
                <a:spcPct val="0"/>
              </a:spcAft>
              <a:defRPr kumimoji="1" sz="2400">
                <a:solidFill>
                  <a:schemeClr val="tx1"/>
                </a:solidFill>
                <a:latin typeface="Calibri" charset="0"/>
                <a:ea typeface="ＭＳ Ｐゴシック" charset="0"/>
              </a:defRPr>
            </a:lvl7pPr>
            <a:lvl8pPr marL="3429000" indent="-228600" eaLnBrk="0" fontAlgn="base" hangingPunct="0">
              <a:spcBef>
                <a:spcPct val="0"/>
              </a:spcBef>
              <a:spcAft>
                <a:spcPct val="0"/>
              </a:spcAft>
              <a:defRPr kumimoji="1" sz="2400">
                <a:solidFill>
                  <a:schemeClr val="tx1"/>
                </a:solidFill>
                <a:latin typeface="Calibri" charset="0"/>
                <a:ea typeface="ＭＳ Ｐゴシック" charset="0"/>
              </a:defRPr>
            </a:lvl8pPr>
            <a:lvl9pPr marL="3886200" indent="-228600" eaLnBrk="0" fontAlgn="base" hangingPunct="0">
              <a:spcBef>
                <a:spcPct val="0"/>
              </a:spcBef>
              <a:spcAft>
                <a:spcPct val="0"/>
              </a:spcAft>
              <a:defRPr kumimoji="1" sz="2400">
                <a:solidFill>
                  <a:schemeClr val="tx1"/>
                </a:solidFill>
                <a:latin typeface="Calibri" charset="0"/>
                <a:ea typeface="ＭＳ Ｐゴシック" charset="0"/>
              </a:defRPr>
            </a:lvl9pPr>
          </a:lstStyle>
          <a:p>
            <a:pPr eaLnBrk="1" hangingPunct="1"/>
            <a:fld id="{59816B41-777C-F04B-B088-FF0B0E1D70C0}" type="slidenum">
              <a:rPr lang="ja-JP" altLang="en-US" sz="1200"/>
              <a:pPr eaLnBrk="1" hangingPunct="1"/>
              <a:t>35</a:t>
            </a:fld>
            <a:endParaRPr lang="ja-JP" altLang="en-US" sz="12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4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r>
              <a:rPr kumimoji="1" lang="en-US" altLang="ja-JP" sz="1200" kern="1200" dirty="0" smtClean="0">
                <a:solidFill>
                  <a:schemeClr val="tx1"/>
                </a:solidFill>
                <a:effectLst/>
                <a:latin typeface="+mn-lt"/>
                <a:ea typeface="ＭＳ Ｐゴシック" charset="0"/>
                <a:cs typeface="ＭＳ Ｐゴシック" charset="0"/>
              </a:rPr>
              <a:t>Works Jim </a:t>
            </a:r>
            <a:r>
              <a:rPr kumimoji="1" lang="en-US" altLang="ja-JP" sz="1200" kern="1200" dirty="0" err="1" smtClean="0">
                <a:solidFill>
                  <a:schemeClr val="tx1"/>
                </a:solidFill>
                <a:effectLst/>
                <a:latin typeface="+mn-lt"/>
                <a:ea typeface="ＭＳ Ｐゴシック" charset="0"/>
                <a:cs typeface="ＭＳ Ｐゴシック" charset="0"/>
              </a:rPr>
              <a:t>Kacian</a:t>
            </a:r>
            <a:r>
              <a:rPr kumimoji="1" lang="en-US" altLang="ja-JP" sz="1200" kern="1200" dirty="0" smtClean="0">
                <a:solidFill>
                  <a:schemeClr val="tx1"/>
                </a:solidFill>
                <a:effectLst/>
                <a:latin typeface="+mn-lt"/>
                <a:ea typeface="ＭＳ Ｐゴシック" charset="0"/>
                <a:cs typeface="ＭＳ Ｐゴシック" charset="0"/>
              </a:rPr>
              <a:t> Simply Haiku 2:5 (Autumn 2004); reprinted in The Red Moon Anthology of English-Language Haiku, Red Moon Press, 2004, pp. 126-153.</a:t>
            </a:r>
            <a:r>
              <a:rPr lang="en-US" altLang="ja-JP" dirty="0" smtClean="0">
                <a:effectLst/>
              </a:rPr>
              <a:t> </a:t>
            </a:r>
            <a:endParaRPr lang="en-US" altLang="ja-JP" dirty="0" smtClean="0">
              <a:latin typeface="Calibri" charset="0"/>
            </a:endParaRPr>
          </a:p>
          <a:p>
            <a:pPr eaLnBrk="1" hangingPunct="1">
              <a:spcBef>
                <a:spcPct val="0"/>
              </a:spcBef>
            </a:pPr>
            <a:endParaRPr lang="en-US" altLang="ja-JP" dirty="0" smtClean="0">
              <a:latin typeface="Calibri" charset="0"/>
            </a:endParaRPr>
          </a:p>
          <a:p>
            <a:pPr eaLnBrk="1" hangingPunct="1">
              <a:spcBef>
                <a:spcPct val="0"/>
              </a:spcBef>
            </a:pPr>
            <a:r>
              <a:rPr lang="en-US" altLang="ja-JP" dirty="0" smtClean="0">
                <a:latin typeface="Calibri" charset="0"/>
              </a:rPr>
              <a:t>Self portrait,</a:t>
            </a:r>
            <a:r>
              <a:rPr lang="en-US" altLang="ja-JP" baseline="0" dirty="0" smtClean="0">
                <a:latin typeface="Calibri" charset="0"/>
              </a:rPr>
              <a:t> Matsuo Basho</a:t>
            </a:r>
          </a:p>
          <a:p>
            <a:pPr eaLnBrk="1" hangingPunct="1">
              <a:spcBef>
                <a:spcPct val="0"/>
              </a:spcBef>
            </a:pPr>
            <a:r>
              <a:rPr lang="en-US" altLang="ja-JP" baseline="0" dirty="0" smtClean="0">
                <a:latin typeface="Calibri" charset="0"/>
              </a:rPr>
              <a:t>Self portrait, Inoue </a:t>
            </a:r>
            <a:r>
              <a:rPr lang="en-US" altLang="ja-JP" baseline="0" dirty="0" err="1" smtClean="0">
                <a:latin typeface="Calibri" charset="0"/>
              </a:rPr>
              <a:t>Shiro</a:t>
            </a:r>
            <a:endParaRPr lang="en-US" altLang="ja-JP" baseline="0" dirty="0" smtClean="0">
              <a:latin typeface="Calibri" charset="0"/>
            </a:endParaRPr>
          </a:p>
          <a:p>
            <a:pPr eaLnBrk="1" hangingPunct="1">
              <a:spcBef>
                <a:spcPct val="0"/>
              </a:spcBef>
            </a:pPr>
            <a:r>
              <a:rPr lang="en-US" altLang="ja-JP" baseline="0" dirty="0" smtClean="0">
                <a:latin typeface="Calibri" charset="0"/>
              </a:rPr>
              <a:t>Mountain (“Through the ages / rising </a:t>
            </a:r>
            <a:r>
              <a:rPr lang="en-US" altLang="ja-JP" baseline="0" dirty="0" err="1" smtClean="0">
                <a:latin typeface="Calibri" charset="0"/>
              </a:rPr>
              <a:t>avobe</a:t>
            </a:r>
            <a:r>
              <a:rPr lang="en-US" altLang="ja-JP" baseline="0" dirty="0" smtClean="0">
                <a:latin typeface="Calibri" charset="0"/>
              </a:rPr>
              <a:t> the mountains — tonight’s moon), Inoue </a:t>
            </a:r>
            <a:r>
              <a:rPr lang="en-US" altLang="ja-JP" baseline="0" dirty="0" err="1" smtClean="0">
                <a:latin typeface="Calibri" charset="0"/>
              </a:rPr>
              <a:t>Shiro</a:t>
            </a:r>
            <a:endParaRPr lang="en-US" altLang="ja-JP" baseline="0" dirty="0" smtClean="0">
              <a:latin typeface="Calibri" charset="0"/>
            </a:endParaRPr>
          </a:p>
          <a:p>
            <a:pPr eaLnBrk="1" hangingPunct="1">
              <a:spcBef>
                <a:spcPct val="0"/>
              </a:spcBef>
            </a:pPr>
            <a:r>
              <a:rPr lang="en-US" altLang="ja-JP" baseline="0" dirty="0" err="1" smtClean="0">
                <a:latin typeface="Calibri" charset="0"/>
              </a:rPr>
              <a:t>Minomushi</a:t>
            </a:r>
            <a:r>
              <a:rPr lang="en-US" altLang="ja-JP" baseline="0" dirty="0" smtClean="0">
                <a:latin typeface="Calibri" charset="0"/>
              </a:rPr>
              <a:t> We will go here last …</a:t>
            </a:r>
          </a:p>
          <a:p>
            <a:pPr eaLnBrk="1" hangingPunct="1">
              <a:spcBef>
                <a:spcPct val="0"/>
              </a:spcBef>
            </a:pPr>
            <a:endParaRPr lang="ja-JP" altLang="en-US" dirty="0">
              <a:latin typeface="Calibri" charset="0"/>
            </a:endParaRPr>
          </a:p>
        </p:txBody>
      </p:sp>
      <p:sp>
        <p:nvSpPr>
          <p:cNvPr id="204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sz="2400">
                <a:solidFill>
                  <a:schemeClr val="tx1"/>
                </a:solidFill>
                <a:latin typeface="Calibri" charset="0"/>
                <a:ea typeface="ＭＳ Ｐゴシック" charset="0"/>
                <a:cs typeface="ＭＳ Ｐゴシック" charset="0"/>
              </a:defRPr>
            </a:lvl1pPr>
            <a:lvl2pPr marL="742950" indent="-285750" eaLnBrk="0" hangingPunct="0">
              <a:defRPr kumimoji="1" sz="2400">
                <a:solidFill>
                  <a:schemeClr val="tx1"/>
                </a:solidFill>
                <a:latin typeface="Calibri" charset="0"/>
                <a:ea typeface="ＭＳ Ｐゴシック" charset="0"/>
              </a:defRPr>
            </a:lvl2pPr>
            <a:lvl3pPr marL="1143000" indent="-228600" eaLnBrk="0" hangingPunct="0">
              <a:defRPr kumimoji="1" sz="2400">
                <a:solidFill>
                  <a:schemeClr val="tx1"/>
                </a:solidFill>
                <a:latin typeface="Calibri" charset="0"/>
                <a:ea typeface="ＭＳ Ｐゴシック" charset="0"/>
              </a:defRPr>
            </a:lvl3pPr>
            <a:lvl4pPr marL="1600200" indent="-228600" eaLnBrk="0" hangingPunct="0">
              <a:defRPr kumimoji="1" sz="2400">
                <a:solidFill>
                  <a:schemeClr val="tx1"/>
                </a:solidFill>
                <a:latin typeface="Calibri" charset="0"/>
                <a:ea typeface="ＭＳ Ｐゴシック" charset="0"/>
              </a:defRPr>
            </a:lvl4pPr>
            <a:lvl5pPr marL="2057400" indent="-228600" eaLnBrk="0" hangingPunct="0">
              <a:defRPr kumimoji="1" sz="2400">
                <a:solidFill>
                  <a:schemeClr val="tx1"/>
                </a:solidFill>
                <a:latin typeface="Calibri" charset="0"/>
                <a:ea typeface="ＭＳ Ｐゴシック" charset="0"/>
              </a:defRPr>
            </a:lvl5pPr>
            <a:lvl6pPr marL="2514600" indent="-228600" eaLnBrk="0" fontAlgn="base" hangingPunct="0">
              <a:spcBef>
                <a:spcPct val="0"/>
              </a:spcBef>
              <a:spcAft>
                <a:spcPct val="0"/>
              </a:spcAft>
              <a:defRPr kumimoji="1" sz="2400">
                <a:solidFill>
                  <a:schemeClr val="tx1"/>
                </a:solidFill>
                <a:latin typeface="Calibri" charset="0"/>
                <a:ea typeface="ＭＳ Ｐゴシック" charset="0"/>
              </a:defRPr>
            </a:lvl6pPr>
            <a:lvl7pPr marL="2971800" indent="-228600" eaLnBrk="0" fontAlgn="base" hangingPunct="0">
              <a:spcBef>
                <a:spcPct val="0"/>
              </a:spcBef>
              <a:spcAft>
                <a:spcPct val="0"/>
              </a:spcAft>
              <a:defRPr kumimoji="1" sz="2400">
                <a:solidFill>
                  <a:schemeClr val="tx1"/>
                </a:solidFill>
                <a:latin typeface="Calibri" charset="0"/>
                <a:ea typeface="ＭＳ Ｐゴシック" charset="0"/>
              </a:defRPr>
            </a:lvl7pPr>
            <a:lvl8pPr marL="3429000" indent="-228600" eaLnBrk="0" fontAlgn="base" hangingPunct="0">
              <a:spcBef>
                <a:spcPct val="0"/>
              </a:spcBef>
              <a:spcAft>
                <a:spcPct val="0"/>
              </a:spcAft>
              <a:defRPr kumimoji="1" sz="2400">
                <a:solidFill>
                  <a:schemeClr val="tx1"/>
                </a:solidFill>
                <a:latin typeface="Calibri" charset="0"/>
                <a:ea typeface="ＭＳ Ｐゴシック" charset="0"/>
              </a:defRPr>
            </a:lvl8pPr>
            <a:lvl9pPr marL="3886200" indent="-228600" eaLnBrk="0" fontAlgn="base" hangingPunct="0">
              <a:spcBef>
                <a:spcPct val="0"/>
              </a:spcBef>
              <a:spcAft>
                <a:spcPct val="0"/>
              </a:spcAft>
              <a:defRPr kumimoji="1" sz="2400">
                <a:solidFill>
                  <a:schemeClr val="tx1"/>
                </a:solidFill>
                <a:latin typeface="Calibri" charset="0"/>
                <a:ea typeface="ＭＳ Ｐゴシック" charset="0"/>
              </a:defRPr>
            </a:lvl9pPr>
          </a:lstStyle>
          <a:p>
            <a:pPr eaLnBrk="1" hangingPunct="1"/>
            <a:fld id="{59816B41-777C-F04B-B088-FF0B0E1D70C0}" type="slidenum">
              <a:rPr lang="ja-JP" altLang="en-US" sz="1200"/>
              <a:pPr eaLnBrk="1" hangingPunct="1"/>
              <a:t>36</a:t>
            </a:fld>
            <a:endParaRPr lang="ja-JP" altLang="en-US" sz="12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sz="1200" kern="1200" dirty="0" smtClean="0">
                <a:solidFill>
                  <a:schemeClr val="tx1"/>
                </a:solidFill>
                <a:latin typeface="+mn-lt"/>
                <a:ea typeface="ＭＳ Ｐゴシック" charset="0"/>
                <a:cs typeface="ＭＳ Ｐゴシック" charset="0"/>
              </a:rPr>
              <a:t>けふはかり人も</a:t>
            </a:r>
          </a:p>
          <a:p>
            <a:r>
              <a:rPr kumimoji="1" lang="ja-JP" altLang="en-US" sz="1200" kern="1200" dirty="0" smtClean="0">
                <a:solidFill>
                  <a:schemeClr val="tx1"/>
                </a:solidFill>
                <a:latin typeface="+mn-lt"/>
                <a:ea typeface="ＭＳ Ｐゴシック" charset="0"/>
                <a:cs typeface="ＭＳ Ｐゴシック" charset="0"/>
              </a:rPr>
              <a:t>　　　　　としよれ</a:t>
            </a:r>
          </a:p>
          <a:p>
            <a:r>
              <a:rPr kumimoji="1" lang="ja-JP" altLang="en-US" sz="1200" kern="1200" dirty="0" smtClean="0">
                <a:solidFill>
                  <a:schemeClr val="tx1"/>
                </a:solidFill>
                <a:latin typeface="+mn-lt"/>
                <a:ea typeface="ＭＳ Ｐゴシック" charset="0"/>
                <a:cs typeface="ＭＳ Ｐゴシック" charset="0"/>
              </a:rPr>
              <a:t>　　　　　　　　初時雨</a:t>
            </a:r>
          </a:p>
          <a:p>
            <a:r>
              <a:rPr kumimoji="1" lang="ja-JP" altLang="en-US" sz="1200" kern="1200" dirty="0" smtClean="0">
                <a:solidFill>
                  <a:schemeClr val="tx1"/>
                </a:solidFill>
                <a:latin typeface="+mn-lt"/>
                <a:ea typeface="ＭＳ Ｐゴシック" charset="0"/>
                <a:cs typeface="ＭＳ Ｐゴシック" charset="0"/>
              </a:rPr>
              <a:t>　　　　　　　　　　　　桃青翁</a:t>
            </a: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dirty="0" smtClean="0"/>
              <a:t>1692-93, Barnhill 617, shigure (winter)</a:t>
            </a: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dirty="0" smtClean="0"/>
              <a:t>just today, lets all be old: first winter shower</a:t>
            </a:r>
            <a:endParaRPr kumimoji="1" lang="ja-JP" altLang="en-US" dirty="0"/>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37</a:t>
            </a:fld>
            <a:endParaRPr lang="ja-JP" altLang="en-US"/>
          </a:p>
        </p:txBody>
      </p:sp>
    </p:spTree>
    <p:extLst>
      <p:ext uri="{BB962C8B-B14F-4D97-AF65-F5344CB8AC3E}">
        <p14:creationId xmlns:p14="http://schemas.microsoft.com/office/powerpoint/2010/main" val="21517887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4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r>
              <a:rPr kumimoji="1" lang="en-US" altLang="ja-JP" sz="1200" kern="1200" dirty="0" smtClean="0">
                <a:solidFill>
                  <a:schemeClr val="tx1"/>
                </a:solidFill>
                <a:effectLst/>
                <a:latin typeface="+mn-lt"/>
                <a:ea typeface="ＭＳ Ｐゴシック" charset="0"/>
                <a:cs typeface="ＭＳ Ｐゴシック" charset="0"/>
              </a:rPr>
              <a:t>Works Jim </a:t>
            </a:r>
            <a:r>
              <a:rPr kumimoji="1" lang="en-US" altLang="ja-JP" sz="1200" kern="1200" dirty="0" err="1" smtClean="0">
                <a:solidFill>
                  <a:schemeClr val="tx1"/>
                </a:solidFill>
                <a:effectLst/>
                <a:latin typeface="+mn-lt"/>
                <a:ea typeface="ＭＳ Ｐゴシック" charset="0"/>
                <a:cs typeface="ＭＳ Ｐゴシック" charset="0"/>
              </a:rPr>
              <a:t>Kacian</a:t>
            </a:r>
            <a:r>
              <a:rPr kumimoji="1" lang="en-US" altLang="ja-JP" sz="1200" kern="1200" dirty="0" smtClean="0">
                <a:solidFill>
                  <a:schemeClr val="tx1"/>
                </a:solidFill>
                <a:effectLst/>
                <a:latin typeface="+mn-lt"/>
                <a:ea typeface="ＭＳ Ｐゴシック" charset="0"/>
                <a:cs typeface="ＭＳ Ｐゴシック" charset="0"/>
              </a:rPr>
              <a:t> Simply Haiku 2:5 (Autumn 2004); reprinted in The Red Moon Anthology of English-Language Haiku, Red Moon Press, 2004, pp. 126-153.</a:t>
            </a:r>
            <a:r>
              <a:rPr lang="en-US" altLang="ja-JP" dirty="0" smtClean="0">
                <a:effectLst/>
              </a:rPr>
              <a:t> </a:t>
            </a:r>
            <a:endParaRPr lang="en-US" altLang="ja-JP" dirty="0" smtClean="0">
              <a:latin typeface="Calibri" charset="0"/>
            </a:endParaRPr>
          </a:p>
          <a:p>
            <a:pPr eaLnBrk="1" hangingPunct="1">
              <a:spcBef>
                <a:spcPct val="0"/>
              </a:spcBef>
            </a:pPr>
            <a:endParaRPr lang="en-US" altLang="ja-JP" dirty="0" smtClean="0">
              <a:latin typeface="Calibri" charset="0"/>
            </a:endParaRPr>
          </a:p>
          <a:p>
            <a:pPr eaLnBrk="1" hangingPunct="1">
              <a:spcBef>
                <a:spcPct val="0"/>
              </a:spcBef>
            </a:pPr>
            <a:r>
              <a:rPr lang="en-US" altLang="ja-JP" dirty="0" smtClean="0">
                <a:latin typeface="Calibri" charset="0"/>
              </a:rPr>
              <a:t>Self portrait,</a:t>
            </a:r>
            <a:r>
              <a:rPr lang="en-US" altLang="ja-JP" baseline="0" dirty="0" smtClean="0">
                <a:latin typeface="Calibri" charset="0"/>
              </a:rPr>
              <a:t> Matsuo Basho</a:t>
            </a:r>
          </a:p>
          <a:p>
            <a:pPr eaLnBrk="1" hangingPunct="1">
              <a:spcBef>
                <a:spcPct val="0"/>
              </a:spcBef>
            </a:pPr>
            <a:r>
              <a:rPr lang="en-US" altLang="ja-JP" baseline="0" dirty="0" smtClean="0">
                <a:latin typeface="Calibri" charset="0"/>
              </a:rPr>
              <a:t>Self portrait, Inoue </a:t>
            </a:r>
            <a:r>
              <a:rPr lang="en-US" altLang="ja-JP" baseline="0" dirty="0" err="1" smtClean="0">
                <a:latin typeface="Calibri" charset="0"/>
              </a:rPr>
              <a:t>Shiro</a:t>
            </a:r>
            <a:endParaRPr lang="en-US" altLang="ja-JP" baseline="0" dirty="0" smtClean="0">
              <a:latin typeface="Calibri" charset="0"/>
            </a:endParaRPr>
          </a:p>
          <a:p>
            <a:pPr eaLnBrk="1" hangingPunct="1">
              <a:spcBef>
                <a:spcPct val="0"/>
              </a:spcBef>
            </a:pPr>
            <a:r>
              <a:rPr lang="en-US" altLang="ja-JP" baseline="0" dirty="0" smtClean="0">
                <a:latin typeface="Calibri" charset="0"/>
              </a:rPr>
              <a:t>Mountain (“Through the ages / rising </a:t>
            </a:r>
            <a:r>
              <a:rPr lang="en-US" altLang="ja-JP" baseline="0" dirty="0" err="1" smtClean="0">
                <a:latin typeface="Calibri" charset="0"/>
              </a:rPr>
              <a:t>avobe</a:t>
            </a:r>
            <a:r>
              <a:rPr lang="en-US" altLang="ja-JP" baseline="0" dirty="0" smtClean="0">
                <a:latin typeface="Calibri" charset="0"/>
              </a:rPr>
              <a:t> the mountains — tonight’s moon), Inoue </a:t>
            </a:r>
            <a:r>
              <a:rPr lang="en-US" altLang="ja-JP" baseline="0" dirty="0" err="1" smtClean="0">
                <a:latin typeface="Calibri" charset="0"/>
              </a:rPr>
              <a:t>Shiro</a:t>
            </a:r>
            <a:endParaRPr lang="en-US" altLang="ja-JP" baseline="0" dirty="0" smtClean="0">
              <a:latin typeface="Calibri" charset="0"/>
            </a:endParaRPr>
          </a:p>
          <a:p>
            <a:pPr eaLnBrk="1" hangingPunct="1">
              <a:spcBef>
                <a:spcPct val="0"/>
              </a:spcBef>
            </a:pPr>
            <a:r>
              <a:rPr lang="en-US" altLang="ja-JP" baseline="0" dirty="0" err="1" smtClean="0">
                <a:latin typeface="Calibri" charset="0"/>
              </a:rPr>
              <a:t>Minomushi</a:t>
            </a:r>
            <a:r>
              <a:rPr lang="en-US" altLang="ja-JP" baseline="0" dirty="0" smtClean="0">
                <a:latin typeface="Calibri" charset="0"/>
              </a:rPr>
              <a:t> We will go here last …</a:t>
            </a:r>
          </a:p>
          <a:p>
            <a:pPr eaLnBrk="1" hangingPunct="1">
              <a:spcBef>
                <a:spcPct val="0"/>
              </a:spcBef>
            </a:pPr>
            <a:endParaRPr lang="ja-JP" altLang="en-US" dirty="0">
              <a:latin typeface="Calibri" charset="0"/>
            </a:endParaRPr>
          </a:p>
        </p:txBody>
      </p:sp>
      <p:sp>
        <p:nvSpPr>
          <p:cNvPr id="204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sz="2400">
                <a:solidFill>
                  <a:schemeClr val="tx1"/>
                </a:solidFill>
                <a:latin typeface="Calibri" charset="0"/>
                <a:ea typeface="ＭＳ Ｐゴシック" charset="0"/>
                <a:cs typeface="ＭＳ Ｐゴシック" charset="0"/>
              </a:defRPr>
            </a:lvl1pPr>
            <a:lvl2pPr marL="742950" indent="-285750" eaLnBrk="0" hangingPunct="0">
              <a:defRPr kumimoji="1" sz="2400">
                <a:solidFill>
                  <a:schemeClr val="tx1"/>
                </a:solidFill>
                <a:latin typeface="Calibri" charset="0"/>
                <a:ea typeface="ＭＳ Ｐゴシック" charset="0"/>
              </a:defRPr>
            </a:lvl2pPr>
            <a:lvl3pPr marL="1143000" indent="-228600" eaLnBrk="0" hangingPunct="0">
              <a:defRPr kumimoji="1" sz="2400">
                <a:solidFill>
                  <a:schemeClr val="tx1"/>
                </a:solidFill>
                <a:latin typeface="Calibri" charset="0"/>
                <a:ea typeface="ＭＳ Ｐゴシック" charset="0"/>
              </a:defRPr>
            </a:lvl3pPr>
            <a:lvl4pPr marL="1600200" indent="-228600" eaLnBrk="0" hangingPunct="0">
              <a:defRPr kumimoji="1" sz="2400">
                <a:solidFill>
                  <a:schemeClr val="tx1"/>
                </a:solidFill>
                <a:latin typeface="Calibri" charset="0"/>
                <a:ea typeface="ＭＳ Ｐゴシック" charset="0"/>
              </a:defRPr>
            </a:lvl4pPr>
            <a:lvl5pPr marL="2057400" indent="-228600" eaLnBrk="0" hangingPunct="0">
              <a:defRPr kumimoji="1" sz="2400">
                <a:solidFill>
                  <a:schemeClr val="tx1"/>
                </a:solidFill>
                <a:latin typeface="Calibri" charset="0"/>
                <a:ea typeface="ＭＳ Ｐゴシック" charset="0"/>
              </a:defRPr>
            </a:lvl5pPr>
            <a:lvl6pPr marL="2514600" indent="-228600" eaLnBrk="0" fontAlgn="base" hangingPunct="0">
              <a:spcBef>
                <a:spcPct val="0"/>
              </a:spcBef>
              <a:spcAft>
                <a:spcPct val="0"/>
              </a:spcAft>
              <a:defRPr kumimoji="1" sz="2400">
                <a:solidFill>
                  <a:schemeClr val="tx1"/>
                </a:solidFill>
                <a:latin typeface="Calibri" charset="0"/>
                <a:ea typeface="ＭＳ Ｐゴシック" charset="0"/>
              </a:defRPr>
            </a:lvl6pPr>
            <a:lvl7pPr marL="2971800" indent="-228600" eaLnBrk="0" fontAlgn="base" hangingPunct="0">
              <a:spcBef>
                <a:spcPct val="0"/>
              </a:spcBef>
              <a:spcAft>
                <a:spcPct val="0"/>
              </a:spcAft>
              <a:defRPr kumimoji="1" sz="2400">
                <a:solidFill>
                  <a:schemeClr val="tx1"/>
                </a:solidFill>
                <a:latin typeface="Calibri" charset="0"/>
                <a:ea typeface="ＭＳ Ｐゴシック" charset="0"/>
              </a:defRPr>
            </a:lvl7pPr>
            <a:lvl8pPr marL="3429000" indent="-228600" eaLnBrk="0" fontAlgn="base" hangingPunct="0">
              <a:spcBef>
                <a:spcPct val="0"/>
              </a:spcBef>
              <a:spcAft>
                <a:spcPct val="0"/>
              </a:spcAft>
              <a:defRPr kumimoji="1" sz="2400">
                <a:solidFill>
                  <a:schemeClr val="tx1"/>
                </a:solidFill>
                <a:latin typeface="Calibri" charset="0"/>
                <a:ea typeface="ＭＳ Ｐゴシック" charset="0"/>
              </a:defRPr>
            </a:lvl8pPr>
            <a:lvl9pPr marL="3886200" indent="-228600" eaLnBrk="0" fontAlgn="base" hangingPunct="0">
              <a:spcBef>
                <a:spcPct val="0"/>
              </a:spcBef>
              <a:spcAft>
                <a:spcPct val="0"/>
              </a:spcAft>
              <a:defRPr kumimoji="1" sz="2400">
                <a:solidFill>
                  <a:schemeClr val="tx1"/>
                </a:solidFill>
                <a:latin typeface="Calibri" charset="0"/>
                <a:ea typeface="ＭＳ Ｐゴシック" charset="0"/>
              </a:defRPr>
            </a:lvl9pPr>
          </a:lstStyle>
          <a:p>
            <a:pPr eaLnBrk="1" hangingPunct="1"/>
            <a:fld id="{59816B41-777C-F04B-B088-FF0B0E1D70C0}" type="slidenum">
              <a:rPr lang="ja-JP" altLang="en-US" sz="1200"/>
              <a:pPr eaLnBrk="1" hangingPunct="1"/>
              <a:t>38</a:t>
            </a:fld>
            <a:endParaRPr lang="ja-JP" altLang="en-US" sz="12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dirty="0" smtClean="0"/>
              <a:t>Addiss: </a:t>
            </a:r>
            <a:r>
              <a:rPr kumimoji="1" lang="en-US" altLang="ja-JP" dirty="0" err="1" smtClean="0"/>
              <a:t>Shiro</a:t>
            </a:r>
            <a:r>
              <a:rPr kumimoji="1" lang="en-US" altLang="ja-JP" dirty="0" smtClean="0"/>
              <a:t> was a doctor specializing in </a:t>
            </a:r>
            <a:r>
              <a:rPr kumimoji="1" lang="en-US" altLang="ja-JP" dirty="0" err="1" smtClean="0"/>
              <a:t>gyneocology</a:t>
            </a:r>
            <a:r>
              <a:rPr kumimoji="1" lang="en-US" altLang="ja-JP" baseline="0" dirty="0" smtClean="0"/>
              <a:t> in Nagoya. … emphasized extreme simplicity and evocative description</a:t>
            </a:r>
            <a:endParaRPr kumimoji="1" lang="ja-JP" altLang="en-US" dirty="0"/>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40</a:t>
            </a:fld>
            <a:endParaRPr lang="ja-JP" altLang="en-US"/>
          </a:p>
        </p:txBody>
      </p:sp>
    </p:spTree>
    <p:extLst>
      <p:ext uri="{BB962C8B-B14F-4D97-AF65-F5344CB8AC3E}">
        <p14:creationId xmlns:p14="http://schemas.microsoft.com/office/powerpoint/2010/main" val="41159104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4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r>
              <a:rPr kumimoji="1" lang="en-US" altLang="ja-JP" sz="1200" kern="1200" dirty="0" smtClean="0">
                <a:solidFill>
                  <a:schemeClr val="tx1"/>
                </a:solidFill>
                <a:effectLst/>
                <a:latin typeface="+mn-lt"/>
                <a:ea typeface="ＭＳ Ｐゴシック" charset="0"/>
                <a:cs typeface="ＭＳ Ｐゴシック" charset="0"/>
              </a:rPr>
              <a:t>Works Jim </a:t>
            </a:r>
            <a:r>
              <a:rPr kumimoji="1" lang="en-US" altLang="ja-JP" sz="1200" kern="1200" dirty="0" err="1" smtClean="0">
                <a:solidFill>
                  <a:schemeClr val="tx1"/>
                </a:solidFill>
                <a:effectLst/>
                <a:latin typeface="+mn-lt"/>
                <a:ea typeface="ＭＳ Ｐゴシック" charset="0"/>
                <a:cs typeface="ＭＳ Ｐゴシック" charset="0"/>
              </a:rPr>
              <a:t>Kacian</a:t>
            </a:r>
            <a:r>
              <a:rPr kumimoji="1" lang="en-US" altLang="ja-JP" sz="1200" kern="1200" dirty="0" smtClean="0">
                <a:solidFill>
                  <a:schemeClr val="tx1"/>
                </a:solidFill>
                <a:effectLst/>
                <a:latin typeface="+mn-lt"/>
                <a:ea typeface="ＭＳ Ｐゴシック" charset="0"/>
                <a:cs typeface="ＭＳ Ｐゴシック" charset="0"/>
              </a:rPr>
              <a:t> Simply Haiku 2:5 (Autumn 2004); reprinted in The Red Moon Anthology of English-Language Haiku, Red Moon Press, 2004, pp. 126-153.</a:t>
            </a:r>
            <a:r>
              <a:rPr lang="en-US" altLang="ja-JP" dirty="0" smtClean="0">
                <a:effectLst/>
              </a:rPr>
              <a:t> </a:t>
            </a:r>
            <a:endParaRPr lang="en-US" altLang="ja-JP" dirty="0" smtClean="0">
              <a:latin typeface="Calibri" charset="0"/>
            </a:endParaRPr>
          </a:p>
          <a:p>
            <a:pPr eaLnBrk="1" hangingPunct="1">
              <a:spcBef>
                <a:spcPct val="0"/>
              </a:spcBef>
            </a:pPr>
            <a:endParaRPr lang="en-US" altLang="ja-JP" dirty="0" smtClean="0">
              <a:latin typeface="Calibri" charset="0"/>
            </a:endParaRPr>
          </a:p>
          <a:p>
            <a:pPr eaLnBrk="1" hangingPunct="1">
              <a:spcBef>
                <a:spcPct val="0"/>
              </a:spcBef>
            </a:pPr>
            <a:r>
              <a:rPr lang="en-US" altLang="ja-JP" dirty="0" smtClean="0">
                <a:latin typeface="Calibri" charset="0"/>
              </a:rPr>
              <a:t>Self portrait,</a:t>
            </a:r>
            <a:r>
              <a:rPr lang="en-US" altLang="ja-JP" baseline="0" dirty="0" smtClean="0">
                <a:latin typeface="Calibri" charset="0"/>
              </a:rPr>
              <a:t> Matsuo Basho</a:t>
            </a:r>
          </a:p>
          <a:p>
            <a:pPr eaLnBrk="1" hangingPunct="1">
              <a:spcBef>
                <a:spcPct val="0"/>
              </a:spcBef>
            </a:pPr>
            <a:r>
              <a:rPr lang="en-US" altLang="ja-JP" baseline="0" dirty="0" smtClean="0">
                <a:latin typeface="Calibri" charset="0"/>
              </a:rPr>
              <a:t>Self portrait, Inoue </a:t>
            </a:r>
            <a:r>
              <a:rPr lang="en-US" altLang="ja-JP" baseline="0" dirty="0" err="1" smtClean="0">
                <a:latin typeface="Calibri" charset="0"/>
              </a:rPr>
              <a:t>Shiro</a:t>
            </a:r>
            <a:endParaRPr lang="en-US" altLang="ja-JP" baseline="0" dirty="0" smtClean="0">
              <a:latin typeface="Calibri" charset="0"/>
            </a:endParaRPr>
          </a:p>
          <a:p>
            <a:pPr eaLnBrk="1" hangingPunct="1">
              <a:spcBef>
                <a:spcPct val="0"/>
              </a:spcBef>
            </a:pPr>
            <a:r>
              <a:rPr lang="en-US" altLang="ja-JP" baseline="0" dirty="0" smtClean="0">
                <a:latin typeface="Calibri" charset="0"/>
              </a:rPr>
              <a:t>Mountain (“Through the ages / rising </a:t>
            </a:r>
            <a:r>
              <a:rPr lang="en-US" altLang="ja-JP" baseline="0" dirty="0" err="1" smtClean="0">
                <a:latin typeface="Calibri" charset="0"/>
              </a:rPr>
              <a:t>avobe</a:t>
            </a:r>
            <a:r>
              <a:rPr lang="en-US" altLang="ja-JP" baseline="0" dirty="0" smtClean="0">
                <a:latin typeface="Calibri" charset="0"/>
              </a:rPr>
              <a:t> the mountains — tonight’s moon), Inoue </a:t>
            </a:r>
            <a:r>
              <a:rPr lang="en-US" altLang="ja-JP" baseline="0" dirty="0" err="1" smtClean="0">
                <a:latin typeface="Calibri" charset="0"/>
              </a:rPr>
              <a:t>Shiro</a:t>
            </a:r>
            <a:endParaRPr lang="en-US" altLang="ja-JP" baseline="0" dirty="0" smtClean="0">
              <a:latin typeface="Calibri" charset="0"/>
            </a:endParaRPr>
          </a:p>
          <a:p>
            <a:pPr eaLnBrk="1" hangingPunct="1">
              <a:spcBef>
                <a:spcPct val="0"/>
              </a:spcBef>
            </a:pPr>
            <a:r>
              <a:rPr lang="en-US" altLang="ja-JP" baseline="0" dirty="0" err="1" smtClean="0">
                <a:latin typeface="Calibri" charset="0"/>
              </a:rPr>
              <a:t>Minomushi</a:t>
            </a:r>
            <a:r>
              <a:rPr lang="en-US" altLang="ja-JP" baseline="0" dirty="0" smtClean="0">
                <a:latin typeface="Calibri" charset="0"/>
              </a:rPr>
              <a:t> We will go here last …</a:t>
            </a:r>
          </a:p>
          <a:p>
            <a:pPr eaLnBrk="1" hangingPunct="1">
              <a:spcBef>
                <a:spcPct val="0"/>
              </a:spcBef>
            </a:pPr>
            <a:endParaRPr lang="ja-JP" altLang="en-US" dirty="0">
              <a:latin typeface="Calibri" charset="0"/>
            </a:endParaRPr>
          </a:p>
        </p:txBody>
      </p:sp>
      <p:sp>
        <p:nvSpPr>
          <p:cNvPr id="204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sz="2400">
                <a:solidFill>
                  <a:schemeClr val="tx1"/>
                </a:solidFill>
                <a:latin typeface="Calibri" charset="0"/>
                <a:ea typeface="ＭＳ Ｐゴシック" charset="0"/>
                <a:cs typeface="ＭＳ Ｐゴシック" charset="0"/>
              </a:defRPr>
            </a:lvl1pPr>
            <a:lvl2pPr marL="742950" indent="-285750" eaLnBrk="0" hangingPunct="0">
              <a:defRPr kumimoji="1" sz="2400">
                <a:solidFill>
                  <a:schemeClr val="tx1"/>
                </a:solidFill>
                <a:latin typeface="Calibri" charset="0"/>
                <a:ea typeface="ＭＳ Ｐゴシック" charset="0"/>
              </a:defRPr>
            </a:lvl2pPr>
            <a:lvl3pPr marL="1143000" indent="-228600" eaLnBrk="0" hangingPunct="0">
              <a:defRPr kumimoji="1" sz="2400">
                <a:solidFill>
                  <a:schemeClr val="tx1"/>
                </a:solidFill>
                <a:latin typeface="Calibri" charset="0"/>
                <a:ea typeface="ＭＳ Ｐゴシック" charset="0"/>
              </a:defRPr>
            </a:lvl3pPr>
            <a:lvl4pPr marL="1600200" indent="-228600" eaLnBrk="0" hangingPunct="0">
              <a:defRPr kumimoji="1" sz="2400">
                <a:solidFill>
                  <a:schemeClr val="tx1"/>
                </a:solidFill>
                <a:latin typeface="Calibri" charset="0"/>
                <a:ea typeface="ＭＳ Ｐゴシック" charset="0"/>
              </a:defRPr>
            </a:lvl4pPr>
            <a:lvl5pPr marL="2057400" indent="-228600" eaLnBrk="0" hangingPunct="0">
              <a:defRPr kumimoji="1" sz="2400">
                <a:solidFill>
                  <a:schemeClr val="tx1"/>
                </a:solidFill>
                <a:latin typeface="Calibri" charset="0"/>
                <a:ea typeface="ＭＳ Ｐゴシック" charset="0"/>
              </a:defRPr>
            </a:lvl5pPr>
            <a:lvl6pPr marL="2514600" indent="-228600" eaLnBrk="0" fontAlgn="base" hangingPunct="0">
              <a:spcBef>
                <a:spcPct val="0"/>
              </a:spcBef>
              <a:spcAft>
                <a:spcPct val="0"/>
              </a:spcAft>
              <a:defRPr kumimoji="1" sz="2400">
                <a:solidFill>
                  <a:schemeClr val="tx1"/>
                </a:solidFill>
                <a:latin typeface="Calibri" charset="0"/>
                <a:ea typeface="ＭＳ Ｐゴシック" charset="0"/>
              </a:defRPr>
            </a:lvl6pPr>
            <a:lvl7pPr marL="2971800" indent="-228600" eaLnBrk="0" fontAlgn="base" hangingPunct="0">
              <a:spcBef>
                <a:spcPct val="0"/>
              </a:spcBef>
              <a:spcAft>
                <a:spcPct val="0"/>
              </a:spcAft>
              <a:defRPr kumimoji="1" sz="2400">
                <a:solidFill>
                  <a:schemeClr val="tx1"/>
                </a:solidFill>
                <a:latin typeface="Calibri" charset="0"/>
                <a:ea typeface="ＭＳ Ｐゴシック" charset="0"/>
              </a:defRPr>
            </a:lvl7pPr>
            <a:lvl8pPr marL="3429000" indent="-228600" eaLnBrk="0" fontAlgn="base" hangingPunct="0">
              <a:spcBef>
                <a:spcPct val="0"/>
              </a:spcBef>
              <a:spcAft>
                <a:spcPct val="0"/>
              </a:spcAft>
              <a:defRPr kumimoji="1" sz="2400">
                <a:solidFill>
                  <a:schemeClr val="tx1"/>
                </a:solidFill>
                <a:latin typeface="Calibri" charset="0"/>
                <a:ea typeface="ＭＳ Ｐゴシック" charset="0"/>
              </a:defRPr>
            </a:lvl8pPr>
            <a:lvl9pPr marL="3886200" indent="-228600" eaLnBrk="0" fontAlgn="base" hangingPunct="0">
              <a:spcBef>
                <a:spcPct val="0"/>
              </a:spcBef>
              <a:spcAft>
                <a:spcPct val="0"/>
              </a:spcAft>
              <a:defRPr kumimoji="1" sz="2400">
                <a:solidFill>
                  <a:schemeClr val="tx1"/>
                </a:solidFill>
                <a:latin typeface="Calibri" charset="0"/>
                <a:ea typeface="ＭＳ Ｐゴシック" charset="0"/>
              </a:defRPr>
            </a:lvl9pPr>
          </a:lstStyle>
          <a:p>
            <a:pPr eaLnBrk="1" hangingPunct="1"/>
            <a:fld id="{59816B41-777C-F04B-B088-FF0B0E1D70C0}" type="slidenum">
              <a:rPr lang="ja-JP" altLang="en-US" sz="1200"/>
              <a:pPr eaLnBrk="1" hangingPunct="1"/>
              <a:t>41</a:t>
            </a:fld>
            <a:endParaRPr lang="ja-JP" altLang="en-US" sz="12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dirty="0" smtClean="0"/>
              <a:t>よろず夜や</a:t>
            </a:r>
            <a:endParaRPr kumimoji="1" lang="en-US" altLang="ja-JP" dirty="0" smtClean="0"/>
          </a:p>
          <a:p>
            <a:r>
              <a:rPr kumimoji="1" lang="ja-JP" altLang="en-US" dirty="0" smtClean="0"/>
              <a:t>山の上より</a:t>
            </a:r>
            <a:endParaRPr kumimoji="1" lang="en-US" altLang="ja-JP" dirty="0" smtClean="0"/>
          </a:p>
          <a:p>
            <a:r>
              <a:rPr kumimoji="1" lang="ja-JP" altLang="en-US" dirty="0" smtClean="0"/>
              <a:t>けふの月</a:t>
            </a:r>
            <a:endParaRPr kumimoji="1" lang="ja-JP" altLang="en-US" dirty="0"/>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42</a:t>
            </a:fld>
            <a:endParaRPr lang="ja-JP" altLang="en-US"/>
          </a:p>
        </p:txBody>
      </p:sp>
    </p:spTree>
    <p:extLst>
      <p:ext uri="{BB962C8B-B14F-4D97-AF65-F5344CB8AC3E}">
        <p14:creationId xmlns:p14="http://schemas.microsoft.com/office/powerpoint/2010/main" val="30568755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4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r>
              <a:rPr kumimoji="1" lang="en-US" altLang="ja-JP" sz="1200" kern="1200" dirty="0" smtClean="0">
                <a:solidFill>
                  <a:schemeClr val="tx1"/>
                </a:solidFill>
                <a:effectLst/>
                <a:latin typeface="+mn-lt"/>
                <a:ea typeface="ＭＳ Ｐゴシック" charset="0"/>
                <a:cs typeface="ＭＳ Ｐゴシック" charset="0"/>
              </a:rPr>
              <a:t>Works Jim </a:t>
            </a:r>
            <a:r>
              <a:rPr kumimoji="1" lang="en-US" altLang="ja-JP" sz="1200" kern="1200" dirty="0" err="1" smtClean="0">
                <a:solidFill>
                  <a:schemeClr val="tx1"/>
                </a:solidFill>
                <a:effectLst/>
                <a:latin typeface="+mn-lt"/>
                <a:ea typeface="ＭＳ Ｐゴシック" charset="0"/>
                <a:cs typeface="ＭＳ Ｐゴシック" charset="0"/>
              </a:rPr>
              <a:t>Kacian</a:t>
            </a:r>
            <a:r>
              <a:rPr kumimoji="1" lang="en-US" altLang="ja-JP" sz="1200" kern="1200" dirty="0" smtClean="0">
                <a:solidFill>
                  <a:schemeClr val="tx1"/>
                </a:solidFill>
                <a:effectLst/>
                <a:latin typeface="+mn-lt"/>
                <a:ea typeface="ＭＳ Ｐゴシック" charset="0"/>
                <a:cs typeface="ＭＳ Ｐゴシック" charset="0"/>
              </a:rPr>
              <a:t> Simply Haiku 2:5 (Autumn 2004); reprinted in The Red Moon Anthology of English-Language Haiku, Red Moon Press, 2004, pp. 126-153.</a:t>
            </a:r>
            <a:r>
              <a:rPr lang="en-US" altLang="ja-JP" dirty="0" smtClean="0">
                <a:effectLst/>
              </a:rPr>
              <a:t> </a:t>
            </a:r>
            <a:endParaRPr lang="en-US" altLang="ja-JP" dirty="0" smtClean="0">
              <a:latin typeface="Calibri" charset="0"/>
            </a:endParaRPr>
          </a:p>
          <a:p>
            <a:pPr eaLnBrk="1" hangingPunct="1">
              <a:spcBef>
                <a:spcPct val="0"/>
              </a:spcBef>
            </a:pPr>
            <a:endParaRPr lang="en-US" altLang="ja-JP" dirty="0" smtClean="0">
              <a:latin typeface="Calibri" charset="0"/>
            </a:endParaRPr>
          </a:p>
          <a:p>
            <a:pPr eaLnBrk="1" hangingPunct="1">
              <a:spcBef>
                <a:spcPct val="0"/>
              </a:spcBef>
            </a:pPr>
            <a:r>
              <a:rPr lang="en-US" altLang="ja-JP" dirty="0" smtClean="0">
                <a:latin typeface="Calibri" charset="0"/>
              </a:rPr>
              <a:t>Self portrait,</a:t>
            </a:r>
            <a:r>
              <a:rPr lang="en-US" altLang="ja-JP" baseline="0" dirty="0" smtClean="0">
                <a:latin typeface="Calibri" charset="0"/>
              </a:rPr>
              <a:t> Matsuo Basho</a:t>
            </a:r>
          </a:p>
          <a:p>
            <a:pPr eaLnBrk="1" hangingPunct="1">
              <a:spcBef>
                <a:spcPct val="0"/>
              </a:spcBef>
            </a:pPr>
            <a:r>
              <a:rPr lang="en-US" altLang="ja-JP" baseline="0" dirty="0" smtClean="0">
                <a:latin typeface="Calibri" charset="0"/>
              </a:rPr>
              <a:t>Self portrait, Inoue </a:t>
            </a:r>
            <a:r>
              <a:rPr lang="en-US" altLang="ja-JP" baseline="0" dirty="0" err="1" smtClean="0">
                <a:latin typeface="Calibri" charset="0"/>
              </a:rPr>
              <a:t>Shiro</a:t>
            </a:r>
            <a:endParaRPr lang="en-US" altLang="ja-JP" baseline="0" dirty="0" smtClean="0">
              <a:latin typeface="Calibri" charset="0"/>
            </a:endParaRPr>
          </a:p>
          <a:p>
            <a:pPr eaLnBrk="1" hangingPunct="1">
              <a:spcBef>
                <a:spcPct val="0"/>
              </a:spcBef>
            </a:pPr>
            <a:r>
              <a:rPr lang="en-US" altLang="ja-JP" baseline="0" dirty="0" smtClean="0">
                <a:latin typeface="Calibri" charset="0"/>
              </a:rPr>
              <a:t>Mountain (“Through the ages / rising </a:t>
            </a:r>
            <a:r>
              <a:rPr lang="en-US" altLang="ja-JP" baseline="0" dirty="0" err="1" smtClean="0">
                <a:latin typeface="Calibri" charset="0"/>
              </a:rPr>
              <a:t>avobe</a:t>
            </a:r>
            <a:r>
              <a:rPr lang="en-US" altLang="ja-JP" baseline="0" dirty="0" smtClean="0">
                <a:latin typeface="Calibri" charset="0"/>
              </a:rPr>
              <a:t> the mountains — tonight’s moon), Inoue </a:t>
            </a:r>
            <a:r>
              <a:rPr lang="en-US" altLang="ja-JP" baseline="0" dirty="0" err="1" smtClean="0">
                <a:latin typeface="Calibri" charset="0"/>
              </a:rPr>
              <a:t>Shiro</a:t>
            </a:r>
            <a:endParaRPr lang="en-US" altLang="ja-JP" baseline="0" dirty="0" smtClean="0">
              <a:latin typeface="Calibri" charset="0"/>
            </a:endParaRPr>
          </a:p>
          <a:p>
            <a:pPr eaLnBrk="1" hangingPunct="1">
              <a:spcBef>
                <a:spcPct val="0"/>
              </a:spcBef>
            </a:pPr>
            <a:r>
              <a:rPr lang="en-US" altLang="ja-JP" baseline="0" dirty="0" err="1" smtClean="0">
                <a:latin typeface="Calibri" charset="0"/>
              </a:rPr>
              <a:t>Minomushi</a:t>
            </a:r>
            <a:r>
              <a:rPr lang="en-US" altLang="ja-JP" baseline="0" dirty="0" smtClean="0">
                <a:latin typeface="Calibri" charset="0"/>
              </a:rPr>
              <a:t> We will go here last …</a:t>
            </a:r>
          </a:p>
          <a:p>
            <a:pPr eaLnBrk="1" hangingPunct="1">
              <a:spcBef>
                <a:spcPct val="0"/>
              </a:spcBef>
            </a:pPr>
            <a:endParaRPr lang="ja-JP" altLang="en-US" dirty="0">
              <a:latin typeface="Calibri" charset="0"/>
            </a:endParaRPr>
          </a:p>
        </p:txBody>
      </p:sp>
      <p:sp>
        <p:nvSpPr>
          <p:cNvPr id="204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sz="2400">
                <a:solidFill>
                  <a:schemeClr val="tx1"/>
                </a:solidFill>
                <a:latin typeface="Calibri" charset="0"/>
                <a:ea typeface="ＭＳ Ｐゴシック" charset="0"/>
                <a:cs typeface="ＭＳ Ｐゴシック" charset="0"/>
              </a:defRPr>
            </a:lvl1pPr>
            <a:lvl2pPr marL="742950" indent="-285750" eaLnBrk="0" hangingPunct="0">
              <a:defRPr kumimoji="1" sz="2400">
                <a:solidFill>
                  <a:schemeClr val="tx1"/>
                </a:solidFill>
                <a:latin typeface="Calibri" charset="0"/>
                <a:ea typeface="ＭＳ Ｐゴシック" charset="0"/>
              </a:defRPr>
            </a:lvl2pPr>
            <a:lvl3pPr marL="1143000" indent="-228600" eaLnBrk="0" hangingPunct="0">
              <a:defRPr kumimoji="1" sz="2400">
                <a:solidFill>
                  <a:schemeClr val="tx1"/>
                </a:solidFill>
                <a:latin typeface="Calibri" charset="0"/>
                <a:ea typeface="ＭＳ Ｐゴシック" charset="0"/>
              </a:defRPr>
            </a:lvl3pPr>
            <a:lvl4pPr marL="1600200" indent="-228600" eaLnBrk="0" hangingPunct="0">
              <a:defRPr kumimoji="1" sz="2400">
                <a:solidFill>
                  <a:schemeClr val="tx1"/>
                </a:solidFill>
                <a:latin typeface="Calibri" charset="0"/>
                <a:ea typeface="ＭＳ Ｐゴシック" charset="0"/>
              </a:defRPr>
            </a:lvl4pPr>
            <a:lvl5pPr marL="2057400" indent="-228600" eaLnBrk="0" hangingPunct="0">
              <a:defRPr kumimoji="1" sz="2400">
                <a:solidFill>
                  <a:schemeClr val="tx1"/>
                </a:solidFill>
                <a:latin typeface="Calibri" charset="0"/>
                <a:ea typeface="ＭＳ Ｐゴシック" charset="0"/>
              </a:defRPr>
            </a:lvl5pPr>
            <a:lvl6pPr marL="2514600" indent="-228600" eaLnBrk="0" fontAlgn="base" hangingPunct="0">
              <a:spcBef>
                <a:spcPct val="0"/>
              </a:spcBef>
              <a:spcAft>
                <a:spcPct val="0"/>
              </a:spcAft>
              <a:defRPr kumimoji="1" sz="2400">
                <a:solidFill>
                  <a:schemeClr val="tx1"/>
                </a:solidFill>
                <a:latin typeface="Calibri" charset="0"/>
                <a:ea typeface="ＭＳ Ｐゴシック" charset="0"/>
              </a:defRPr>
            </a:lvl6pPr>
            <a:lvl7pPr marL="2971800" indent="-228600" eaLnBrk="0" fontAlgn="base" hangingPunct="0">
              <a:spcBef>
                <a:spcPct val="0"/>
              </a:spcBef>
              <a:spcAft>
                <a:spcPct val="0"/>
              </a:spcAft>
              <a:defRPr kumimoji="1" sz="2400">
                <a:solidFill>
                  <a:schemeClr val="tx1"/>
                </a:solidFill>
                <a:latin typeface="Calibri" charset="0"/>
                <a:ea typeface="ＭＳ Ｐゴシック" charset="0"/>
              </a:defRPr>
            </a:lvl7pPr>
            <a:lvl8pPr marL="3429000" indent="-228600" eaLnBrk="0" fontAlgn="base" hangingPunct="0">
              <a:spcBef>
                <a:spcPct val="0"/>
              </a:spcBef>
              <a:spcAft>
                <a:spcPct val="0"/>
              </a:spcAft>
              <a:defRPr kumimoji="1" sz="2400">
                <a:solidFill>
                  <a:schemeClr val="tx1"/>
                </a:solidFill>
                <a:latin typeface="Calibri" charset="0"/>
                <a:ea typeface="ＭＳ Ｐゴシック" charset="0"/>
              </a:defRPr>
            </a:lvl8pPr>
            <a:lvl9pPr marL="3886200" indent="-228600" eaLnBrk="0" fontAlgn="base" hangingPunct="0">
              <a:spcBef>
                <a:spcPct val="0"/>
              </a:spcBef>
              <a:spcAft>
                <a:spcPct val="0"/>
              </a:spcAft>
              <a:defRPr kumimoji="1" sz="2400">
                <a:solidFill>
                  <a:schemeClr val="tx1"/>
                </a:solidFill>
                <a:latin typeface="Calibri" charset="0"/>
                <a:ea typeface="ＭＳ Ｐゴシック" charset="0"/>
              </a:defRPr>
            </a:lvl9pPr>
          </a:lstStyle>
          <a:p>
            <a:pPr eaLnBrk="1" hangingPunct="1"/>
            <a:fld id="{59816B41-777C-F04B-B088-FF0B0E1D70C0}" type="slidenum">
              <a:rPr lang="ja-JP" altLang="en-US" sz="1200"/>
              <a:pPr eaLnBrk="1" hangingPunct="1"/>
              <a:t>43</a:t>
            </a:fld>
            <a:endParaRPr lang="ja-JP" altLang="en-US" sz="12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dirty="0" smtClean="0"/>
              <a:t>linking</a:t>
            </a:r>
            <a:endParaRPr kumimoji="1" lang="ja-JP" altLang="en-US" dirty="0"/>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44</a:t>
            </a:fld>
            <a:endParaRPr lang="ja-JP" altLang="en-US"/>
          </a:p>
        </p:txBody>
      </p:sp>
    </p:spTree>
    <p:extLst>
      <p:ext uri="{BB962C8B-B14F-4D97-AF65-F5344CB8AC3E}">
        <p14:creationId xmlns:p14="http://schemas.microsoft.com/office/powerpoint/2010/main" val="19743760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dirty="0" err="1" smtClean="0"/>
              <a:t>Minomushi</a:t>
            </a:r>
            <a:r>
              <a:rPr kumimoji="1" lang="en-US" altLang="ja-JP" baseline="0" dirty="0" smtClean="0"/>
              <a:t> no ne o </a:t>
            </a:r>
            <a:r>
              <a:rPr kumimoji="1" lang="en-US" altLang="ja-JP" baseline="0" dirty="0" err="1" smtClean="0"/>
              <a:t>kiki</a:t>
            </a:r>
            <a:r>
              <a:rPr kumimoji="1" lang="en-US" altLang="ja-JP" baseline="0" dirty="0" smtClean="0"/>
              <a:t> ni </a:t>
            </a:r>
            <a:r>
              <a:rPr kumimoji="1" lang="en-US" altLang="ja-JP" baseline="0" dirty="0" err="1" smtClean="0"/>
              <a:t>koyo</a:t>
            </a:r>
            <a:r>
              <a:rPr kumimoji="1" lang="en-US" altLang="ja-JP" baseline="0" dirty="0" smtClean="0"/>
              <a:t> kusa no </a:t>
            </a:r>
            <a:r>
              <a:rPr kumimoji="1" lang="en-US" altLang="ja-JP" baseline="0" dirty="0" err="1" smtClean="0"/>
              <a:t>io</a:t>
            </a:r>
            <a:endParaRPr kumimoji="1" lang="ja-JP" altLang="en-US" dirty="0"/>
          </a:p>
        </p:txBody>
      </p:sp>
      <p:sp>
        <p:nvSpPr>
          <p:cNvPr id="4" name="Slide Number Placeholder 3"/>
          <p:cNvSpPr>
            <a:spLocks noGrp="1"/>
          </p:cNvSpPr>
          <p:nvPr>
            <p:ph type="sldNum" sz="quarter" idx="10"/>
          </p:nvPr>
        </p:nvSpPr>
        <p:spPr/>
        <p:txBody>
          <a:bodyPr/>
          <a:lstStyle/>
          <a:p>
            <a:pPr>
              <a:defRPr/>
            </a:pPr>
            <a:fld id="{80F5C6F7-1F6F-3E46-B830-F676DE2804F6}" type="slidenum">
              <a:rPr lang="ja-JP" altLang="en-US" smtClean="0"/>
              <a:pPr>
                <a:defRPr/>
              </a:pPr>
              <a:t>45</a:t>
            </a:fld>
            <a:endParaRPr lang="ja-JP" altLang="en-US"/>
          </a:p>
        </p:txBody>
      </p:sp>
    </p:spTree>
    <p:extLst>
      <p:ext uri="{BB962C8B-B14F-4D97-AF65-F5344CB8AC3E}">
        <p14:creationId xmlns:p14="http://schemas.microsoft.com/office/powerpoint/2010/main" val="872608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ja-JP"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ja-JP"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D9A53FB-5C8C-664A-BF9C-113C3484B54F}" type="datetimeFigureOut">
              <a:rPr lang="en-US"/>
              <a:pPr>
                <a:defRPr/>
              </a:pPr>
              <a:t>9/29/2013</a:t>
            </a:fld>
            <a:endParaRPr lang="en-US"/>
          </a:p>
        </p:txBody>
      </p:sp>
      <p:sp>
        <p:nvSpPr>
          <p:cNvPr id="5" name="Footer Placeholder 4"/>
          <p:cNvSpPr>
            <a:spLocks noGrp="1"/>
          </p:cNvSpPr>
          <p:nvPr>
            <p:ph type="ftr" sz="quarter" idx="11"/>
          </p:nvPr>
        </p:nvSpPr>
        <p:spPr/>
        <p:txBody>
          <a:bodyPr/>
          <a:lstStyle>
            <a:lvl1pPr>
              <a:defRPr/>
            </a:lvl1pPr>
          </a:lstStyle>
          <a:p>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4305FF74-D6C4-EA48-AEAE-56E2A635C54E}" type="slidenum">
              <a:rPr lang="en-US"/>
              <a:pPr>
                <a:defRPr/>
              </a:pPr>
              <a:t>‹#›</a:t>
            </a:fld>
            <a:endParaRPr lang="en-US"/>
          </a:p>
        </p:txBody>
      </p:sp>
    </p:spTree>
    <p:extLst>
      <p:ext uri="{BB962C8B-B14F-4D97-AF65-F5344CB8AC3E}">
        <p14:creationId xmlns:p14="http://schemas.microsoft.com/office/powerpoint/2010/main" val="3115206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Content Placeholder 2"/>
          <p:cNvSpPr>
            <a:spLocks noGrp="1"/>
          </p:cNvSpPr>
          <p:nvPr>
            <p:ph idx="1"/>
          </p:nvPr>
        </p:nvSpPr>
        <p:spPr/>
        <p:txBody>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C4380CA-15AA-B045-96EA-94D854A7B137}" type="datetimeFigureOut">
              <a:rPr lang="en-US"/>
              <a:pPr>
                <a:defRPr/>
              </a:pPr>
              <a:t>9/29/2013</a:t>
            </a:fld>
            <a:endParaRPr lang="en-US"/>
          </a:p>
        </p:txBody>
      </p:sp>
      <p:sp>
        <p:nvSpPr>
          <p:cNvPr id="5" name="Footer Placeholder 4"/>
          <p:cNvSpPr>
            <a:spLocks noGrp="1"/>
          </p:cNvSpPr>
          <p:nvPr>
            <p:ph type="ftr" sz="quarter" idx="11"/>
          </p:nvPr>
        </p:nvSpPr>
        <p:spPr/>
        <p:txBody>
          <a:bodyPr/>
          <a:lstStyle>
            <a:lvl1pPr>
              <a:defRPr/>
            </a:lvl1pPr>
          </a:lstStyle>
          <a:p>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3E049643-08DA-C547-A3A7-9F9D34FB249F}" type="slidenum">
              <a:rPr lang="en-US"/>
              <a:pPr>
                <a:defRPr/>
              </a:pPr>
              <a:t>‹#›</a:t>
            </a:fld>
            <a:endParaRPr lang="en-US"/>
          </a:p>
        </p:txBody>
      </p:sp>
    </p:spTree>
    <p:extLst>
      <p:ext uri="{BB962C8B-B14F-4D97-AF65-F5344CB8AC3E}">
        <p14:creationId xmlns:p14="http://schemas.microsoft.com/office/powerpoint/2010/main" val="6016395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ja-JP"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ja-JP"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AA602C5-4867-3746-91ED-911ECE377AC6}" type="datetimeFigureOut">
              <a:rPr lang="en-US"/>
              <a:pPr>
                <a:defRPr/>
              </a:pPr>
              <a:t>9/29/2013</a:t>
            </a:fld>
            <a:endParaRPr lang="en-US"/>
          </a:p>
        </p:txBody>
      </p:sp>
      <p:sp>
        <p:nvSpPr>
          <p:cNvPr id="5" name="Footer Placeholder 4"/>
          <p:cNvSpPr>
            <a:spLocks noGrp="1"/>
          </p:cNvSpPr>
          <p:nvPr>
            <p:ph type="ftr" sz="quarter" idx="11"/>
          </p:nvPr>
        </p:nvSpPr>
        <p:spPr/>
        <p:txBody>
          <a:bodyPr/>
          <a:lstStyle>
            <a:lvl1pPr>
              <a:defRPr/>
            </a:lvl1pPr>
          </a:lstStyle>
          <a:p>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CBFB776E-5E1F-F043-851B-901D73A68C81}" type="slidenum">
              <a:rPr lang="en-US"/>
              <a:pPr>
                <a:defRPr/>
              </a:pPr>
              <a:t>‹#›</a:t>
            </a:fld>
            <a:endParaRPr lang="en-US"/>
          </a:p>
        </p:txBody>
      </p:sp>
    </p:spTree>
    <p:extLst>
      <p:ext uri="{BB962C8B-B14F-4D97-AF65-F5344CB8AC3E}">
        <p14:creationId xmlns:p14="http://schemas.microsoft.com/office/powerpoint/2010/main" val="2746807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0E56BEF-9136-544F-BD7D-8750B02C7CE7}" type="datetimeFigureOut">
              <a:rPr lang="en-US"/>
              <a:pPr>
                <a:defRPr/>
              </a:pPr>
              <a:t>9/29/2013</a:t>
            </a:fld>
            <a:endParaRPr lang="en-US"/>
          </a:p>
        </p:txBody>
      </p:sp>
      <p:sp>
        <p:nvSpPr>
          <p:cNvPr id="6" name="Footer Placeholder 4"/>
          <p:cNvSpPr>
            <a:spLocks noGrp="1"/>
          </p:cNvSpPr>
          <p:nvPr>
            <p:ph type="ftr" sz="quarter" idx="11"/>
          </p:nvPr>
        </p:nvSpPr>
        <p:spPr/>
        <p:txBody>
          <a:bodyPr/>
          <a:lstStyle>
            <a:lvl1pPr>
              <a:defRPr/>
            </a:lvl1pPr>
          </a:lstStyle>
          <a:p>
            <a:endParaRPr lang="ja-JP" altLang="en-US"/>
          </a:p>
        </p:txBody>
      </p:sp>
      <p:sp>
        <p:nvSpPr>
          <p:cNvPr id="7" name="Slide Number Placeholder 5"/>
          <p:cNvSpPr>
            <a:spLocks noGrp="1"/>
          </p:cNvSpPr>
          <p:nvPr>
            <p:ph type="sldNum" sz="quarter" idx="12"/>
          </p:nvPr>
        </p:nvSpPr>
        <p:spPr/>
        <p:txBody>
          <a:bodyPr/>
          <a:lstStyle>
            <a:lvl1pPr>
              <a:defRPr/>
            </a:lvl1pPr>
          </a:lstStyle>
          <a:p>
            <a:pPr>
              <a:defRPr/>
            </a:pPr>
            <a:fld id="{3C4CB229-7E04-A944-A219-7D4C1D33429D}" type="slidenum">
              <a:rPr lang="en-US"/>
              <a:pPr>
                <a:defRPr/>
              </a:pPr>
              <a:t>‹#›</a:t>
            </a:fld>
            <a:endParaRPr lang="en-US"/>
          </a:p>
        </p:txBody>
      </p:sp>
    </p:spTree>
    <p:extLst>
      <p:ext uri="{BB962C8B-B14F-4D97-AF65-F5344CB8AC3E}">
        <p14:creationId xmlns:p14="http://schemas.microsoft.com/office/powerpoint/2010/main" val="532484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ja-JP"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2D4304C-2546-8147-B358-61DB54477C6F}" type="datetimeFigureOut">
              <a:rPr lang="en-US"/>
              <a:pPr>
                <a:defRPr/>
              </a:pPr>
              <a:t>9/29/2013</a:t>
            </a:fld>
            <a:endParaRPr lang="en-US"/>
          </a:p>
        </p:txBody>
      </p:sp>
      <p:sp>
        <p:nvSpPr>
          <p:cNvPr id="8" name="Footer Placeholder 4"/>
          <p:cNvSpPr>
            <a:spLocks noGrp="1"/>
          </p:cNvSpPr>
          <p:nvPr>
            <p:ph type="ftr" sz="quarter" idx="11"/>
          </p:nvPr>
        </p:nvSpPr>
        <p:spPr/>
        <p:txBody>
          <a:bodyPr/>
          <a:lstStyle>
            <a:lvl1pPr>
              <a:defRPr/>
            </a:lvl1pPr>
          </a:lstStyle>
          <a:p>
            <a:endParaRPr lang="ja-JP" altLang="en-US"/>
          </a:p>
        </p:txBody>
      </p:sp>
      <p:sp>
        <p:nvSpPr>
          <p:cNvPr id="9" name="Slide Number Placeholder 5"/>
          <p:cNvSpPr>
            <a:spLocks noGrp="1"/>
          </p:cNvSpPr>
          <p:nvPr>
            <p:ph type="sldNum" sz="quarter" idx="12"/>
          </p:nvPr>
        </p:nvSpPr>
        <p:spPr/>
        <p:txBody>
          <a:bodyPr/>
          <a:lstStyle>
            <a:lvl1pPr>
              <a:defRPr/>
            </a:lvl1pPr>
          </a:lstStyle>
          <a:p>
            <a:pPr>
              <a:defRPr/>
            </a:pPr>
            <a:fld id="{0FCEC925-74A7-9844-B391-74F78B908617}" type="slidenum">
              <a:rPr lang="en-US"/>
              <a:pPr>
                <a:defRPr/>
              </a:pPr>
              <a:t>‹#›</a:t>
            </a:fld>
            <a:endParaRPr lang="en-US"/>
          </a:p>
        </p:txBody>
      </p:sp>
    </p:spTree>
    <p:extLst>
      <p:ext uri="{BB962C8B-B14F-4D97-AF65-F5344CB8AC3E}">
        <p14:creationId xmlns:p14="http://schemas.microsoft.com/office/powerpoint/2010/main" val="3328851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0FB684FA-372C-8D49-9C46-6323DA91696A}" type="datetimeFigureOut">
              <a:rPr lang="en-US"/>
              <a:pPr>
                <a:defRPr/>
              </a:pPr>
              <a:t>9/29/2013</a:t>
            </a:fld>
            <a:endParaRPr lang="en-US"/>
          </a:p>
        </p:txBody>
      </p:sp>
      <p:sp>
        <p:nvSpPr>
          <p:cNvPr id="4" name="Footer Placeholder 4"/>
          <p:cNvSpPr>
            <a:spLocks noGrp="1"/>
          </p:cNvSpPr>
          <p:nvPr>
            <p:ph type="ftr" sz="quarter" idx="11"/>
          </p:nvPr>
        </p:nvSpPr>
        <p:spPr/>
        <p:txBody>
          <a:bodyPr/>
          <a:lstStyle>
            <a:lvl1pPr>
              <a:defRPr/>
            </a:lvl1pPr>
          </a:lstStyle>
          <a:p>
            <a:endParaRPr lang="ja-JP" altLang="en-US"/>
          </a:p>
        </p:txBody>
      </p:sp>
      <p:sp>
        <p:nvSpPr>
          <p:cNvPr id="5" name="Slide Number Placeholder 5"/>
          <p:cNvSpPr>
            <a:spLocks noGrp="1"/>
          </p:cNvSpPr>
          <p:nvPr>
            <p:ph type="sldNum" sz="quarter" idx="12"/>
          </p:nvPr>
        </p:nvSpPr>
        <p:spPr/>
        <p:txBody>
          <a:bodyPr/>
          <a:lstStyle>
            <a:lvl1pPr>
              <a:defRPr/>
            </a:lvl1pPr>
          </a:lstStyle>
          <a:p>
            <a:pPr>
              <a:defRPr/>
            </a:pPr>
            <a:fld id="{9BE3C585-6A1E-CA47-BD42-0ECA198B4A36}" type="slidenum">
              <a:rPr lang="en-US"/>
              <a:pPr>
                <a:defRPr/>
              </a:pPr>
              <a:t>‹#›</a:t>
            </a:fld>
            <a:endParaRPr lang="en-US"/>
          </a:p>
        </p:txBody>
      </p:sp>
    </p:spTree>
    <p:extLst>
      <p:ext uri="{BB962C8B-B14F-4D97-AF65-F5344CB8AC3E}">
        <p14:creationId xmlns:p14="http://schemas.microsoft.com/office/powerpoint/2010/main" val="1936135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B70D5B4-2F6B-9D4F-9EF4-862AA926B2C0}" type="datetimeFigureOut">
              <a:rPr lang="en-US"/>
              <a:pPr>
                <a:defRPr/>
              </a:pPr>
              <a:t>9/29/2013</a:t>
            </a:fld>
            <a:endParaRPr lang="en-US"/>
          </a:p>
        </p:txBody>
      </p:sp>
      <p:sp>
        <p:nvSpPr>
          <p:cNvPr id="3" name="Footer Placeholder 4"/>
          <p:cNvSpPr>
            <a:spLocks noGrp="1"/>
          </p:cNvSpPr>
          <p:nvPr>
            <p:ph type="ftr" sz="quarter" idx="11"/>
          </p:nvPr>
        </p:nvSpPr>
        <p:spPr/>
        <p:txBody>
          <a:bodyPr/>
          <a:lstStyle>
            <a:lvl1pPr>
              <a:defRPr/>
            </a:lvl1pPr>
          </a:lstStyle>
          <a:p>
            <a:endParaRPr lang="ja-JP" altLang="en-US"/>
          </a:p>
        </p:txBody>
      </p:sp>
      <p:sp>
        <p:nvSpPr>
          <p:cNvPr id="4" name="Slide Number Placeholder 5"/>
          <p:cNvSpPr>
            <a:spLocks noGrp="1"/>
          </p:cNvSpPr>
          <p:nvPr>
            <p:ph type="sldNum" sz="quarter" idx="12"/>
          </p:nvPr>
        </p:nvSpPr>
        <p:spPr/>
        <p:txBody>
          <a:bodyPr/>
          <a:lstStyle>
            <a:lvl1pPr>
              <a:defRPr/>
            </a:lvl1pPr>
          </a:lstStyle>
          <a:p>
            <a:pPr>
              <a:defRPr/>
            </a:pPr>
            <a:fld id="{CF288E1B-8252-CC47-95FE-885162704631}" type="slidenum">
              <a:rPr lang="en-US"/>
              <a:pPr>
                <a:defRPr/>
              </a:pPr>
              <a:t>‹#›</a:t>
            </a:fld>
            <a:endParaRPr lang="en-US"/>
          </a:p>
        </p:txBody>
      </p:sp>
    </p:spTree>
    <p:extLst>
      <p:ext uri="{BB962C8B-B14F-4D97-AF65-F5344CB8AC3E}">
        <p14:creationId xmlns:p14="http://schemas.microsoft.com/office/powerpoint/2010/main" val="2794799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ja-JP"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ja-JP"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9660964-D2F4-B144-B262-3D00FA221825}" type="datetimeFigureOut">
              <a:rPr lang="en-US"/>
              <a:pPr>
                <a:defRPr/>
              </a:pPr>
              <a:t>9/29/2013</a:t>
            </a:fld>
            <a:endParaRPr lang="en-US"/>
          </a:p>
        </p:txBody>
      </p:sp>
      <p:sp>
        <p:nvSpPr>
          <p:cNvPr id="6" name="Footer Placeholder 4"/>
          <p:cNvSpPr>
            <a:spLocks noGrp="1"/>
          </p:cNvSpPr>
          <p:nvPr>
            <p:ph type="ftr" sz="quarter" idx="11"/>
          </p:nvPr>
        </p:nvSpPr>
        <p:spPr/>
        <p:txBody>
          <a:bodyPr/>
          <a:lstStyle>
            <a:lvl1pPr>
              <a:defRPr/>
            </a:lvl1pPr>
          </a:lstStyle>
          <a:p>
            <a:endParaRPr lang="ja-JP" altLang="en-US"/>
          </a:p>
        </p:txBody>
      </p:sp>
      <p:sp>
        <p:nvSpPr>
          <p:cNvPr id="7" name="Slide Number Placeholder 5"/>
          <p:cNvSpPr>
            <a:spLocks noGrp="1"/>
          </p:cNvSpPr>
          <p:nvPr>
            <p:ph type="sldNum" sz="quarter" idx="12"/>
          </p:nvPr>
        </p:nvSpPr>
        <p:spPr/>
        <p:txBody>
          <a:bodyPr/>
          <a:lstStyle>
            <a:lvl1pPr>
              <a:defRPr/>
            </a:lvl1pPr>
          </a:lstStyle>
          <a:p>
            <a:pPr>
              <a:defRPr/>
            </a:pPr>
            <a:fld id="{38E05019-56EA-1D48-8160-9DA623304ACD}" type="slidenum">
              <a:rPr lang="en-US"/>
              <a:pPr>
                <a:defRPr/>
              </a:pPr>
              <a:t>‹#›</a:t>
            </a:fld>
            <a:endParaRPr lang="en-US"/>
          </a:p>
        </p:txBody>
      </p:sp>
    </p:spTree>
    <p:extLst>
      <p:ext uri="{BB962C8B-B14F-4D97-AF65-F5344CB8AC3E}">
        <p14:creationId xmlns:p14="http://schemas.microsoft.com/office/powerpoint/2010/main" val="402994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ja-JP"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ja-JP" noProof="0" smtClean="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ja-JP"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F5B4270-0238-9E41-86A6-A93CB1BDCD09}" type="datetimeFigureOut">
              <a:rPr lang="en-US"/>
              <a:pPr>
                <a:defRPr/>
              </a:pPr>
              <a:t>9/29/2013</a:t>
            </a:fld>
            <a:endParaRPr lang="en-US"/>
          </a:p>
        </p:txBody>
      </p:sp>
      <p:sp>
        <p:nvSpPr>
          <p:cNvPr id="6" name="Footer Placeholder 4"/>
          <p:cNvSpPr>
            <a:spLocks noGrp="1"/>
          </p:cNvSpPr>
          <p:nvPr>
            <p:ph type="ftr" sz="quarter" idx="11"/>
          </p:nvPr>
        </p:nvSpPr>
        <p:spPr/>
        <p:txBody>
          <a:bodyPr/>
          <a:lstStyle>
            <a:lvl1pPr>
              <a:defRPr/>
            </a:lvl1pPr>
          </a:lstStyle>
          <a:p>
            <a:endParaRPr lang="ja-JP" altLang="en-US"/>
          </a:p>
        </p:txBody>
      </p:sp>
      <p:sp>
        <p:nvSpPr>
          <p:cNvPr id="7" name="Slide Number Placeholder 5"/>
          <p:cNvSpPr>
            <a:spLocks noGrp="1"/>
          </p:cNvSpPr>
          <p:nvPr>
            <p:ph type="sldNum" sz="quarter" idx="12"/>
          </p:nvPr>
        </p:nvSpPr>
        <p:spPr/>
        <p:txBody>
          <a:bodyPr/>
          <a:lstStyle>
            <a:lvl1pPr>
              <a:defRPr/>
            </a:lvl1pPr>
          </a:lstStyle>
          <a:p>
            <a:pPr>
              <a:defRPr/>
            </a:pPr>
            <a:fld id="{43F4ECA7-3748-7E4D-AD00-C339C51EE782}" type="slidenum">
              <a:rPr lang="en-US"/>
              <a:pPr>
                <a:defRPr/>
              </a:pPr>
              <a:t>‹#›</a:t>
            </a:fld>
            <a:endParaRPr lang="en-US"/>
          </a:p>
        </p:txBody>
      </p:sp>
    </p:spTree>
    <p:extLst>
      <p:ext uri="{BB962C8B-B14F-4D97-AF65-F5344CB8AC3E}">
        <p14:creationId xmlns:p14="http://schemas.microsoft.com/office/powerpoint/2010/main" val="1022579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59203E2-BD76-2C4B-9071-9063F400C930}" type="datetimeFigureOut">
              <a:rPr lang="en-US"/>
              <a:pPr>
                <a:defRPr/>
              </a:pPr>
              <a:t>9/29/2013</a:t>
            </a:fld>
            <a:endParaRPr lang="en-US"/>
          </a:p>
        </p:txBody>
      </p:sp>
      <p:sp>
        <p:nvSpPr>
          <p:cNvPr id="5" name="Footer Placeholder 4"/>
          <p:cNvSpPr>
            <a:spLocks noGrp="1"/>
          </p:cNvSpPr>
          <p:nvPr>
            <p:ph type="ftr" sz="quarter" idx="11"/>
          </p:nvPr>
        </p:nvSpPr>
        <p:spPr/>
        <p:txBody>
          <a:bodyPr/>
          <a:lstStyle>
            <a:lvl1pPr>
              <a:defRPr/>
            </a:lvl1pPr>
          </a:lstStyle>
          <a:p>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98794F87-70B2-1442-921D-AAE3017A5990}" type="slidenum">
              <a:rPr lang="en-US"/>
              <a:pPr>
                <a:defRPr/>
              </a:pPr>
              <a:t>‹#›</a:t>
            </a:fld>
            <a:endParaRPr lang="en-US"/>
          </a:p>
        </p:txBody>
      </p:sp>
    </p:spTree>
    <p:extLst>
      <p:ext uri="{BB962C8B-B14F-4D97-AF65-F5344CB8AC3E}">
        <p14:creationId xmlns:p14="http://schemas.microsoft.com/office/powerpoint/2010/main" val="3633786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ja-JP"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EFF6719-B399-E941-BCFF-0E7AEDA0576B}" type="datetimeFigureOut">
              <a:rPr lang="en-US"/>
              <a:pPr>
                <a:defRPr/>
              </a:pPr>
              <a:t>9/29/2013</a:t>
            </a:fld>
            <a:endParaRPr lang="en-US"/>
          </a:p>
        </p:txBody>
      </p:sp>
      <p:sp>
        <p:nvSpPr>
          <p:cNvPr id="5" name="Footer Placeholder 4"/>
          <p:cNvSpPr>
            <a:spLocks noGrp="1"/>
          </p:cNvSpPr>
          <p:nvPr>
            <p:ph type="ftr" sz="quarter" idx="11"/>
          </p:nvPr>
        </p:nvSpPr>
        <p:spPr/>
        <p:txBody>
          <a:bodyPr/>
          <a:lstStyle>
            <a:lvl1pPr>
              <a:defRPr/>
            </a:lvl1pPr>
          </a:lstStyle>
          <a:p>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EE215CA7-848D-5F43-9982-BC7F517BBA76}" type="slidenum">
              <a:rPr lang="en-US"/>
              <a:pPr>
                <a:defRPr/>
              </a:pPr>
              <a:t>‹#›</a:t>
            </a:fld>
            <a:endParaRPr lang="en-US"/>
          </a:p>
        </p:txBody>
      </p:sp>
    </p:spTree>
    <p:extLst>
      <p:ext uri="{BB962C8B-B14F-4D97-AF65-F5344CB8AC3E}">
        <p14:creationId xmlns:p14="http://schemas.microsoft.com/office/powerpoint/2010/main" val="358765893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ja-JP" smtClean="0"/>
              <a:t>Click to edit Master title style</a:t>
            </a:r>
            <a:endParaRPr lang="en-US" altLang="ja-JP"/>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ltLang="ja-JP"/>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cs typeface="+mn-cs"/>
              </a:defRPr>
            </a:lvl1pPr>
          </a:lstStyle>
          <a:p>
            <a:pPr>
              <a:defRPr/>
            </a:pPr>
            <a:fld id="{715D5AE8-D98F-5149-9EEC-05585DA71605}" type="datetimeFigureOut">
              <a:rPr lang="en-US"/>
              <a:pPr>
                <a:defRPr/>
              </a:pPr>
              <a:t>9/29/2013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kumimoji="0" sz="1200">
                <a:solidFill>
                  <a:srgbClr val="FFFFFF"/>
                </a:solidFill>
              </a:defRPr>
            </a:lvl1pPr>
          </a:lstStyle>
          <a:p>
            <a:endParaRPr lang="ja-JP"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kumimoji="0" sz="1200">
                <a:solidFill>
                  <a:schemeClr val="tx1">
                    <a:tint val="75000"/>
                  </a:schemeClr>
                </a:solidFill>
                <a:latin typeface="+mn-lt"/>
                <a:ea typeface="+mn-ea"/>
                <a:cs typeface="+mn-cs"/>
              </a:defRPr>
            </a:lvl1pPr>
          </a:lstStyle>
          <a:p>
            <a:pPr>
              <a:defRPr/>
            </a:pPr>
            <a:fld id="{C856ECFE-2B6B-9B4D-A19F-9CAA8114FD5B}"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kumimoji="1" sz="4400" kern="1200">
          <a:solidFill>
            <a:schemeClr val="tx1"/>
          </a:solidFill>
          <a:latin typeface="+mj-lt"/>
          <a:ea typeface="ＭＳ Ｐゴシック" charset="0"/>
          <a:cs typeface="ＭＳ Ｐゴシック" charset="0"/>
        </a:defRPr>
      </a:lvl1pPr>
      <a:lvl2pPr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2pPr>
      <a:lvl3pPr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3pPr>
      <a:lvl4pPr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4pPr>
      <a:lvl5pPr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5pPr>
      <a:lvl6pPr marL="457200"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6pPr>
      <a:lvl7pPr marL="914400"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7pPr>
      <a:lvl8pPr marL="1371600"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8pPr>
      <a:lvl9pPr marL="1828800"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9pPr>
    </p:titleStyle>
    <p:bodyStyle>
      <a:lvl1pPr marL="342900" indent="-342900" algn="l" rtl="0" eaLnBrk="1" fontAlgn="base" hangingPunct="1">
        <a:spcBef>
          <a:spcPct val="20000"/>
        </a:spcBef>
        <a:spcAft>
          <a:spcPct val="0"/>
        </a:spcAft>
        <a:buFont typeface="Arial" charset="0"/>
        <a:buChar char="•"/>
        <a:defRPr kumimoji="1" sz="3200" kern="1200">
          <a:solidFill>
            <a:schemeClr val="tx1"/>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Font typeface="Arial" charset="0"/>
        <a:buChar char="–"/>
        <a:defRPr kumimoji="1" sz="2800" kern="1200">
          <a:solidFill>
            <a:schemeClr val="tx1"/>
          </a:solidFill>
          <a:latin typeface="+mn-lt"/>
          <a:ea typeface="ＭＳ Ｐゴシック" charset="0"/>
          <a:cs typeface="+mn-cs"/>
        </a:defRPr>
      </a:lvl2pPr>
      <a:lvl3pPr marL="1143000" indent="-228600" algn="l" rtl="0" eaLnBrk="1" fontAlgn="base" hangingPunct="1">
        <a:spcBef>
          <a:spcPct val="20000"/>
        </a:spcBef>
        <a:spcAft>
          <a:spcPct val="0"/>
        </a:spcAft>
        <a:buFont typeface="Arial" charset="0"/>
        <a:buChar char="•"/>
        <a:defRPr kumimoji="1" sz="2400" kern="1200">
          <a:solidFill>
            <a:schemeClr val="tx1"/>
          </a:solidFill>
          <a:latin typeface="+mn-lt"/>
          <a:ea typeface="ＭＳ Ｐゴシック" charset="0"/>
          <a:cs typeface="+mn-cs"/>
        </a:defRPr>
      </a:lvl3pPr>
      <a:lvl4pPr marL="1600200" indent="-228600" algn="l" rtl="0" eaLnBrk="1" fontAlgn="base" hangingPunct="1">
        <a:spcBef>
          <a:spcPct val="20000"/>
        </a:spcBef>
        <a:spcAft>
          <a:spcPct val="0"/>
        </a:spcAft>
        <a:buFont typeface="Arial" charset="0"/>
        <a:buChar char="–"/>
        <a:defRPr kumimoji="1" sz="2000" kern="1200">
          <a:solidFill>
            <a:schemeClr val="tx1"/>
          </a:solidFill>
          <a:latin typeface="+mn-lt"/>
          <a:ea typeface="ＭＳ Ｐゴシック" charset="0"/>
          <a:cs typeface="+mn-cs"/>
        </a:defRPr>
      </a:lvl4pPr>
      <a:lvl5pPr marL="2057400" indent="-228600" algn="l" rtl="0" eaLnBrk="1" fontAlgn="base" hangingPunct="1">
        <a:spcBef>
          <a:spcPct val="20000"/>
        </a:spcBef>
        <a:spcAft>
          <a:spcPct val="0"/>
        </a:spcAft>
        <a:buFont typeface="Arial" charset="0"/>
        <a:buChar char="»"/>
        <a:defRPr kumimoji="1"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4" Type="http://schemas.microsoft.com/office/2007/relationships/hdphoto" Target="../media/hdphoto1.wdp"/><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4" Type="http://schemas.microsoft.com/office/2007/relationships/hdphoto" Target="../media/hdphoto1.wdp"/><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4" Type="http://schemas.microsoft.com/office/2007/relationships/hdphoto" Target="../media/hdphoto1.wdp"/><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4" Type="http://schemas.microsoft.com/office/2007/relationships/hdphoto" Target="../media/hdphoto1.wdp"/><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gi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4.xml"/><Relationship Id="rId3" Type="http://schemas.openxmlformats.org/officeDocument/2006/relationships/image" Target="../media/image4.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5.xml"/><Relationship Id="rId3" Type="http://schemas.openxmlformats.org/officeDocument/2006/relationships/image" Target="../media/image4.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6.xml"/><Relationship Id="rId3" Type="http://schemas.openxmlformats.org/officeDocument/2006/relationships/image" Target="../media/image5.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7.xml"/><Relationship Id="rId3" Type="http://schemas.openxmlformats.org/officeDocument/2006/relationships/image" Target="../media/image5.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8.xml"/><Relationship Id="rId3" Type="http://schemas.openxmlformats.org/officeDocument/2006/relationships/image" Target="../media/image5.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9.xml"/></Relationships>
</file>

<file path=ppt/slides/_rels/slide34.xml.rels><?xml version="1.0" encoding="UTF-8" standalone="yes"?>
<Relationships xmlns="http://schemas.openxmlformats.org/package/2006/relationships"><Relationship Id="rId3" Type="http://schemas.openxmlformats.org/officeDocument/2006/relationships/image" Target="../media/image6.jpeg"/><Relationship Id="rId4" Type="http://schemas.microsoft.com/office/2007/relationships/hdphoto" Target="../media/hdphoto2.wdp"/><Relationship Id="rId5" Type="http://schemas.openxmlformats.org/officeDocument/2006/relationships/image" Target="../media/image7.jpg"/><Relationship Id="rId1" Type="http://schemas.openxmlformats.org/officeDocument/2006/relationships/slideLayout" Target="../slideLayouts/slideLayout8.xml"/><Relationship Id="rId2" Type="http://schemas.openxmlformats.org/officeDocument/2006/relationships/notesSlide" Target="../notesSlides/notesSlide30.xml"/></Relationships>
</file>

<file path=ppt/slides/_rels/slide35.xml.rels><?xml version="1.0" encoding="UTF-8" standalone="yes"?>
<Relationships xmlns="http://schemas.openxmlformats.org/package/2006/relationships"><Relationship Id="rId3" Type="http://schemas.openxmlformats.org/officeDocument/2006/relationships/image" Target="../media/image6.jpeg"/><Relationship Id="rId4" Type="http://schemas.microsoft.com/office/2007/relationships/hdphoto" Target="../media/hdphoto2.wdp"/><Relationship Id="rId5" Type="http://schemas.openxmlformats.org/officeDocument/2006/relationships/image" Target="../media/image7.jpg"/><Relationship Id="rId6" Type="http://schemas.openxmlformats.org/officeDocument/2006/relationships/image" Target="../media/image8.PNG"/><Relationship Id="rId1" Type="http://schemas.openxmlformats.org/officeDocument/2006/relationships/slideLayout" Target="../slideLayouts/slideLayout8.xml"/><Relationship Id="rId2" Type="http://schemas.openxmlformats.org/officeDocument/2006/relationships/notesSlide" Target="../notesSlides/notesSlide31.xml"/></Relationships>
</file>

<file path=ppt/slides/_rels/slide36.xml.rels><?xml version="1.0" encoding="UTF-8" standalone="yes"?>
<Relationships xmlns="http://schemas.openxmlformats.org/package/2006/relationships"><Relationship Id="rId3" Type="http://schemas.openxmlformats.org/officeDocument/2006/relationships/image" Target="../media/image6.jpeg"/><Relationship Id="rId4" Type="http://schemas.microsoft.com/office/2007/relationships/hdphoto" Target="../media/hdphoto2.wdp"/><Relationship Id="rId5" Type="http://schemas.openxmlformats.org/officeDocument/2006/relationships/image" Target="../media/image7.jpg"/><Relationship Id="rId6" Type="http://schemas.openxmlformats.org/officeDocument/2006/relationships/image" Target="../media/image9.jpg"/><Relationship Id="rId7" Type="http://schemas.openxmlformats.org/officeDocument/2006/relationships/image" Target="../media/image8.PNG"/><Relationship Id="rId8" Type="http://schemas.openxmlformats.org/officeDocument/2006/relationships/image" Target="../media/image10.jpg"/><Relationship Id="rId1" Type="http://schemas.openxmlformats.org/officeDocument/2006/relationships/slideLayout" Target="../slideLayouts/slideLayout8.xml"/><Relationship Id="rId2" Type="http://schemas.openxmlformats.org/officeDocument/2006/relationships/notesSlide" Target="../notesSlides/notesSlide32.xml"/></Relationships>
</file>

<file path=ppt/slides/_rels/slide37.xml.rels><?xml version="1.0" encoding="UTF-8" standalone="yes"?>
<Relationships xmlns="http://schemas.openxmlformats.org/package/2006/relationships"><Relationship Id="rId3" Type="http://schemas.openxmlformats.org/officeDocument/2006/relationships/image" Target="../media/image11.jpeg"/><Relationship Id="rId4" Type="http://schemas.microsoft.com/office/2007/relationships/hdphoto" Target="../media/hdphoto3.wdp"/><Relationship Id="rId1" Type="http://schemas.openxmlformats.org/officeDocument/2006/relationships/slideLayout" Target="../slideLayouts/slideLayout5.xml"/><Relationship Id="rId2" Type="http://schemas.openxmlformats.org/officeDocument/2006/relationships/notesSlide" Target="../notesSlides/notesSlide33.xml"/></Relationships>
</file>

<file path=ppt/slides/_rels/slide38.xml.rels><?xml version="1.0" encoding="UTF-8" standalone="yes"?>
<Relationships xmlns="http://schemas.openxmlformats.org/package/2006/relationships"><Relationship Id="rId3" Type="http://schemas.openxmlformats.org/officeDocument/2006/relationships/image" Target="../media/image6.jpeg"/><Relationship Id="rId4" Type="http://schemas.microsoft.com/office/2007/relationships/hdphoto" Target="../media/hdphoto2.wdp"/><Relationship Id="rId5" Type="http://schemas.openxmlformats.org/officeDocument/2006/relationships/image" Target="../media/image7.jpg"/><Relationship Id="rId6" Type="http://schemas.openxmlformats.org/officeDocument/2006/relationships/image" Target="../media/image9.jpg"/><Relationship Id="rId7" Type="http://schemas.openxmlformats.org/officeDocument/2006/relationships/image" Target="../media/image8.PNG"/><Relationship Id="rId8" Type="http://schemas.openxmlformats.org/officeDocument/2006/relationships/image" Target="../media/image10.jpg"/><Relationship Id="rId1" Type="http://schemas.openxmlformats.org/officeDocument/2006/relationships/slideLayout" Target="../slideLayouts/slideLayout8.xml"/><Relationship Id="rId2" Type="http://schemas.openxmlformats.org/officeDocument/2006/relationships/notesSlide" Target="../notesSlides/notesSlide3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 Id="rId3" Type="http://schemas.openxmlformats.org/officeDocument/2006/relationships/image" Target="../media/image7.jpg"/></Relationships>
</file>

<file path=ppt/slides/_rels/slide41.xml.rels><?xml version="1.0" encoding="UTF-8" standalone="yes"?>
<Relationships xmlns="http://schemas.openxmlformats.org/package/2006/relationships"><Relationship Id="rId3" Type="http://schemas.openxmlformats.org/officeDocument/2006/relationships/image" Target="../media/image6.jpeg"/><Relationship Id="rId4" Type="http://schemas.microsoft.com/office/2007/relationships/hdphoto" Target="../media/hdphoto2.wdp"/><Relationship Id="rId5" Type="http://schemas.openxmlformats.org/officeDocument/2006/relationships/image" Target="../media/image7.jpg"/><Relationship Id="rId6" Type="http://schemas.openxmlformats.org/officeDocument/2006/relationships/image" Target="../media/image9.jpg"/><Relationship Id="rId7" Type="http://schemas.openxmlformats.org/officeDocument/2006/relationships/image" Target="../media/image8.PNG"/><Relationship Id="rId8" Type="http://schemas.openxmlformats.org/officeDocument/2006/relationships/image" Target="../media/image10.jpg"/><Relationship Id="rId1" Type="http://schemas.openxmlformats.org/officeDocument/2006/relationships/slideLayout" Target="../slideLayouts/slideLayout8.xml"/><Relationship Id="rId2" Type="http://schemas.openxmlformats.org/officeDocument/2006/relationships/notesSlide" Target="../notesSlides/notesSlide3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7.xml"/><Relationship Id="rId3" Type="http://schemas.openxmlformats.org/officeDocument/2006/relationships/image" Target="../media/image8.PNG"/></Relationships>
</file>

<file path=ppt/slides/_rels/slide43.xml.rels><?xml version="1.0" encoding="UTF-8" standalone="yes"?>
<Relationships xmlns="http://schemas.openxmlformats.org/package/2006/relationships"><Relationship Id="rId3" Type="http://schemas.openxmlformats.org/officeDocument/2006/relationships/image" Target="../media/image6.jpeg"/><Relationship Id="rId4" Type="http://schemas.microsoft.com/office/2007/relationships/hdphoto" Target="../media/hdphoto2.wdp"/><Relationship Id="rId5" Type="http://schemas.openxmlformats.org/officeDocument/2006/relationships/image" Target="../media/image7.jpg"/><Relationship Id="rId6" Type="http://schemas.openxmlformats.org/officeDocument/2006/relationships/image" Target="../media/image9.jpg"/><Relationship Id="rId7" Type="http://schemas.openxmlformats.org/officeDocument/2006/relationships/image" Target="../media/image8.PNG"/><Relationship Id="rId8" Type="http://schemas.openxmlformats.org/officeDocument/2006/relationships/image" Target="../media/image10.jpg"/><Relationship Id="rId1" Type="http://schemas.openxmlformats.org/officeDocument/2006/relationships/slideLayout" Target="../slideLayouts/slideLayout8.xml"/><Relationship Id="rId2" Type="http://schemas.openxmlformats.org/officeDocument/2006/relationships/notesSlide" Target="../notesSlides/notesSlide3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 Id="rId3" Type="http://schemas.openxmlformats.org/officeDocument/2006/relationships/image" Target="../media/image9.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 Id="rId3"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smtClean="0">
                <a:solidFill>
                  <a:prstClr val="white"/>
                </a:solidFill>
                <a:latin typeface="Calibri" charset="0"/>
              </a:rPr>
              <a:t>Session 01</a:t>
            </a: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(Wallace)</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smtClean="0">
                <a:solidFill>
                  <a:prstClr val="white"/>
                </a:solidFill>
                <a:latin typeface="Calibri" charset="0"/>
              </a:rPr>
              <a:t>*respect </a:t>
            </a:r>
            <a:r>
              <a:rPr lang="en-US" altLang="ja-JP" sz="2600" b="0" dirty="0" err="1" smtClean="0">
                <a:solidFill>
                  <a:prstClr val="white"/>
                </a:solidFill>
                <a:latin typeface="Calibri" charset="0"/>
              </a:rPr>
              <a:t>copryright</a:t>
            </a:r>
            <a:r>
              <a:rPr lang="en-US" altLang="ja-JP" sz="2600" b="0" dirty="0" smtClean="0">
                <a:solidFill>
                  <a:prstClr val="white"/>
                </a:solidFill>
                <a:latin typeface="Calibri" charset="0"/>
              </a:rPr>
              <a:t> law — use this PowerPoint only for the purposes of this course, do not duplicate or distribute</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endParaRPr lang="ja-JP" altLang="en-US" sz="2600" dirty="0">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264589272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4338" name="Title 1"/>
          <p:cNvSpPr>
            <a:spLocks noGrp="1"/>
          </p:cNvSpPr>
          <p:nvPr>
            <p:ph type="ctrTitle"/>
          </p:nvPr>
        </p:nvSpPr>
        <p:spPr>
          <a:xfrm>
            <a:off x="685800" y="233363"/>
            <a:ext cx="7772400" cy="1470025"/>
          </a:xfrm>
        </p:spPr>
        <p:txBody>
          <a:bodyPr/>
          <a:lstStyle/>
          <a:p>
            <a:r>
              <a:rPr lang="en-US" altLang="ja-JP" sz="3200" b="1" dirty="0" smtClean="0">
                <a:solidFill>
                  <a:srgbClr val="FFFF00"/>
                </a:solidFill>
                <a:latin typeface="Calibri" charset="0"/>
              </a:rPr>
              <a:t>Orientation / Schedule</a:t>
            </a:r>
            <a:endParaRPr lang="ja-JP" altLang="en-US" sz="3200" b="1" dirty="0">
              <a:solidFill>
                <a:srgbClr val="FFFF00"/>
              </a:solidFill>
              <a:latin typeface="Calibri" charset="0"/>
            </a:endParaRPr>
          </a:p>
        </p:txBody>
      </p:sp>
      <p:sp>
        <p:nvSpPr>
          <p:cNvPr id="3" name="Subtitle 2"/>
          <p:cNvSpPr>
            <a:spLocks noGrp="1"/>
          </p:cNvSpPr>
          <p:nvPr>
            <p:ph type="subTitle" idx="1"/>
          </p:nvPr>
        </p:nvSpPr>
        <p:spPr>
          <a:xfrm>
            <a:off x="1371600" y="1703388"/>
            <a:ext cx="6400800" cy="3935412"/>
          </a:xfrm>
        </p:spPr>
        <p:txBody>
          <a:bodyPr rtlCol="0">
            <a:noAutofit/>
          </a:bodyPr>
          <a:lstStyle/>
          <a:p>
            <a:pPr marL="457200" indent="-457200" algn="l" fontAlgn="auto">
              <a:spcAft>
                <a:spcPts val="0"/>
              </a:spcAft>
              <a:buFont typeface="Wingdings" charset="2"/>
              <a:buChar char="²"/>
              <a:defRPr/>
            </a:pPr>
            <a:endParaRPr lang="ja-JP" altLang="en-US" sz="3000" dirty="0">
              <a:ea typeface="+mn-ea"/>
              <a:cs typeface="+mn-cs"/>
            </a:endParaRPr>
          </a:p>
        </p:txBody>
      </p:sp>
      <p:sp>
        <p:nvSpPr>
          <p:cNvPr id="14340" name="TextBox 3"/>
          <p:cNvSpPr txBox="1">
            <a:spLocks noChangeArrowheads="1"/>
          </p:cNvSpPr>
          <p:nvPr/>
        </p:nvSpPr>
        <p:spPr bwMode="auto">
          <a:xfrm>
            <a:off x="4999038" y="6350000"/>
            <a:ext cx="3771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Calibri" charset="0"/>
                <a:ea typeface="ＭＳ Ｐゴシック" charset="0"/>
                <a:cs typeface="ＭＳ Ｐゴシック" charset="0"/>
              </a:defRPr>
            </a:lvl1pPr>
            <a:lvl2pPr marL="742950" indent="-285750" eaLnBrk="0" hangingPunct="0">
              <a:defRPr kumimoji="1" sz="2400">
                <a:solidFill>
                  <a:schemeClr val="tx1"/>
                </a:solidFill>
                <a:latin typeface="Calibri" charset="0"/>
                <a:ea typeface="ＭＳ Ｐゴシック" charset="0"/>
              </a:defRPr>
            </a:lvl2pPr>
            <a:lvl3pPr marL="1143000" indent="-228600" eaLnBrk="0" hangingPunct="0">
              <a:defRPr kumimoji="1" sz="2400">
                <a:solidFill>
                  <a:schemeClr val="tx1"/>
                </a:solidFill>
                <a:latin typeface="Calibri" charset="0"/>
                <a:ea typeface="ＭＳ Ｐゴシック" charset="0"/>
              </a:defRPr>
            </a:lvl3pPr>
            <a:lvl4pPr marL="1600200" indent="-228600" eaLnBrk="0" hangingPunct="0">
              <a:defRPr kumimoji="1" sz="2400">
                <a:solidFill>
                  <a:schemeClr val="tx1"/>
                </a:solidFill>
                <a:latin typeface="Calibri" charset="0"/>
                <a:ea typeface="ＭＳ Ｐゴシック" charset="0"/>
              </a:defRPr>
            </a:lvl4pPr>
            <a:lvl5pPr marL="2057400" indent="-228600" eaLnBrk="0" hangingPunct="0">
              <a:defRPr kumimoji="1" sz="2400">
                <a:solidFill>
                  <a:schemeClr val="tx1"/>
                </a:solidFill>
                <a:latin typeface="Calibri" charset="0"/>
                <a:ea typeface="ＭＳ Ｐゴシック" charset="0"/>
              </a:defRPr>
            </a:lvl5pPr>
            <a:lvl6pPr marL="2514600" indent="-228600" eaLnBrk="0" fontAlgn="base" hangingPunct="0">
              <a:spcBef>
                <a:spcPct val="0"/>
              </a:spcBef>
              <a:spcAft>
                <a:spcPct val="0"/>
              </a:spcAft>
              <a:defRPr kumimoji="1" sz="2400">
                <a:solidFill>
                  <a:schemeClr val="tx1"/>
                </a:solidFill>
                <a:latin typeface="Calibri" charset="0"/>
                <a:ea typeface="ＭＳ Ｐゴシック" charset="0"/>
              </a:defRPr>
            </a:lvl6pPr>
            <a:lvl7pPr marL="2971800" indent="-228600" eaLnBrk="0" fontAlgn="base" hangingPunct="0">
              <a:spcBef>
                <a:spcPct val="0"/>
              </a:spcBef>
              <a:spcAft>
                <a:spcPct val="0"/>
              </a:spcAft>
              <a:defRPr kumimoji="1" sz="2400">
                <a:solidFill>
                  <a:schemeClr val="tx1"/>
                </a:solidFill>
                <a:latin typeface="Calibri" charset="0"/>
                <a:ea typeface="ＭＳ Ｐゴシック" charset="0"/>
              </a:defRPr>
            </a:lvl7pPr>
            <a:lvl8pPr marL="3429000" indent="-228600" eaLnBrk="0" fontAlgn="base" hangingPunct="0">
              <a:spcBef>
                <a:spcPct val="0"/>
              </a:spcBef>
              <a:spcAft>
                <a:spcPct val="0"/>
              </a:spcAft>
              <a:defRPr kumimoji="1" sz="2400">
                <a:solidFill>
                  <a:schemeClr val="tx1"/>
                </a:solidFill>
                <a:latin typeface="Calibri" charset="0"/>
                <a:ea typeface="ＭＳ Ｐゴシック" charset="0"/>
              </a:defRPr>
            </a:lvl8pPr>
            <a:lvl9pPr marL="3886200" indent="-228600" eaLnBrk="0" fontAlgn="base" hangingPunct="0">
              <a:spcBef>
                <a:spcPct val="0"/>
              </a:spcBef>
              <a:spcAft>
                <a:spcPct val="0"/>
              </a:spcAft>
              <a:defRPr kumimoji="1" sz="2400">
                <a:solidFill>
                  <a:schemeClr val="tx1"/>
                </a:solidFill>
                <a:latin typeface="Calibri" charset="0"/>
                <a:ea typeface="ＭＳ Ｐゴシック" charset="0"/>
              </a:defRPr>
            </a:lvl9pPr>
          </a:lstStyle>
          <a:p>
            <a:pPr algn="r" eaLnBrk="1" hangingPunct="1"/>
            <a:r>
              <a:rPr lang="en-US" altLang="ja-JP" sz="1800"/>
              <a:t>Last saved: </a:t>
            </a:r>
            <a:fld id="{4F874C41-00B7-F341-BB7F-A113E09A0747}" type="datetime1">
              <a:rPr lang="en-US" altLang="ja-JP" sz="1800"/>
              <a:pPr algn="r" eaLnBrk="1" hangingPunct="1"/>
              <a:t>9/29/2013</a:t>
            </a:fld>
            <a:endParaRPr lang="ja-JP" altLang="en-US" sz="180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8434" name="Title 1"/>
          <p:cNvSpPr>
            <a:spLocks noGrp="1"/>
          </p:cNvSpPr>
          <p:nvPr>
            <p:ph type="title"/>
          </p:nvPr>
        </p:nvSpPr>
        <p:spPr>
          <a:xfrm>
            <a:off x="122238" y="149629"/>
            <a:ext cx="8916987" cy="523875"/>
          </a:xfrm>
        </p:spPr>
        <p:txBody>
          <a:bodyPr anchor="b"/>
          <a:lstStyle/>
          <a:p>
            <a:pPr algn="l"/>
            <a:r>
              <a:rPr lang="en-US" altLang="ja-JP" dirty="0" smtClean="0">
                <a:latin typeface="Calibri" charset="0"/>
              </a:rPr>
              <a:t>Three Edo period haiku masters</a:t>
            </a:r>
            <a:endParaRPr lang="ja-JP" altLang="en-US" dirty="0">
              <a:latin typeface="Calibri" charset="0"/>
            </a:endParaRPr>
          </a:p>
        </p:txBody>
      </p:sp>
      <p:sp>
        <p:nvSpPr>
          <p:cNvPr id="18436" name="Content Placeholder 3"/>
          <p:cNvSpPr>
            <a:spLocks noGrp="1"/>
          </p:cNvSpPr>
          <p:nvPr>
            <p:ph sz="half" idx="2"/>
          </p:nvPr>
        </p:nvSpPr>
        <p:spPr>
          <a:xfrm>
            <a:off x="173388" y="966547"/>
            <a:ext cx="8784431" cy="5610621"/>
          </a:xfrm>
        </p:spPr>
        <p:txBody>
          <a:bodyPr/>
          <a:lstStyle/>
          <a:p>
            <a:pPr marL="0" indent="0">
              <a:buNone/>
            </a:pPr>
            <a:endParaRPr lang="it-IT" altLang="ja-JP" sz="2800" dirty="0" smtClean="0">
              <a:latin typeface="Calibri" charset="0"/>
            </a:endParaRPr>
          </a:p>
          <a:p>
            <a:pPr marL="0" indent="0">
              <a:buNone/>
            </a:pPr>
            <a:r>
              <a:rPr lang="it-IT" altLang="ja-JP" sz="2800" dirty="0" smtClean="0">
                <a:latin typeface="Calibri" charset="0"/>
              </a:rPr>
              <a:t>Matsuo Bashō </a:t>
            </a:r>
            <a:r>
              <a:rPr lang="ja-JP" altLang="it-IT" sz="2800" dirty="0">
                <a:latin typeface="Calibri" charset="0"/>
              </a:rPr>
              <a:t>松尾芭蕉 </a:t>
            </a:r>
            <a:r>
              <a:rPr lang="it-IT" altLang="ja-JP" sz="2800" dirty="0">
                <a:latin typeface="Calibri" charset="0"/>
              </a:rPr>
              <a:t>(1644-94) </a:t>
            </a:r>
            <a:endParaRPr lang="it-IT" altLang="ja-JP" sz="2800" dirty="0" smtClean="0">
              <a:latin typeface="Calibri" charset="0"/>
            </a:endParaRPr>
          </a:p>
          <a:p>
            <a:r>
              <a:rPr lang="it-IT" altLang="ja-JP" sz="2800" dirty="0" err="1" smtClean="0">
                <a:latin typeface="Calibri" charset="0"/>
              </a:rPr>
              <a:t>Traveled</a:t>
            </a:r>
            <a:r>
              <a:rPr lang="it-IT" altLang="ja-JP" sz="2800" dirty="0" smtClean="0">
                <a:latin typeface="Calibri" charset="0"/>
              </a:rPr>
              <a:t> </a:t>
            </a:r>
            <a:r>
              <a:rPr lang="it-IT" altLang="ja-JP" sz="2800" dirty="0" err="1" smtClean="0">
                <a:latin typeface="Calibri" charset="0"/>
              </a:rPr>
              <a:t>widely</a:t>
            </a:r>
            <a:r>
              <a:rPr lang="it-IT" altLang="ja-JP" sz="2800" dirty="0" smtClean="0">
                <a:latin typeface="Calibri" charset="0"/>
              </a:rPr>
              <a:t>, </a:t>
            </a:r>
            <a:r>
              <a:rPr lang="it-IT" altLang="ja-JP" sz="2800" dirty="0" err="1" smtClean="0">
                <a:latin typeface="Calibri" charset="0"/>
              </a:rPr>
              <a:t>most</a:t>
            </a:r>
            <a:r>
              <a:rPr lang="it-IT" altLang="ja-JP" sz="2800" dirty="0" smtClean="0">
                <a:latin typeface="Calibri" charset="0"/>
              </a:rPr>
              <a:t> </a:t>
            </a:r>
            <a:r>
              <a:rPr lang="it-IT" altLang="ja-JP" sz="2800" dirty="0" err="1" smtClean="0">
                <a:latin typeface="Calibri" charset="0"/>
              </a:rPr>
              <a:t>activity</a:t>
            </a:r>
            <a:r>
              <a:rPr lang="it-IT" altLang="ja-JP" sz="2800" dirty="0" smtClean="0">
                <a:latin typeface="Calibri" charset="0"/>
              </a:rPr>
              <a:t> in Edo</a:t>
            </a:r>
          </a:p>
          <a:p>
            <a:pPr marL="0" indent="0">
              <a:buNone/>
            </a:pPr>
            <a:endParaRPr lang="it-IT" altLang="ja-JP" sz="2800" dirty="0" smtClean="0">
              <a:latin typeface="Calibri" charset="0"/>
            </a:endParaRPr>
          </a:p>
          <a:p>
            <a:pPr marL="0" indent="0">
              <a:buNone/>
            </a:pPr>
            <a:r>
              <a:rPr lang="it-IT" altLang="ja-JP" sz="2800" dirty="0" smtClean="0">
                <a:latin typeface="Calibri" charset="0"/>
              </a:rPr>
              <a:t>Yosa </a:t>
            </a:r>
            <a:r>
              <a:rPr lang="it-IT" altLang="ja-JP" sz="2800" dirty="0">
                <a:latin typeface="Calibri" charset="0"/>
              </a:rPr>
              <a:t>Buson </a:t>
            </a:r>
            <a:r>
              <a:rPr lang="ja-JP" altLang="it-IT" sz="2800" dirty="0">
                <a:latin typeface="Calibri" charset="0"/>
              </a:rPr>
              <a:t>与謝蕪村 </a:t>
            </a:r>
            <a:r>
              <a:rPr lang="it-IT" altLang="ja-JP" sz="2800" dirty="0">
                <a:latin typeface="Calibri" charset="0"/>
              </a:rPr>
              <a:t>(1716-84</a:t>
            </a:r>
            <a:r>
              <a:rPr lang="it-IT" altLang="ja-JP" sz="2800" dirty="0" smtClean="0">
                <a:latin typeface="Calibri" charset="0"/>
              </a:rPr>
              <a:t>)</a:t>
            </a:r>
          </a:p>
          <a:p>
            <a:r>
              <a:rPr lang="it-IT" altLang="ja-JP" sz="2800" dirty="0" err="1">
                <a:latin typeface="Calibri" charset="0"/>
              </a:rPr>
              <a:t>Traveled</a:t>
            </a:r>
            <a:r>
              <a:rPr lang="it-IT" altLang="ja-JP" sz="2800" dirty="0">
                <a:latin typeface="Calibri" charset="0"/>
              </a:rPr>
              <a:t> </a:t>
            </a:r>
            <a:r>
              <a:rPr lang="it-IT" altLang="ja-JP" sz="2800" dirty="0" err="1">
                <a:latin typeface="Calibri" charset="0"/>
              </a:rPr>
              <a:t>widely</a:t>
            </a:r>
            <a:r>
              <a:rPr lang="it-IT" altLang="ja-JP" sz="2800" dirty="0">
                <a:latin typeface="Calibri" charset="0"/>
              </a:rPr>
              <a:t>, </a:t>
            </a:r>
            <a:r>
              <a:rPr lang="it-IT" altLang="ja-JP" sz="2800" dirty="0" err="1">
                <a:latin typeface="Calibri" charset="0"/>
              </a:rPr>
              <a:t>most</a:t>
            </a:r>
            <a:r>
              <a:rPr lang="it-IT" altLang="ja-JP" sz="2800" dirty="0">
                <a:latin typeface="Calibri" charset="0"/>
              </a:rPr>
              <a:t> </a:t>
            </a:r>
            <a:r>
              <a:rPr lang="it-IT" altLang="ja-JP" sz="2800" dirty="0" err="1">
                <a:latin typeface="Calibri" charset="0"/>
              </a:rPr>
              <a:t>activity</a:t>
            </a:r>
            <a:r>
              <a:rPr lang="it-IT" altLang="ja-JP" sz="2800" dirty="0">
                <a:latin typeface="Calibri" charset="0"/>
              </a:rPr>
              <a:t> in </a:t>
            </a:r>
            <a:r>
              <a:rPr lang="it-IT" altLang="ja-JP" sz="2800" dirty="0" smtClean="0">
                <a:latin typeface="Calibri" charset="0"/>
              </a:rPr>
              <a:t>Edo, </a:t>
            </a:r>
            <a:r>
              <a:rPr lang="it-IT" altLang="ja-JP" sz="2800" dirty="0" err="1" smtClean="0">
                <a:latin typeface="Calibri" charset="0"/>
              </a:rPr>
              <a:t>then</a:t>
            </a:r>
            <a:r>
              <a:rPr lang="it-IT" altLang="ja-JP" sz="2800" dirty="0" smtClean="0">
                <a:latin typeface="Calibri" charset="0"/>
              </a:rPr>
              <a:t> Kyoto</a:t>
            </a:r>
          </a:p>
          <a:p>
            <a:pPr marL="0" indent="0">
              <a:buNone/>
            </a:pPr>
            <a:endParaRPr lang="it-IT" altLang="ja-JP" sz="2800" dirty="0" smtClean="0">
              <a:latin typeface="Calibri" charset="0"/>
            </a:endParaRPr>
          </a:p>
          <a:p>
            <a:pPr marL="0" indent="0">
              <a:buNone/>
            </a:pPr>
            <a:r>
              <a:rPr lang="it-IT" altLang="ja-JP" sz="2800" dirty="0" err="1" smtClean="0">
                <a:latin typeface="Calibri" charset="0"/>
              </a:rPr>
              <a:t>Kobayashi</a:t>
            </a:r>
            <a:r>
              <a:rPr lang="it-IT" altLang="ja-JP" sz="2800" dirty="0" smtClean="0">
                <a:latin typeface="Calibri" charset="0"/>
              </a:rPr>
              <a:t> </a:t>
            </a:r>
            <a:r>
              <a:rPr lang="it-IT" altLang="ja-JP" sz="2800" dirty="0">
                <a:latin typeface="Calibri" charset="0"/>
              </a:rPr>
              <a:t>Issa </a:t>
            </a:r>
            <a:r>
              <a:rPr lang="ja-JP" altLang="it-IT" sz="2800" dirty="0">
                <a:latin typeface="Calibri" charset="0"/>
              </a:rPr>
              <a:t>小林一茶 </a:t>
            </a:r>
            <a:r>
              <a:rPr lang="it-IT" altLang="ja-JP" sz="2800" dirty="0">
                <a:latin typeface="Calibri" charset="0"/>
              </a:rPr>
              <a:t>(1763-1828) </a:t>
            </a:r>
            <a:endParaRPr lang="it-IT" altLang="ja-JP" sz="2800" dirty="0" smtClean="0">
              <a:latin typeface="Calibri" charset="0"/>
            </a:endParaRPr>
          </a:p>
          <a:p>
            <a:r>
              <a:rPr lang="it-IT" altLang="ja-JP" sz="2800" dirty="0" err="1">
                <a:latin typeface="Calibri" charset="0"/>
              </a:rPr>
              <a:t>Traveled</a:t>
            </a:r>
            <a:r>
              <a:rPr lang="it-IT" altLang="ja-JP" sz="2800" dirty="0">
                <a:latin typeface="Calibri" charset="0"/>
              </a:rPr>
              <a:t> </a:t>
            </a:r>
            <a:r>
              <a:rPr lang="it-IT" altLang="ja-JP" sz="2800" dirty="0" err="1">
                <a:latin typeface="Calibri" charset="0"/>
              </a:rPr>
              <a:t>widely</a:t>
            </a:r>
            <a:r>
              <a:rPr lang="it-IT" altLang="ja-JP" sz="2800" dirty="0">
                <a:latin typeface="Calibri" charset="0"/>
              </a:rPr>
              <a:t>, </a:t>
            </a:r>
            <a:r>
              <a:rPr lang="it-IT" altLang="ja-JP" sz="2800" dirty="0" err="1">
                <a:latin typeface="Calibri" charset="0"/>
              </a:rPr>
              <a:t>most</a:t>
            </a:r>
            <a:r>
              <a:rPr lang="it-IT" altLang="ja-JP" sz="2800" dirty="0">
                <a:latin typeface="Calibri" charset="0"/>
              </a:rPr>
              <a:t> </a:t>
            </a:r>
            <a:r>
              <a:rPr lang="it-IT" altLang="ja-JP" sz="2800" dirty="0" err="1">
                <a:latin typeface="Calibri" charset="0"/>
              </a:rPr>
              <a:t>activity</a:t>
            </a:r>
            <a:r>
              <a:rPr lang="it-IT" altLang="ja-JP" sz="2800" dirty="0">
                <a:latin typeface="Calibri" charset="0"/>
              </a:rPr>
              <a:t> in </a:t>
            </a:r>
            <a:r>
              <a:rPr lang="it-IT" altLang="ja-JP" sz="2800" dirty="0" err="1" smtClean="0">
                <a:latin typeface="Calibri" charset="0"/>
              </a:rPr>
              <a:t>his</a:t>
            </a:r>
            <a:r>
              <a:rPr lang="it-IT" altLang="ja-JP" sz="2800" dirty="0" smtClean="0">
                <a:latin typeface="Calibri" charset="0"/>
              </a:rPr>
              <a:t> home </a:t>
            </a:r>
            <a:r>
              <a:rPr lang="it-IT" altLang="ja-JP" sz="2800" dirty="0" err="1" smtClean="0">
                <a:latin typeface="Calibri" charset="0"/>
              </a:rPr>
              <a:t>town</a:t>
            </a:r>
            <a:r>
              <a:rPr lang="it-IT" altLang="ja-JP" sz="2800" dirty="0" smtClean="0">
                <a:latin typeface="Calibri" charset="0"/>
              </a:rPr>
              <a:t> in Nagano </a:t>
            </a:r>
            <a:r>
              <a:rPr lang="it-IT" altLang="ja-JP" sz="2800" dirty="0" err="1" smtClean="0">
                <a:latin typeface="Calibri" charset="0"/>
              </a:rPr>
              <a:t>prefecture</a:t>
            </a:r>
            <a:endParaRPr lang="it-IT" altLang="ja-JP" sz="2800" dirty="0">
              <a:latin typeface="Calibri" charset="0"/>
            </a:endParaRPr>
          </a:p>
          <a:p>
            <a:pPr marL="0" indent="0">
              <a:buNone/>
            </a:pPr>
            <a:endParaRPr lang="it-IT" altLang="ja-JP" sz="2800" dirty="0">
              <a:latin typeface="Calibri" charset="0"/>
            </a:endParaRPr>
          </a:p>
          <a:p>
            <a:pPr marL="0" indent="0">
              <a:buNone/>
            </a:pPr>
            <a:endParaRPr lang="ja-JP" altLang="en-US" dirty="0">
              <a:latin typeface="Calibri" charset="0"/>
            </a:endParaRPr>
          </a:p>
        </p:txBody>
      </p:sp>
    </p:spTree>
    <p:extLst>
      <p:ext uri="{BB962C8B-B14F-4D97-AF65-F5344CB8AC3E}">
        <p14:creationId xmlns:p14="http://schemas.microsoft.com/office/powerpoint/2010/main" val="83461455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8434" name="Title 1"/>
          <p:cNvSpPr>
            <a:spLocks noGrp="1"/>
          </p:cNvSpPr>
          <p:nvPr>
            <p:ph type="title"/>
          </p:nvPr>
        </p:nvSpPr>
        <p:spPr>
          <a:xfrm>
            <a:off x="122238" y="149629"/>
            <a:ext cx="8916987" cy="523875"/>
          </a:xfrm>
        </p:spPr>
        <p:txBody>
          <a:bodyPr anchor="b"/>
          <a:lstStyle/>
          <a:p>
            <a:pPr algn="l"/>
            <a:r>
              <a:rPr lang="en-US" altLang="ja-JP" dirty="0" smtClean="0">
                <a:latin typeface="Calibri" charset="0"/>
              </a:rPr>
              <a:t>Matsuo Bashō — early poems</a:t>
            </a:r>
            <a:endParaRPr lang="ja-JP" altLang="en-US" dirty="0">
              <a:latin typeface="Calibri" charset="0"/>
            </a:endParaRPr>
          </a:p>
        </p:txBody>
      </p:sp>
      <p:sp>
        <p:nvSpPr>
          <p:cNvPr id="18436" name="Content Placeholder 3"/>
          <p:cNvSpPr>
            <a:spLocks noGrp="1"/>
          </p:cNvSpPr>
          <p:nvPr>
            <p:ph sz="half" idx="2"/>
          </p:nvPr>
        </p:nvSpPr>
        <p:spPr>
          <a:xfrm>
            <a:off x="173388" y="966547"/>
            <a:ext cx="8784431" cy="5610621"/>
          </a:xfrm>
        </p:spPr>
        <p:txBody>
          <a:bodyPr/>
          <a:lstStyle/>
          <a:p>
            <a:pPr marL="0" indent="0">
              <a:buNone/>
            </a:pPr>
            <a:r>
              <a:rPr lang="en-US" altLang="ja-JP" sz="2800" dirty="0">
                <a:latin typeface="Calibri" charset="0"/>
              </a:rPr>
              <a:t>1. Danrin-style </a:t>
            </a:r>
            <a:r>
              <a:rPr lang="en-US" altLang="ja-JP" sz="2800" dirty="0" smtClean="0">
                <a:latin typeface="Calibri" charset="0"/>
              </a:rPr>
              <a:t>poems</a:t>
            </a:r>
            <a:endParaRPr lang="en-US" altLang="ja-JP" sz="2800" dirty="0">
              <a:latin typeface="Calibri" charset="0"/>
            </a:endParaRPr>
          </a:p>
          <a:p>
            <a:pPr marL="0" indent="0">
              <a:buNone/>
            </a:pPr>
            <a:endParaRPr lang="en-US" altLang="ja-JP" sz="2800" dirty="0" smtClean="0">
              <a:latin typeface="Calibri" charset="0"/>
            </a:endParaRPr>
          </a:p>
          <a:p>
            <a:pPr marL="0" indent="0" algn="ctr">
              <a:buNone/>
            </a:pPr>
            <a:r>
              <a:rPr lang="en-US" altLang="ja-JP" sz="3200" dirty="0" smtClean="0">
                <a:latin typeface="Calibri" charset="0"/>
              </a:rPr>
              <a:t>foolishly</a:t>
            </a:r>
            <a:r>
              <a:rPr lang="en-US" altLang="ja-JP" sz="3200" dirty="0">
                <a:latin typeface="Calibri" charset="0"/>
              </a:rPr>
              <a:t>, in the dark</a:t>
            </a:r>
            <a:r>
              <a:rPr lang="en-US" altLang="ja-JP" sz="3200" dirty="0" smtClean="0">
                <a:latin typeface="Calibri" charset="0"/>
              </a:rPr>
              <a:t>,</a:t>
            </a:r>
          </a:p>
          <a:p>
            <a:pPr marL="0" indent="0" algn="ctr">
              <a:buNone/>
            </a:pPr>
            <a:r>
              <a:rPr lang="en-US" altLang="ja-JP" sz="3200" dirty="0" smtClean="0">
                <a:latin typeface="Calibri" charset="0"/>
              </a:rPr>
              <a:t>he </a:t>
            </a:r>
            <a:r>
              <a:rPr lang="en-US" altLang="ja-JP" sz="3200" dirty="0">
                <a:latin typeface="Calibri" charset="0"/>
              </a:rPr>
              <a:t>grabs a </a:t>
            </a:r>
            <a:r>
              <a:rPr lang="en-US" altLang="ja-JP" sz="3200" dirty="0" smtClean="0">
                <a:latin typeface="Calibri" charset="0"/>
              </a:rPr>
              <a:t>thorn:</a:t>
            </a:r>
          </a:p>
          <a:p>
            <a:pPr marL="0" indent="0" algn="ctr">
              <a:buNone/>
            </a:pPr>
            <a:r>
              <a:rPr lang="en-US" altLang="ja-JP" sz="3200" dirty="0" smtClean="0">
                <a:latin typeface="Calibri" charset="0"/>
              </a:rPr>
              <a:t>hunting </a:t>
            </a:r>
            <a:r>
              <a:rPr lang="en-US" altLang="ja-JP" sz="3200" dirty="0">
                <a:latin typeface="Calibri" charset="0"/>
              </a:rPr>
              <a:t>fireflies </a:t>
            </a:r>
            <a:endParaRPr lang="en-US" altLang="ja-JP" sz="3200" dirty="0" smtClean="0">
              <a:latin typeface="Calibri" charset="0"/>
            </a:endParaRPr>
          </a:p>
          <a:p>
            <a:pPr marL="0" indent="0">
              <a:buNone/>
            </a:pPr>
            <a:endParaRPr lang="en-US" altLang="ja-JP" sz="2800" dirty="0" smtClean="0">
              <a:latin typeface="Calibri" charset="0"/>
            </a:endParaRPr>
          </a:p>
          <a:p>
            <a:pPr marL="0" indent="0">
              <a:buNone/>
            </a:pPr>
            <a:endParaRPr lang="en-US" altLang="ja-JP" sz="2800" dirty="0">
              <a:latin typeface="Calibri" charset="0"/>
            </a:endParaRPr>
          </a:p>
          <a:p>
            <a:pPr marL="0" indent="0">
              <a:buNone/>
            </a:pPr>
            <a:r>
              <a:rPr lang="en-US" altLang="ja-JP" sz="2800" dirty="0" err="1" smtClean="0">
                <a:latin typeface="Calibri" charset="0"/>
              </a:rPr>
              <a:t>gu</a:t>
            </a:r>
            <a:r>
              <a:rPr lang="en-US" altLang="ja-JP" sz="2800" dirty="0" smtClean="0">
                <a:latin typeface="Calibri" charset="0"/>
              </a:rPr>
              <a:t> </a:t>
            </a:r>
            <a:r>
              <a:rPr lang="en-US" altLang="ja-JP" sz="2800" dirty="0">
                <a:latin typeface="Calibri" charset="0"/>
              </a:rPr>
              <a:t>ni </a:t>
            </a:r>
            <a:r>
              <a:rPr lang="en-US" altLang="ja-JP" sz="2800" dirty="0" err="1">
                <a:latin typeface="Calibri" charset="0"/>
              </a:rPr>
              <a:t>kuraku</a:t>
            </a:r>
            <a:r>
              <a:rPr lang="en-US" altLang="ja-JP" sz="2800" dirty="0">
                <a:latin typeface="Calibri" charset="0"/>
              </a:rPr>
              <a:t> </a:t>
            </a:r>
            <a:r>
              <a:rPr lang="en-US" altLang="ja-JP" sz="2800" dirty="0" err="1">
                <a:latin typeface="Calibri" charset="0"/>
              </a:rPr>
              <a:t>ibara</a:t>
            </a:r>
            <a:r>
              <a:rPr lang="en-US" altLang="ja-JP" sz="2800" dirty="0">
                <a:latin typeface="Calibri" charset="0"/>
              </a:rPr>
              <a:t> wo </a:t>
            </a:r>
            <a:r>
              <a:rPr lang="en-US" altLang="ja-JP" sz="2800" dirty="0" err="1" smtClean="0">
                <a:latin typeface="Calibri" charset="0"/>
              </a:rPr>
              <a:t>tsukamu</a:t>
            </a:r>
            <a:r>
              <a:rPr lang="en-US" altLang="ja-JP" sz="2800" dirty="0" smtClean="0">
                <a:latin typeface="Calibri" charset="0"/>
              </a:rPr>
              <a:t> </a:t>
            </a:r>
            <a:r>
              <a:rPr lang="en-US" altLang="ja-JP" sz="2800" dirty="0" err="1">
                <a:latin typeface="Calibri" charset="0"/>
              </a:rPr>
              <a:t>hotaru</a:t>
            </a:r>
            <a:r>
              <a:rPr lang="en-US" altLang="ja-JP" sz="2800" dirty="0">
                <a:latin typeface="Calibri" charset="0"/>
              </a:rPr>
              <a:t> </a:t>
            </a:r>
            <a:r>
              <a:rPr lang="en-US" altLang="ja-JP" sz="2800" dirty="0" smtClean="0">
                <a:latin typeface="Calibri" charset="0"/>
              </a:rPr>
              <a:t>kana</a:t>
            </a:r>
          </a:p>
          <a:p>
            <a:pPr marL="0" indent="0">
              <a:buNone/>
            </a:pPr>
            <a:r>
              <a:rPr lang="ja-JP" altLang="en-US" sz="2800" dirty="0" smtClean="0">
                <a:latin typeface="Calibri" charset="0"/>
              </a:rPr>
              <a:t>愚に暗く棘を掴む蛍かな</a:t>
            </a:r>
            <a:endParaRPr lang="ja-JP" altLang="en-US" sz="2800" dirty="0">
              <a:latin typeface="Calibri" charset="0"/>
            </a:endParaRPr>
          </a:p>
        </p:txBody>
      </p:sp>
    </p:spTree>
    <p:extLst>
      <p:ext uri="{BB962C8B-B14F-4D97-AF65-F5344CB8AC3E}">
        <p14:creationId xmlns:p14="http://schemas.microsoft.com/office/powerpoint/2010/main" val="338843857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8434" name="Title 1"/>
          <p:cNvSpPr>
            <a:spLocks noGrp="1"/>
          </p:cNvSpPr>
          <p:nvPr>
            <p:ph type="title"/>
          </p:nvPr>
        </p:nvSpPr>
        <p:spPr>
          <a:xfrm>
            <a:off x="122238" y="149629"/>
            <a:ext cx="8916987" cy="523875"/>
          </a:xfrm>
        </p:spPr>
        <p:txBody>
          <a:bodyPr anchor="b"/>
          <a:lstStyle/>
          <a:p>
            <a:pPr algn="l"/>
            <a:r>
              <a:rPr lang="en-US" altLang="ja-JP" dirty="0" smtClean="0">
                <a:latin typeface="Calibri" charset="0"/>
              </a:rPr>
              <a:t>Matsuo Bashō</a:t>
            </a:r>
            <a:r>
              <a:rPr lang="en-US" altLang="ja-JP" dirty="0">
                <a:latin typeface="Calibri" charset="0"/>
              </a:rPr>
              <a:t> — </a:t>
            </a:r>
            <a:r>
              <a:rPr lang="en-US" altLang="ja-JP" dirty="0" smtClean="0">
                <a:latin typeface="Calibri" charset="0"/>
              </a:rPr>
              <a:t>late poems</a:t>
            </a:r>
            <a:endParaRPr lang="ja-JP" altLang="en-US" dirty="0">
              <a:latin typeface="Calibri" charset="0"/>
            </a:endParaRPr>
          </a:p>
        </p:txBody>
      </p:sp>
      <p:sp>
        <p:nvSpPr>
          <p:cNvPr id="18436" name="Content Placeholder 3"/>
          <p:cNvSpPr>
            <a:spLocks noGrp="1"/>
          </p:cNvSpPr>
          <p:nvPr>
            <p:ph sz="half" idx="2"/>
          </p:nvPr>
        </p:nvSpPr>
        <p:spPr>
          <a:xfrm>
            <a:off x="173388" y="966547"/>
            <a:ext cx="8784431" cy="5610621"/>
          </a:xfrm>
        </p:spPr>
        <p:txBody>
          <a:bodyPr/>
          <a:lstStyle/>
          <a:p>
            <a:pPr marL="0" indent="0">
              <a:buNone/>
            </a:pPr>
            <a:r>
              <a:rPr lang="en-US" altLang="ja-JP" sz="2800" dirty="0">
                <a:latin typeface="Calibri" charset="0"/>
              </a:rPr>
              <a:t>2. </a:t>
            </a:r>
            <a:r>
              <a:rPr lang="en-US" altLang="ja-JP" sz="2800" dirty="0" smtClean="0">
                <a:latin typeface="Calibri" charset="0"/>
              </a:rPr>
              <a:t>Sabi</a:t>
            </a:r>
            <a:r>
              <a:rPr lang="ja-JP" altLang="en-US" sz="2800" dirty="0" smtClean="0">
                <a:latin typeface="Calibri" charset="0"/>
              </a:rPr>
              <a:t>　さび</a:t>
            </a:r>
            <a:endParaRPr lang="en-US" altLang="ja-JP" sz="2800" dirty="0">
              <a:latin typeface="Calibri" charset="0"/>
            </a:endParaRPr>
          </a:p>
          <a:p>
            <a:pPr marL="0" indent="0">
              <a:buNone/>
            </a:pPr>
            <a:endParaRPr lang="en-US" altLang="ja-JP" sz="2800" dirty="0" smtClean="0">
              <a:latin typeface="Calibri" charset="0"/>
            </a:endParaRPr>
          </a:p>
          <a:p>
            <a:pPr marL="0" indent="0" algn="ctr">
              <a:buNone/>
            </a:pPr>
            <a:r>
              <a:rPr lang="en-US" altLang="ja-JP" sz="3200" dirty="0" smtClean="0">
                <a:latin typeface="Calibri" charset="0"/>
              </a:rPr>
              <a:t>Thoughts </a:t>
            </a:r>
            <a:r>
              <a:rPr lang="en-US" altLang="ja-JP" sz="3200" dirty="0">
                <a:latin typeface="Calibri" charset="0"/>
              </a:rPr>
              <a:t>on a journey this </a:t>
            </a:r>
            <a:r>
              <a:rPr lang="en-US" altLang="ja-JP" sz="3200" dirty="0" smtClean="0">
                <a:latin typeface="Calibri" charset="0"/>
              </a:rPr>
              <a:t>autumn:</a:t>
            </a:r>
          </a:p>
          <a:p>
            <a:pPr marL="0" indent="0" algn="ctr">
              <a:buNone/>
            </a:pPr>
            <a:r>
              <a:rPr lang="en-US" altLang="ja-JP" sz="3200" dirty="0" smtClean="0">
                <a:latin typeface="Calibri" charset="0"/>
              </a:rPr>
              <a:t>why </a:t>
            </a:r>
            <a:r>
              <a:rPr lang="en-US" altLang="ja-JP" sz="3200" dirty="0">
                <a:latin typeface="Calibri" charset="0"/>
              </a:rPr>
              <a:t>do I </a:t>
            </a:r>
            <a:r>
              <a:rPr lang="en-US" altLang="ja-JP" sz="3200" dirty="0" smtClean="0">
                <a:latin typeface="Calibri" charset="0"/>
              </a:rPr>
              <a:t>feel </a:t>
            </a:r>
            <a:r>
              <a:rPr lang="en-US" altLang="ja-JP" sz="3200" dirty="0">
                <a:latin typeface="Calibri" charset="0"/>
              </a:rPr>
              <a:t>so old</a:t>
            </a:r>
            <a:r>
              <a:rPr lang="en-US" altLang="ja-JP" sz="3200" dirty="0" smtClean="0">
                <a:latin typeface="Calibri" charset="0"/>
              </a:rPr>
              <a:t>?</a:t>
            </a:r>
          </a:p>
          <a:p>
            <a:pPr marL="0" indent="0" algn="ctr">
              <a:buNone/>
            </a:pPr>
            <a:r>
              <a:rPr lang="en-US" altLang="ja-JP" sz="3200" dirty="0" smtClean="0">
                <a:latin typeface="Calibri" charset="0"/>
              </a:rPr>
              <a:t>into </a:t>
            </a:r>
            <a:r>
              <a:rPr lang="en-US" altLang="ja-JP" sz="3200" dirty="0">
                <a:latin typeface="Calibri" charset="0"/>
              </a:rPr>
              <a:t>the clouds, a </a:t>
            </a:r>
            <a:r>
              <a:rPr lang="en-US" altLang="ja-JP" sz="3200" dirty="0" smtClean="0">
                <a:latin typeface="Calibri" charset="0"/>
              </a:rPr>
              <a:t>bird</a:t>
            </a:r>
          </a:p>
          <a:p>
            <a:pPr marL="0" indent="0">
              <a:buNone/>
            </a:pPr>
            <a:endParaRPr lang="en-US" altLang="ja-JP" sz="2800" dirty="0" smtClean="0">
              <a:latin typeface="Calibri" charset="0"/>
            </a:endParaRPr>
          </a:p>
          <a:p>
            <a:pPr marL="0" indent="0">
              <a:buNone/>
            </a:pPr>
            <a:endParaRPr lang="en-US" altLang="ja-JP" sz="2800" dirty="0">
              <a:latin typeface="Calibri" charset="0"/>
            </a:endParaRPr>
          </a:p>
          <a:p>
            <a:pPr marL="0" indent="0">
              <a:buNone/>
            </a:pPr>
            <a:r>
              <a:rPr lang="en-US" altLang="ja-JP" sz="2800" dirty="0" smtClean="0">
                <a:latin typeface="Calibri" charset="0"/>
              </a:rPr>
              <a:t>kono </a:t>
            </a:r>
            <a:r>
              <a:rPr lang="en-US" altLang="ja-JP" sz="2800" dirty="0">
                <a:latin typeface="Calibri" charset="0"/>
              </a:rPr>
              <a:t>aki wa </a:t>
            </a:r>
            <a:r>
              <a:rPr lang="en-US" altLang="ja-JP" sz="2800" dirty="0" err="1">
                <a:latin typeface="Calibri" charset="0"/>
              </a:rPr>
              <a:t>nande</a:t>
            </a:r>
            <a:r>
              <a:rPr lang="en-US" altLang="ja-JP" sz="2800" dirty="0">
                <a:latin typeface="Calibri" charset="0"/>
              </a:rPr>
              <a:t> </a:t>
            </a:r>
            <a:r>
              <a:rPr lang="en-US" altLang="ja-JP" sz="2800" dirty="0" err="1">
                <a:latin typeface="Calibri" charset="0"/>
              </a:rPr>
              <a:t>toshiyoru</a:t>
            </a:r>
            <a:r>
              <a:rPr lang="en-US" altLang="ja-JP" sz="2800" dirty="0">
                <a:latin typeface="Calibri" charset="0"/>
              </a:rPr>
              <a:t> </a:t>
            </a:r>
            <a:r>
              <a:rPr lang="en-US" altLang="ja-JP" sz="2800" dirty="0" err="1">
                <a:latin typeface="Calibri" charset="0"/>
              </a:rPr>
              <a:t>kumo</a:t>
            </a:r>
            <a:r>
              <a:rPr lang="en-US" altLang="ja-JP" sz="2800" dirty="0">
                <a:latin typeface="Calibri" charset="0"/>
              </a:rPr>
              <a:t> ni </a:t>
            </a:r>
            <a:r>
              <a:rPr lang="en-US" altLang="ja-JP" sz="2800" dirty="0" smtClean="0">
                <a:latin typeface="Calibri" charset="0"/>
              </a:rPr>
              <a:t>tori</a:t>
            </a:r>
          </a:p>
          <a:p>
            <a:pPr marL="0" indent="0">
              <a:buNone/>
            </a:pPr>
            <a:r>
              <a:rPr lang="ja-JP" altLang="en-US" sz="2800" dirty="0" smtClean="0">
                <a:latin typeface="Calibri" charset="0"/>
              </a:rPr>
              <a:t>この秋はなんで年寄る雲に鳥</a:t>
            </a:r>
            <a:endParaRPr lang="ja-JP" altLang="en-US" sz="2800" dirty="0">
              <a:latin typeface="Calibri" charset="0"/>
            </a:endParaRPr>
          </a:p>
        </p:txBody>
      </p:sp>
    </p:spTree>
    <p:extLst>
      <p:ext uri="{BB962C8B-B14F-4D97-AF65-F5344CB8AC3E}">
        <p14:creationId xmlns:p14="http://schemas.microsoft.com/office/powerpoint/2010/main" val="55684313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8434" name="Title 1"/>
          <p:cNvSpPr>
            <a:spLocks noGrp="1"/>
          </p:cNvSpPr>
          <p:nvPr>
            <p:ph type="title"/>
          </p:nvPr>
        </p:nvSpPr>
        <p:spPr>
          <a:xfrm>
            <a:off x="122238" y="149629"/>
            <a:ext cx="8916987" cy="523875"/>
          </a:xfrm>
        </p:spPr>
        <p:txBody>
          <a:bodyPr anchor="b"/>
          <a:lstStyle/>
          <a:p>
            <a:pPr algn="l"/>
            <a:r>
              <a:rPr lang="en-US" altLang="ja-JP" dirty="0" smtClean="0">
                <a:latin typeface="Calibri" charset="0"/>
              </a:rPr>
              <a:t>Matsuo Bashō </a:t>
            </a:r>
            <a:r>
              <a:rPr lang="en-US" altLang="ja-JP" dirty="0">
                <a:latin typeface="Calibri" charset="0"/>
              </a:rPr>
              <a:t> — </a:t>
            </a:r>
            <a:r>
              <a:rPr lang="en-US" altLang="ja-JP" dirty="0" smtClean="0">
                <a:latin typeface="Calibri" charset="0"/>
              </a:rPr>
              <a:t>very late poems</a:t>
            </a:r>
            <a:endParaRPr lang="ja-JP" altLang="en-US" dirty="0">
              <a:latin typeface="Calibri" charset="0"/>
            </a:endParaRPr>
          </a:p>
        </p:txBody>
      </p:sp>
      <p:sp>
        <p:nvSpPr>
          <p:cNvPr id="18436" name="Content Placeholder 3"/>
          <p:cNvSpPr>
            <a:spLocks noGrp="1"/>
          </p:cNvSpPr>
          <p:nvPr>
            <p:ph sz="half" idx="2"/>
          </p:nvPr>
        </p:nvSpPr>
        <p:spPr>
          <a:xfrm>
            <a:off x="173388" y="966547"/>
            <a:ext cx="8784431" cy="5610621"/>
          </a:xfrm>
        </p:spPr>
        <p:txBody>
          <a:bodyPr/>
          <a:lstStyle/>
          <a:p>
            <a:pPr marL="0" indent="0">
              <a:buNone/>
            </a:pPr>
            <a:r>
              <a:rPr lang="en-US" altLang="ja-JP" sz="2800" dirty="0">
                <a:latin typeface="Calibri" charset="0"/>
              </a:rPr>
              <a:t>3. Karumi / </a:t>
            </a:r>
            <a:r>
              <a:rPr lang="en-US" altLang="ja-JP" sz="2800" dirty="0" err="1" smtClean="0">
                <a:latin typeface="Calibri" charset="0"/>
              </a:rPr>
              <a:t>karomi</a:t>
            </a:r>
            <a:endParaRPr lang="en-US" altLang="ja-JP" sz="2800" dirty="0">
              <a:latin typeface="Calibri" charset="0"/>
            </a:endParaRPr>
          </a:p>
          <a:p>
            <a:pPr marL="0" indent="0">
              <a:buNone/>
            </a:pPr>
            <a:endParaRPr lang="en-US" altLang="ja-JP" sz="2800" dirty="0" smtClean="0">
              <a:latin typeface="Calibri" charset="0"/>
            </a:endParaRPr>
          </a:p>
          <a:p>
            <a:pPr marL="0" indent="0" algn="ctr">
              <a:buNone/>
            </a:pPr>
            <a:r>
              <a:rPr lang="en-US" altLang="ja-JP" sz="3200" dirty="0" smtClean="0">
                <a:latin typeface="Calibri" charset="0"/>
              </a:rPr>
              <a:t>in </a:t>
            </a:r>
            <a:r>
              <a:rPr lang="en-US" altLang="ja-JP" sz="3200" dirty="0">
                <a:latin typeface="Calibri" charset="0"/>
              </a:rPr>
              <a:t>the scent of </a:t>
            </a:r>
            <a:r>
              <a:rPr lang="en-US" altLang="ja-JP" sz="3200" dirty="0" smtClean="0">
                <a:latin typeface="Calibri" charset="0"/>
              </a:rPr>
              <a:t>plums</a:t>
            </a:r>
          </a:p>
          <a:p>
            <a:pPr marL="0" indent="0" algn="ctr">
              <a:buNone/>
            </a:pPr>
            <a:r>
              <a:rPr lang="en-US" altLang="ja-JP" sz="3200" dirty="0" smtClean="0">
                <a:latin typeface="Calibri" charset="0"/>
              </a:rPr>
              <a:t>suddenly </a:t>
            </a:r>
            <a:r>
              <a:rPr lang="en-US" altLang="ja-JP" sz="3200" dirty="0">
                <a:latin typeface="Calibri" charset="0"/>
              </a:rPr>
              <a:t>the sun peeps out</a:t>
            </a:r>
            <a:r>
              <a:rPr lang="en-US" altLang="ja-JP" sz="3200" dirty="0" smtClean="0">
                <a:latin typeface="Calibri" charset="0"/>
              </a:rPr>
              <a:t>—</a:t>
            </a:r>
          </a:p>
          <a:p>
            <a:pPr marL="0" indent="0" algn="ctr">
              <a:buNone/>
            </a:pPr>
            <a:r>
              <a:rPr lang="en-US" altLang="ja-JP" sz="3200" dirty="0" smtClean="0">
                <a:latin typeface="Calibri" charset="0"/>
              </a:rPr>
              <a:t>the </a:t>
            </a:r>
            <a:r>
              <a:rPr lang="en-US" altLang="ja-JP" sz="3200" dirty="0">
                <a:latin typeface="Calibri" charset="0"/>
              </a:rPr>
              <a:t>mountain </a:t>
            </a:r>
            <a:r>
              <a:rPr lang="en-US" altLang="ja-JP" sz="3200" dirty="0" smtClean="0">
                <a:latin typeface="Calibri" charset="0"/>
              </a:rPr>
              <a:t>path</a:t>
            </a:r>
          </a:p>
          <a:p>
            <a:pPr marL="0" indent="0">
              <a:buNone/>
            </a:pPr>
            <a:endParaRPr lang="en-US" altLang="ja-JP" sz="2800" dirty="0" smtClean="0">
              <a:latin typeface="Calibri" charset="0"/>
            </a:endParaRPr>
          </a:p>
          <a:p>
            <a:pPr marL="0" indent="0">
              <a:buNone/>
            </a:pPr>
            <a:endParaRPr lang="en-US" altLang="ja-JP" sz="2800" dirty="0">
              <a:latin typeface="Calibri" charset="0"/>
            </a:endParaRPr>
          </a:p>
          <a:p>
            <a:pPr marL="0" indent="0">
              <a:buNone/>
            </a:pPr>
            <a:r>
              <a:rPr lang="en-US" altLang="ja-JP" sz="2800" dirty="0" err="1" smtClean="0">
                <a:latin typeface="Calibri" charset="0"/>
              </a:rPr>
              <a:t>Umegaka</a:t>
            </a:r>
            <a:r>
              <a:rPr lang="en-US" altLang="ja-JP" sz="2800" dirty="0" smtClean="0">
                <a:latin typeface="Calibri" charset="0"/>
              </a:rPr>
              <a:t> ni </a:t>
            </a:r>
            <a:r>
              <a:rPr lang="en-US" altLang="ja-JP" sz="2800" dirty="0" err="1" smtClean="0">
                <a:latin typeface="Calibri" charset="0"/>
              </a:rPr>
              <a:t>notto</a:t>
            </a:r>
            <a:r>
              <a:rPr lang="en-US" altLang="ja-JP" sz="2800" dirty="0" smtClean="0">
                <a:latin typeface="Calibri" charset="0"/>
              </a:rPr>
              <a:t> hi no </a:t>
            </a:r>
            <a:r>
              <a:rPr lang="en-US" altLang="ja-JP" sz="2800" dirty="0" err="1" smtClean="0">
                <a:latin typeface="Calibri" charset="0"/>
              </a:rPr>
              <a:t>deru</a:t>
            </a:r>
            <a:r>
              <a:rPr lang="en-US" altLang="ja-JP" sz="2800" dirty="0" smtClean="0">
                <a:latin typeface="Calibri" charset="0"/>
              </a:rPr>
              <a:t> </a:t>
            </a:r>
            <a:r>
              <a:rPr lang="en-US" altLang="ja-JP" sz="2800" dirty="0" err="1" smtClean="0">
                <a:latin typeface="Calibri" charset="0"/>
              </a:rPr>
              <a:t>yamaji</a:t>
            </a:r>
            <a:r>
              <a:rPr lang="en-US" altLang="ja-JP" sz="2800" dirty="0" smtClean="0">
                <a:latin typeface="Calibri" charset="0"/>
              </a:rPr>
              <a:t> kana</a:t>
            </a:r>
          </a:p>
          <a:p>
            <a:pPr marL="0" indent="0">
              <a:buNone/>
            </a:pPr>
            <a:r>
              <a:rPr lang="ja-JP" altLang="en-US" sz="2800" dirty="0" smtClean="0">
                <a:latin typeface="Calibri" charset="0"/>
              </a:rPr>
              <a:t>梅</a:t>
            </a:r>
            <a:r>
              <a:rPr lang="ja-JP" altLang="en-US" sz="2800" dirty="0">
                <a:latin typeface="Calibri" charset="0"/>
              </a:rPr>
              <a:t>が香にのつと日の出る山路哉</a:t>
            </a:r>
          </a:p>
          <a:p>
            <a:pPr marL="0" indent="0">
              <a:buNone/>
            </a:pPr>
            <a:endParaRPr lang="ja-JP" altLang="en-US" sz="2800" dirty="0">
              <a:latin typeface="Calibri" charset="0"/>
            </a:endParaRPr>
          </a:p>
        </p:txBody>
      </p:sp>
    </p:spTree>
    <p:extLst>
      <p:ext uri="{BB962C8B-B14F-4D97-AF65-F5344CB8AC3E}">
        <p14:creationId xmlns:p14="http://schemas.microsoft.com/office/powerpoint/2010/main" val="190082524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8434" name="Title 1"/>
          <p:cNvSpPr>
            <a:spLocks noGrp="1"/>
          </p:cNvSpPr>
          <p:nvPr>
            <p:ph type="title"/>
          </p:nvPr>
        </p:nvSpPr>
        <p:spPr>
          <a:xfrm>
            <a:off x="122238" y="149629"/>
            <a:ext cx="8916987" cy="523875"/>
          </a:xfrm>
        </p:spPr>
        <p:txBody>
          <a:bodyPr anchor="b"/>
          <a:lstStyle/>
          <a:p>
            <a:pPr algn="l"/>
            <a:r>
              <a:rPr lang="en-US" altLang="ja-JP" dirty="0" smtClean="0">
                <a:latin typeface="Calibri" charset="0"/>
              </a:rPr>
              <a:t>Yosa Buson</a:t>
            </a:r>
            <a:endParaRPr lang="ja-JP" altLang="en-US" dirty="0">
              <a:latin typeface="Calibri" charset="0"/>
            </a:endParaRPr>
          </a:p>
        </p:txBody>
      </p:sp>
      <p:sp>
        <p:nvSpPr>
          <p:cNvPr id="18436" name="Content Placeholder 3"/>
          <p:cNvSpPr>
            <a:spLocks noGrp="1"/>
          </p:cNvSpPr>
          <p:nvPr>
            <p:ph sz="half" idx="2"/>
          </p:nvPr>
        </p:nvSpPr>
        <p:spPr>
          <a:xfrm>
            <a:off x="173388" y="966547"/>
            <a:ext cx="8784431" cy="5610621"/>
          </a:xfrm>
        </p:spPr>
        <p:txBody>
          <a:bodyPr/>
          <a:lstStyle/>
          <a:p>
            <a:pPr marL="0" indent="0">
              <a:buNone/>
            </a:pPr>
            <a:r>
              <a:rPr lang="en-US" altLang="ja-JP" dirty="0" smtClean="0">
                <a:latin typeface="Calibri" charset="0"/>
              </a:rPr>
              <a:t>According to </a:t>
            </a:r>
            <a:r>
              <a:rPr lang="en-US" altLang="ja-JP" dirty="0" err="1" smtClean="0">
                <a:latin typeface="Calibri" charset="0"/>
              </a:rPr>
              <a:t>Masaoka</a:t>
            </a:r>
            <a:r>
              <a:rPr lang="en-US" altLang="ja-JP" dirty="0" smtClean="0">
                <a:latin typeface="Calibri" charset="0"/>
              </a:rPr>
              <a:t> Shiki (1867–1902) — </a:t>
            </a:r>
          </a:p>
          <a:p>
            <a:pPr marL="0" indent="0">
              <a:buNone/>
            </a:pPr>
            <a:endParaRPr lang="en-US" altLang="ja-JP" dirty="0">
              <a:latin typeface="Calibri" charset="0"/>
            </a:endParaRPr>
          </a:p>
          <a:p>
            <a:pPr marL="0" indent="0">
              <a:buNone/>
            </a:pPr>
            <a:r>
              <a:rPr lang="en-US" altLang="ja-JP" sz="2800" dirty="0" smtClean="0">
                <a:latin typeface="Calibri" charset="0"/>
              </a:rPr>
              <a:t>“Haikai history had two high points … and the best poet of each is Bashō and Buson. … [in his </a:t>
            </a:r>
            <a:r>
              <a:rPr lang="en-US" altLang="ja-JP" sz="2800" i="1" dirty="0" smtClean="0">
                <a:latin typeface="Calibri" charset="0"/>
              </a:rPr>
              <a:t>Haiku </a:t>
            </a:r>
            <a:r>
              <a:rPr lang="en-US" altLang="ja-JP" sz="2800" i="1" dirty="0">
                <a:latin typeface="Calibri" charset="0"/>
              </a:rPr>
              <a:t>P</a:t>
            </a:r>
            <a:r>
              <a:rPr lang="en-US" altLang="ja-JP" sz="2800" i="1" dirty="0" smtClean="0">
                <a:latin typeface="Calibri" charset="0"/>
              </a:rPr>
              <a:t>oet Buson</a:t>
            </a:r>
            <a:r>
              <a:rPr lang="en-US" altLang="ja-JP" sz="2800" dirty="0" smtClean="0">
                <a:latin typeface="Calibri" charset="0"/>
              </a:rPr>
              <a:t>, 1897] Buson emerges as the opposite of everything Shiki found characteristic of Bashō. Where Bashō wrote negative (</a:t>
            </a:r>
            <a:r>
              <a:rPr lang="ja-JP" altLang="en-US" sz="2800" dirty="0" smtClean="0">
                <a:latin typeface="Calibri" charset="0"/>
              </a:rPr>
              <a:t>消極的</a:t>
            </a:r>
            <a:r>
              <a:rPr lang="en-US" altLang="ja-JP" sz="2800" dirty="0" smtClean="0">
                <a:latin typeface="Calibri" charset="0"/>
              </a:rPr>
              <a:t>), colorless, and highly subjective poetry, Buson’s was positive (</a:t>
            </a:r>
            <a:r>
              <a:rPr lang="ja-JP" altLang="en-US" sz="2800" dirty="0" smtClean="0">
                <a:latin typeface="Calibri" charset="0"/>
              </a:rPr>
              <a:t>積極的</a:t>
            </a:r>
            <a:r>
              <a:rPr lang="en-US" altLang="ja-JP" sz="2800" dirty="0" smtClean="0">
                <a:latin typeface="Calibri" charset="0"/>
              </a:rPr>
              <a:t>), vigorous, and objective. Bashō was a poet of autumn and winter, Buson of spring and summer.” </a:t>
            </a:r>
          </a:p>
          <a:p>
            <a:pPr marL="0" indent="0">
              <a:buNone/>
            </a:pPr>
            <a:endParaRPr lang="en-US" altLang="ja-JP" dirty="0">
              <a:latin typeface="Calibri" charset="0"/>
            </a:endParaRPr>
          </a:p>
          <a:p>
            <a:pPr marL="0" indent="0">
              <a:buNone/>
            </a:pPr>
            <a:r>
              <a:rPr lang="en-US" altLang="ja-JP" dirty="0" smtClean="0">
                <a:latin typeface="Calibri" charset="0"/>
              </a:rPr>
              <a:t>(Cheryl Crowley, </a:t>
            </a:r>
            <a:r>
              <a:rPr lang="en-US" altLang="ja-JP" i="1" dirty="0" smtClean="0">
                <a:latin typeface="Calibri" charset="0"/>
              </a:rPr>
              <a:t>Haiku Poet Yosa Buson and the Basho Revival</a:t>
            </a:r>
            <a:r>
              <a:rPr lang="en-US" altLang="ja-JP" dirty="0" smtClean="0">
                <a:latin typeface="Calibri" charset="0"/>
              </a:rPr>
              <a:t>, 2007)</a:t>
            </a:r>
            <a:endParaRPr lang="ja-JP" altLang="en-US" dirty="0">
              <a:latin typeface="Calibri" charset="0"/>
            </a:endParaRPr>
          </a:p>
        </p:txBody>
      </p:sp>
    </p:spTree>
    <p:extLst>
      <p:ext uri="{BB962C8B-B14F-4D97-AF65-F5344CB8AC3E}">
        <p14:creationId xmlns:p14="http://schemas.microsoft.com/office/powerpoint/2010/main" val="391440987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8434" name="Title 1"/>
          <p:cNvSpPr>
            <a:spLocks noGrp="1"/>
          </p:cNvSpPr>
          <p:nvPr>
            <p:ph type="title"/>
          </p:nvPr>
        </p:nvSpPr>
        <p:spPr>
          <a:xfrm>
            <a:off x="122238" y="149629"/>
            <a:ext cx="8916987" cy="523875"/>
          </a:xfrm>
        </p:spPr>
        <p:txBody>
          <a:bodyPr anchor="b"/>
          <a:lstStyle/>
          <a:p>
            <a:pPr algn="l"/>
            <a:r>
              <a:rPr lang="en-US" altLang="ja-JP" dirty="0" smtClean="0">
                <a:latin typeface="Calibri" charset="0"/>
              </a:rPr>
              <a:t>Yosa Buson</a:t>
            </a:r>
            <a:endParaRPr lang="ja-JP" altLang="en-US" dirty="0">
              <a:latin typeface="Calibri" charset="0"/>
            </a:endParaRPr>
          </a:p>
        </p:txBody>
      </p:sp>
      <p:sp>
        <p:nvSpPr>
          <p:cNvPr id="18436" name="Content Placeholder 3"/>
          <p:cNvSpPr>
            <a:spLocks noGrp="1"/>
          </p:cNvSpPr>
          <p:nvPr>
            <p:ph sz="half" idx="2"/>
          </p:nvPr>
        </p:nvSpPr>
        <p:spPr>
          <a:xfrm>
            <a:off x="173388" y="966547"/>
            <a:ext cx="8784431" cy="5610621"/>
          </a:xfrm>
        </p:spPr>
        <p:txBody>
          <a:bodyPr/>
          <a:lstStyle/>
          <a:p>
            <a:pPr marL="0" indent="0">
              <a:buNone/>
            </a:pPr>
            <a:r>
              <a:rPr lang="en-US" altLang="ja-JP" dirty="0" smtClean="0">
                <a:latin typeface="Calibri" charset="0"/>
              </a:rPr>
              <a:t>Because Buson is so well known for his painting, perhaps at his time even more than for his haiku, it isn’t surprising that later he has been interpreted and presented as deeply visual in his approach.</a:t>
            </a:r>
          </a:p>
          <a:p>
            <a:pPr marL="0" indent="0">
              <a:buNone/>
            </a:pPr>
            <a:endParaRPr lang="en-US" altLang="ja-JP" dirty="0">
              <a:latin typeface="Calibri" charset="0"/>
            </a:endParaRPr>
          </a:p>
          <a:p>
            <a:pPr marL="0" indent="0" algn="ctr">
              <a:buNone/>
            </a:pPr>
            <a:r>
              <a:rPr lang="en-US" altLang="ja-JP" sz="3200" dirty="0" smtClean="0">
                <a:latin typeface="Calibri" charset="0"/>
              </a:rPr>
              <a:t>mustard flowers</a:t>
            </a:r>
          </a:p>
          <a:p>
            <a:pPr marL="0" indent="0" algn="ctr">
              <a:buNone/>
            </a:pPr>
            <a:r>
              <a:rPr lang="en-US" altLang="ja-JP" sz="3200" dirty="0" smtClean="0">
                <a:latin typeface="Calibri" charset="0"/>
              </a:rPr>
              <a:t>with </a:t>
            </a:r>
            <a:r>
              <a:rPr lang="en-US" altLang="ja-JP" sz="3200" dirty="0">
                <a:latin typeface="Calibri" charset="0"/>
              </a:rPr>
              <a:t>the moon in the </a:t>
            </a:r>
            <a:r>
              <a:rPr lang="en-US" altLang="ja-JP" sz="3200" dirty="0" smtClean="0">
                <a:latin typeface="Calibri" charset="0"/>
              </a:rPr>
              <a:t>east</a:t>
            </a:r>
          </a:p>
          <a:p>
            <a:pPr marL="0" indent="0" algn="ctr">
              <a:buNone/>
            </a:pPr>
            <a:r>
              <a:rPr lang="en-US" altLang="ja-JP" sz="3200" dirty="0" smtClean="0">
                <a:latin typeface="Calibri" charset="0"/>
              </a:rPr>
              <a:t>the </a:t>
            </a:r>
            <a:r>
              <a:rPr lang="en-US" altLang="ja-JP" sz="3200" dirty="0">
                <a:latin typeface="Calibri" charset="0"/>
              </a:rPr>
              <a:t>sun in the west </a:t>
            </a:r>
            <a:endParaRPr lang="en-US" altLang="ja-JP" sz="3200" dirty="0" smtClean="0">
              <a:latin typeface="Calibri" charset="0"/>
            </a:endParaRPr>
          </a:p>
          <a:p>
            <a:pPr marL="0" indent="0">
              <a:buNone/>
            </a:pPr>
            <a:endParaRPr lang="en-US" altLang="ja-JP" dirty="0" smtClean="0">
              <a:latin typeface="Calibri" charset="0"/>
            </a:endParaRPr>
          </a:p>
          <a:p>
            <a:pPr marL="0" indent="0">
              <a:buNone/>
            </a:pPr>
            <a:endParaRPr lang="en-US" altLang="ja-JP" dirty="0">
              <a:latin typeface="Calibri" charset="0"/>
            </a:endParaRPr>
          </a:p>
          <a:p>
            <a:pPr marL="0" indent="0">
              <a:buNone/>
            </a:pPr>
            <a:r>
              <a:rPr lang="ja-JP" altLang="en-US" dirty="0" smtClean="0">
                <a:latin typeface="Calibri" charset="0"/>
              </a:rPr>
              <a:t>菜の花や月は東に日派に西</a:t>
            </a:r>
            <a:endParaRPr lang="en-US" altLang="ja-JP" dirty="0" smtClean="0">
              <a:latin typeface="Calibri" charset="0"/>
            </a:endParaRPr>
          </a:p>
          <a:p>
            <a:pPr marL="0" indent="0">
              <a:buNone/>
            </a:pPr>
            <a:r>
              <a:rPr lang="en-US" altLang="ja-JP" dirty="0" err="1" smtClean="0">
                <a:latin typeface="Calibri" charset="0"/>
              </a:rPr>
              <a:t>nanohanaya</a:t>
            </a:r>
            <a:r>
              <a:rPr lang="en-US" altLang="ja-JP" dirty="0" smtClean="0">
                <a:latin typeface="Calibri" charset="0"/>
              </a:rPr>
              <a:t> </a:t>
            </a:r>
            <a:r>
              <a:rPr lang="en-US" altLang="ja-JP" dirty="0" err="1">
                <a:latin typeface="Calibri" charset="0"/>
              </a:rPr>
              <a:t>tsukiha</a:t>
            </a:r>
            <a:r>
              <a:rPr lang="en-US" altLang="ja-JP" dirty="0">
                <a:latin typeface="Calibri" charset="0"/>
              </a:rPr>
              <a:t> </a:t>
            </a:r>
            <a:r>
              <a:rPr lang="en-US" altLang="ja-JP" dirty="0" err="1">
                <a:latin typeface="Calibri" charset="0"/>
              </a:rPr>
              <a:t>higashini</a:t>
            </a:r>
            <a:r>
              <a:rPr lang="en-US" altLang="ja-JP" dirty="0">
                <a:latin typeface="Calibri" charset="0"/>
              </a:rPr>
              <a:t> </a:t>
            </a:r>
            <a:r>
              <a:rPr lang="en-US" altLang="ja-JP" dirty="0" err="1">
                <a:latin typeface="Calibri" charset="0"/>
              </a:rPr>
              <a:t>hiha</a:t>
            </a:r>
            <a:r>
              <a:rPr lang="en-US" altLang="ja-JP" dirty="0">
                <a:latin typeface="Calibri" charset="0"/>
              </a:rPr>
              <a:t> </a:t>
            </a:r>
            <a:r>
              <a:rPr lang="en-US" altLang="ja-JP" dirty="0" err="1" smtClean="0">
                <a:latin typeface="Calibri" charset="0"/>
              </a:rPr>
              <a:t>nishini</a:t>
            </a:r>
            <a:endParaRPr lang="en-US" altLang="ja-JP" dirty="0">
              <a:latin typeface="Calibri" charset="0"/>
            </a:endParaRPr>
          </a:p>
        </p:txBody>
      </p:sp>
    </p:spTree>
    <p:extLst>
      <p:ext uri="{BB962C8B-B14F-4D97-AF65-F5344CB8AC3E}">
        <p14:creationId xmlns:p14="http://schemas.microsoft.com/office/powerpoint/2010/main" val="168534615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8434" name="Title 1"/>
          <p:cNvSpPr>
            <a:spLocks noGrp="1"/>
          </p:cNvSpPr>
          <p:nvPr>
            <p:ph type="title"/>
          </p:nvPr>
        </p:nvSpPr>
        <p:spPr>
          <a:xfrm>
            <a:off x="122238" y="149629"/>
            <a:ext cx="8916987" cy="523875"/>
          </a:xfrm>
        </p:spPr>
        <p:txBody>
          <a:bodyPr anchor="b"/>
          <a:lstStyle/>
          <a:p>
            <a:pPr algn="l"/>
            <a:r>
              <a:rPr lang="en-US" altLang="ja-JP" dirty="0" smtClean="0">
                <a:latin typeface="Calibri" charset="0"/>
              </a:rPr>
              <a:t>Mustard flower / </a:t>
            </a:r>
            <a:r>
              <a:rPr lang="en-US" altLang="ja-JP" dirty="0" err="1" smtClean="0">
                <a:latin typeface="Calibri" charset="0"/>
              </a:rPr>
              <a:t>Nanohana</a:t>
            </a:r>
            <a:r>
              <a:rPr lang="en-US" altLang="ja-JP" dirty="0" smtClean="0">
                <a:latin typeface="Calibri" charset="0"/>
              </a:rPr>
              <a:t> </a:t>
            </a:r>
            <a:r>
              <a:rPr lang="ja-JP" altLang="en-US" dirty="0" smtClean="0">
                <a:latin typeface="Calibri" charset="0"/>
              </a:rPr>
              <a:t>菜の花</a:t>
            </a:r>
            <a:endParaRPr lang="ja-JP" altLang="en-US" dirty="0">
              <a:latin typeface="Calibri" charset="0"/>
            </a:endParaRPr>
          </a:p>
        </p:txBody>
      </p:sp>
      <p:pic>
        <p:nvPicPr>
          <p:cNvPr id="2" name="Content Placeholder 1" descr="nanohana.jpg"/>
          <p:cNvPicPr>
            <a:picLocks noGrp="1" noChangeAspect="1"/>
          </p:cNvPicPr>
          <p:nvPr>
            <p:ph sz="half" idx="2"/>
          </p:nvPr>
        </p:nvPicPr>
        <p:blipFill>
          <a:blip r:embed="rId3">
            <a:extLst>
              <a:ext uri="{28A0092B-C50C-407E-A947-70E740481C1C}">
                <a14:useLocalDpi xmlns:a14="http://schemas.microsoft.com/office/drawing/2010/main" val="0"/>
              </a:ext>
            </a:extLst>
          </a:blip>
          <a:srcRect t="1917" b="1917"/>
          <a:stretch>
            <a:fillRect/>
          </a:stretch>
        </p:blipFill>
        <p:spPr>
          <a:xfrm>
            <a:off x="173038" y="966788"/>
            <a:ext cx="8785225" cy="5610225"/>
          </a:xfrm>
        </p:spPr>
      </p:pic>
    </p:spTree>
    <p:extLst>
      <p:ext uri="{BB962C8B-B14F-4D97-AF65-F5344CB8AC3E}">
        <p14:creationId xmlns:p14="http://schemas.microsoft.com/office/powerpoint/2010/main" val="280163994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8434" name="Title 1"/>
          <p:cNvSpPr>
            <a:spLocks noGrp="1"/>
          </p:cNvSpPr>
          <p:nvPr>
            <p:ph type="title"/>
          </p:nvPr>
        </p:nvSpPr>
        <p:spPr>
          <a:xfrm>
            <a:off x="122238" y="149629"/>
            <a:ext cx="8916987" cy="523875"/>
          </a:xfrm>
        </p:spPr>
        <p:txBody>
          <a:bodyPr anchor="b"/>
          <a:lstStyle/>
          <a:p>
            <a:pPr algn="l"/>
            <a:r>
              <a:rPr lang="en-US" altLang="ja-JP" dirty="0" smtClean="0">
                <a:latin typeface="Calibri" charset="0"/>
              </a:rPr>
              <a:t>Yosa Buson</a:t>
            </a:r>
            <a:endParaRPr lang="ja-JP" altLang="en-US" dirty="0">
              <a:latin typeface="Calibri" charset="0"/>
            </a:endParaRPr>
          </a:p>
        </p:txBody>
      </p:sp>
      <p:sp>
        <p:nvSpPr>
          <p:cNvPr id="18436" name="Content Placeholder 3"/>
          <p:cNvSpPr>
            <a:spLocks noGrp="1"/>
          </p:cNvSpPr>
          <p:nvPr>
            <p:ph sz="half" idx="2"/>
          </p:nvPr>
        </p:nvSpPr>
        <p:spPr>
          <a:xfrm>
            <a:off x="173388" y="966547"/>
            <a:ext cx="8784431" cy="5610621"/>
          </a:xfrm>
        </p:spPr>
        <p:txBody>
          <a:bodyPr/>
          <a:lstStyle/>
          <a:p>
            <a:pPr marL="0" indent="0">
              <a:buNone/>
            </a:pPr>
            <a:r>
              <a:rPr lang="en-US" altLang="ja-JP" dirty="0" smtClean="0">
                <a:latin typeface="Calibri" charset="0"/>
              </a:rPr>
              <a:t>But in addition to his “visual” poems …</a:t>
            </a:r>
          </a:p>
          <a:p>
            <a:pPr marL="0" indent="0">
              <a:buNone/>
            </a:pPr>
            <a:endParaRPr lang="en-US" altLang="ja-JP" dirty="0">
              <a:latin typeface="Calibri" charset="0"/>
            </a:endParaRPr>
          </a:p>
          <a:p>
            <a:pPr marL="457200" indent="-457200">
              <a:buAutoNum type="arabicPeriod"/>
            </a:pPr>
            <a:r>
              <a:rPr lang="en-US" altLang="ja-JP" dirty="0" smtClean="0">
                <a:latin typeface="Calibri" charset="0"/>
              </a:rPr>
              <a:t>Excellent form</a:t>
            </a:r>
          </a:p>
          <a:p>
            <a:pPr marL="457200" indent="-457200">
              <a:buAutoNum type="arabicPeriod"/>
            </a:pPr>
            <a:r>
              <a:rPr lang="en-US" altLang="ja-JP" dirty="0" smtClean="0">
                <a:latin typeface="Calibri" charset="0"/>
              </a:rPr>
              <a:t>Poems </a:t>
            </a:r>
            <a:r>
              <a:rPr lang="en-US" altLang="ja-JP" dirty="0">
                <a:latin typeface="Calibri" charset="0"/>
              </a:rPr>
              <a:t>that tell </a:t>
            </a:r>
            <a:r>
              <a:rPr lang="en-US" altLang="ja-JP" dirty="0" smtClean="0">
                <a:latin typeface="Calibri" charset="0"/>
              </a:rPr>
              <a:t>stories</a:t>
            </a:r>
          </a:p>
          <a:p>
            <a:pPr marL="457200" indent="-457200">
              <a:buAutoNum type="arabicPeriod"/>
            </a:pPr>
            <a:r>
              <a:rPr lang="en-US" altLang="ja-JP" dirty="0" smtClean="0">
                <a:latin typeface="Calibri" charset="0"/>
              </a:rPr>
              <a:t>Poems </a:t>
            </a:r>
            <a:r>
              <a:rPr lang="en-US" altLang="ja-JP" dirty="0">
                <a:latin typeface="Calibri" charset="0"/>
              </a:rPr>
              <a:t>with a gothic edge to </a:t>
            </a:r>
            <a:r>
              <a:rPr lang="en-US" altLang="ja-JP" dirty="0" smtClean="0">
                <a:latin typeface="Calibri" charset="0"/>
              </a:rPr>
              <a:t>them, among other things</a:t>
            </a:r>
          </a:p>
          <a:p>
            <a:pPr marL="0" indent="0">
              <a:buNone/>
            </a:pPr>
            <a:endParaRPr lang="en-US" altLang="ja-JP" dirty="0">
              <a:latin typeface="Calibri" charset="0"/>
            </a:endParaRPr>
          </a:p>
          <a:p>
            <a:pPr marL="0" indent="0">
              <a:buNone/>
            </a:pPr>
            <a:r>
              <a:rPr lang="en-US" altLang="ja-JP" dirty="0" smtClean="0">
                <a:latin typeface="Calibri" charset="0"/>
              </a:rPr>
              <a:t>As for form …</a:t>
            </a:r>
            <a:endParaRPr lang="en-US" altLang="ja-JP" dirty="0">
              <a:latin typeface="Calibri" charset="0"/>
            </a:endParaRPr>
          </a:p>
          <a:p>
            <a:pPr marL="0" indent="0" algn="ctr">
              <a:buNone/>
            </a:pPr>
            <a:r>
              <a:rPr lang="en-US" altLang="ja-JP" dirty="0">
                <a:latin typeface="Calibri" charset="0"/>
              </a:rPr>
              <a:t>mustard flowers</a:t>
            </a:r>
          </a:p>
          <a:p>
            <a:pPr marL="0" indent="0" algn="ctr">
              <a:buNone/>
            </a:pPr>
            <a:r>
              <a:rPr lang="en-US" altLang="ja-JP" dirty="0">
                <a:latin typeface="Calibri" charset="0"/>
              </a:rPr>
              <a:t>with the moon in the east</a:t>
            </a:r>
          </a:p>
          <a:p>
            <a:pPr marL="0" indent="0" algn="ctr">
              <a:buNone/>
            </a:pPr>
            <a:r>
              <a:rPr lang="en-US" altLang="ja-JP" dirty="0">
                <a:latin typeface="Calibri" charset="0"/>
              </a:rPr>
              <a:t>the sun in the west </a:t>
            </a:r>
          </a:p>
          <a:p>
            <a:pPr marL="0" indent="0">
              <a:buNone/>
            </a:pPr>
            <a:endParaRPr lang="en-US" altLang="ja-JP" dirty="0">
              <a:latin typeface="Calibri" charset="0"/>
            </a:endParaRPr>
          </a:p>
          <a:p>
            <a:pPr marL="0" indent="0">
              <a:buNone/>
            </a:pPr>
            <a:r>
              <a:rPr lang="ja-JP" altLang="en-US" dirty="0">
                <a:latin typeface="Calibri" charset="0"/>
              </a:rPr>
              <a:t>菜の花や月は東に</a:t>
            </a:r>
            <a:r>
              <a:rPr lang="ja-JP" altLang="en-US" dirty="0" smtClean="0">
                <a:latin typeface="Calibri" charset="0"/>
              </a:rPr>
              <a:t>日は西に</a:t>
            </a:r>
            <a:endParaRPr lang="en-US" altLang="ja-JP" dirty="0">
              <a:latin typeface="Calibri" charset="0"/>
            </a:endParaRPr>
          </a:p>
          <a:p>
            <a:pPr marL="0" indent="0">
              <a:buNone/>
            </a:pPr>
            <a:r>
              <a:rPr lang="en-US" altLang="ja-JP" dirty="0" err="1" smtClean="0">
                <a:latin typeface="Calibri" charset="0"/>
              </a:rPr>
              <a:t>Nanohana</a:t>
            </a:r>
            <a:r>
              <a:rPr lang="en-US" altLang="ja-JP" dirty="0" smtClean="0">
                <a:latin typeface="Calibri" charset="0"/>
              </a:rPr>
              <a:t> ya tsuki ha </a:t>
            </a:r>
            <a:r>
              <a:rPr lang="en-US" altLang="ja-JP" dirty="0" err="1" smtClean="0">
                <a:latin typeface="Calibri" charset="0"/>
              </a:rPr>
              <a:t>higashi</a:t>
            </a:r>
            <a:r>
              <a:rPr lang="en-US" altLang="ja-JP" dirty="0">
                <a:latin typeface="Calibri" charset="0"/>
              </a:rPr>
              <a:t> </a:t>
            </a:r>
            <a:r>
              <a:rPr lang="en-US" altLang="ja-JP" dirty="0" smtClean="0">
                <a:latin typeface="Calibri" charset="0"/>
              </a:rPr>
              <a:t>ni hi ha </a:t>
            </a:r>
            <a:r>
              <a:rPr lang="en-US" altLang="ja-JP" dirty="0" err="1" smtClean="0">
                <a:latin typeface="Calibri" charset="0"/>
              </a:rPr>
              <a:t>nishi</a:t>
            </a:r>
            <a:r>
              <a:rPr lang="en-US" altLang="ja-JP" dirty="0" smtClean="0">
                <a:latin typeface="Calibri" charset="0"/>
              </a:rPr>
              <a:t> ni</a:t>
            </a:r>
            <a:endParaRPr lang="en-US" altLang="ja-JP" dirty="0">
              <a:latin typeface="Calibri" charset="0"/>
            </a:endParaRPr>
          </a:p>
          <a:p>
            <a:pPr marL="0" indent="0">
              <a:buNone/>
            </a:pPr>
            <a:endParaRPr lang="en-US" altLang="ja-JP" dirty="0" smtClean="0">
              <a:latin typeface="Calibri" charset="0"/>
            </a:endParaRPr>
          </a:p>
          <a:p>
            <a:pPr marL="0" indent="0">
              <a:buNone/>
            </a:pPr>
            <a:endParaRPr lang="en-US" altLang="ja-JP" dirty="0">
              <a:latin typeface="Calibri" charset="0"/>
            </a:endParaRPr>
          </a:p>
          <a:p>
            <a:pPr marL="0" indent="0">
              <a:buNone/>
            </a:pPr>
            <a:endParaRPr lang="ja-JP" altLang="en-US" dirty="0">
              <a:latin typeface="Calibri" charset="0"/>
            </a:endParaRPr>
          </a:p>
        </p:txBody>
      </p:sp>
    </p:spTree>
    <p:extLst>
      <p:ext uri="{BB962C8B-B14F-4D97-AF65-F5344CB8AC3E}">
        <p14:creationId xmlns:p14="http://schemas.microsoft.com/office/powerpoint/2010/main" val="257106055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8434" name="Title 1"/>
          <p:cNvSpPr>
            <a:spLocks noGrp="1"/>
          </p:cNvSpPr>
          <p:nvPr>
            <p:ph type="title"/>
          </p:nvPr>
        </p:nvSpPr>
        <p:spPr>
          <a:xfrm>
            <a:off x="122238" y="149629"/>
            <a:ext cx="8916987" cy="523875"/>
          </a:xfrm>
        </p:spPr>
        <p:txBody>
          <a:bodyPr anchor="b"/>
          <a:lstStyle/>
          <a:p>
            <a:pPr algn="l"/>
            <a:r>
              <a:rPr lang="en-US" altLang="ja-JP" dirty="0" smtClean="0">
                <a:latin typeface="Calibri" charset="0"/>
              </a:rPr>
              <a:t>Matsuo Bashō / Yosa Buson</a:t>
            </a:r>
            <a:endParaRPr lang="ja-JP" altLang="en-US" dirty="0">
              <a:latin typeface="Calibri" charset="0"/>
            </a:endParaRPr>
          </a:p>
        </p:txBody>
      </p:sp>
      <p:sp>
        <p:nvSpPr>
          <p:cNvPr id="18436" name="Content Placeholder 3"/>
          <p:cNvSpPr>
            <a:spLocks noGrp="1"/>
          </p:cNvSpPr>
          <p:nvPr>
            <p:ph sz="half" idx="2"/>
          </p:nvPr>
        </p:nvSpPr>
        <p:spPr>
          <a:xfrm>
            <a:off x="173388" y="966547"/>
            <a:ext cx="8784431" cy="5610621"/>
          </a:xfrm>
        </p:spPr>
        <p:txBody>
          <a:bodyPr/>
          <a:lstStyle/>
          <a:p>
            <a:pPr marL="0" indent="0">
              <a:buNone/>
            </a:pPr>
            <a:r>
              <a:rPr lang="en-US" altLang="ja-JP" dirty="0" smtClean="0">
                <a:latin typeface="Calibri" charset="0"/>
              </a:rPr>
              <a:t>Regarding the “Bashō is subjective / Buson is objective” binary:</a:t>
            </a:r>
          </a:p>
          <a:p>
            <a:pPr marL="0" indent="0">
              <a:buNone/>
            </a:pPr>
            <a:endParaRPr lang="en-US" altLang="ja-JP" dirty="0">
              <a:latin typeface="Calibri" charset="0"/>
            </a:endParaRPr>
          </a:p>
          <a:p>
            <a:pPr marL="0" indent="0">
              <a:buNone/>
            </a:pPr>
            <a:r>
              <a:rPr lang="en-US" altLang="ja-JP" dirty="0" smtClean="0">
                <a:latin typeface="Calibri" charset="0"/>
              </a:rPr>
              <a:t>Bashō’s death poem</a:t>
            </a:r>
          </a:p>
          <a:p>
            <a:pPr marL="0" indent="0" algn="ctr">
              <a:buNone/>
            </a:pPr>
            <a:r>
              <a:rPr lang="en-US" altLang="ja-JP" dirty="0" smtClean="0">
                <a:latin typeface="Calibri" charset="0"/>
              </a:rPr>
              <a:t>Ill on a journey:</a:t>
            </a:r>
          </a:p>
          <a:p>
            <a:pPr marL="0" indent="0" algn="ctr">
              <a:buNone/>
            </a:pPr>
            <a:r>
              <a:rPr lang="en-US" altLang="ja-JP" dirty="0" smtClean="0">
                <a:latin typeface="Calibri" charset="0"/>
              </a:rPr>
              <a:t>My dreams roam round</a:t>
            </a:r>
          </a:p>
          <a:p>
            <a:pPr marL="0" indent="0" algn="ctr">
              <a:buNone/>
            </a:pPr>
            <a:r>
              <a:rPr lang="en-US" altLang="ja-JP" dirty="0" smtClean="0">
                <a:latin typeface="Calibri" charset="0"/>
              </a:rPr>
              <a:t>Over withered fields</a:t>
            </a:r>
          </a:p>
          <a:p>
            <a:pPr marL="0" indent="0">
              <a:buNone/>
            </a:pPr>
            <a:endParaRPr lang="en-US" altLang="ja-JP" dirty="0">
              <a:latin typeface="Calibri" charset="0"/>
            </a:endParaRPr>
          </a:p>
          <a:p>
            <a:pPr marL="0" indent="0">
              <a:buNone/>
            </a:pPr>
            <a:r>
              <a:rPr lang="en-US" altLang="ja-JP" dirty="0" smtClean="0">
                <a:latin typeface="Calibri" charset="0"/>
              </a:rPr>
              <a:t>Buson’s death poem</a:t>
            </a:r>
          </a:p>
          <a:p>
            <a:pPr marL="0" indent="0" algn="ctr">
              <a:buNone/>
            </a:pPr>
            <a:r>
              <a:rPr lang="en-US" altLang="ja-JP" dirty="0" smtClean="0">
                <a:latin typeface="Calibri" charset="0"/>
              </a:rPr>
              <a:t>from </a:t>
            </a:r>
            <a:r>
              <a:rPr lang="en-US" altLang="ja-JP" dirty="0">
                <a:latin typeface="Calibri" charset="0"/>
              </a:rPr>
              <a:t>now  </a:t>
            </a:r>
            <a:r>
              <a:rPr lang="en-US" altLang="ja-JP" dirty="0" smtClean="0">
                <a:latin typeface="Calibri" charset="0"/>
              </a:rPr>
              <a:t>on</a:t>
            </a:r>
          </a:p>
          <a:p>
            <a:pPr marL="0" indent="0" algn="ctr">
              <a:buNone/>
            </a:pPr>
            <a:r>
              <a:rPr lang="en-US" altLang="ja-JP" dirty="0" smtClean="0">
                <a:latin typeface="Calibri" charset="0"/>
              </a:rPr>
              <a:t> </a:t>
            </a:r>
            <a:r>
              <a:rPr lang="en-US" altLang="ja-JP" dirty="0">
                <a:latin typeface="Calibri" charset="0"/>
              </a:rPr>
              <a:t>every night will </a:t>
            </a:r>
            <a:r>
              <a:rPr lang="en-US" altLang="ja-JP" dirty="0" smtClean="0">
                <a:latin typeface="Calibri" charset="0"/>
              </a:rPr>
              <a:t>dawn</a:t>
            </a:r>
          </a:p>
          <a:p>
            <a:pPr marL="0" indent="0" algn="ctr">
              <a:buNone/>
            </a:pPr>
            <a:r>
              <a:rPr lang="en-US" altLang="ja-JP" dirty="0" smtClean="0">
                <a:latin typeface="Calibri" charset="0"/>
              </a:rPr>
              <a:t> </a:t>
            </a:r>
            <a:r>
              <a:rPr lang="en-US" altLang="ja-JP" dirty="0">
                <a:latin typeface="Calibri" charset="0"/>
              </a:rPr>
              <a:t>with white plum </a:t>
            </a:r>
            <a:r>
              <a:rPr lang="en-US" altLang="ja-JP" dirty="0" smtClean="0">
                <a:latin typeface="Calibri" charset="0"/>
              </a:rPr>
              <a:t>blossoms</a:t>
            </a:r>
          </a:p>
        </p:txBody>
      </p:sp>
    </p:spTree>
    <p:extLst>
      <p:ext uri="{BB962C8B-B14F-4D97-AF65-F5344CB8AC3E}">
        <p14:creationId xmlns:p14="http://schemas.microsoft.com/office/powerpoint/2010/main" val="378609030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8434" name="Title 1"/>
          <p:cNvSpPr>
            <a:spLocks noGrp="1"/>
          </p:cNvSpPr>
          <p:nvPr>
            <p:ph type="title"/>
          </p:nvPr>
        </p:nvSpPr>
        <p:spPr>
          <a:xfrm>
            <a:off x="122238" y="149629"/>
            <a:ext cx="8916987" cy="523875"/>
          </a:xfrm>
        </p:spPr>
        <p:txBody>
          <a:bodyPr anchor="b"/>
          <a:lstStyle/>
          <a:p>
            <a:pPr algn="l"/>
            <a:r>
              <a:rPr lang="en-US" altLang="ja-JP" dirty="0" smtClean="0">
                <a:latin typeface="Calibri" charset="0"/>
              </a:rPr>
              <a:t>Kobayashi Issa</a:t>
            </a:r>
            <a:endParaRPr lang="ja-JP" altLang="en-US" dirty="0">
              <a:latin typeface="Calibri" charset="0"/>
            </a:endParaRPr>
          </a:p>
        </p:txBody>
      </p:sp>
      <p:sp>
        <p:nvSpPr>
          <p:cNvPr id="18436" name="Content Placeholder 3"/>
          <p:cNvSpPr>
            <a:spLocks noGrp="1"/>
          </p:cNvSpPr>
          <p:nvPr>
            <p:ph sz="half" idx="2"/>
          </p:nvPr>
        </p:nvSpPr>
        <p:spPr>
          <a:xfrm>
            <a:off x="173388" y="966547"/>
            <a:ext cx="8784431" cy="5610621"/>
          </a:xfrm>
        </p:spPr>
        <p:txBody>
          <a:bodyPr/>
          <a:lstStyle/>
          <a:p>
            <a:pPr marL="0" indent="0">
              <a:buNone/>
            </a:pPr>
            <a:r>
              <a:rPr lang="en-US" altLang="ja-JP" sz="2800" dirty="0" smtClean="0">
                <a:latin typeface="Calibri" charset="0"/>
              </a:rPr>
              <a:t>His popular reception is as the “cute and charming” poet who wrote such poems in the face of much personal tragedy</a:t>
            </a:r>
          </a:p>
          <a:p>
            <a:pPr marL="0" indent="0">
              <a:buNone/>
            </a:pPr>
            <a:endParaRPr lang="en-US" altLang="ja-JP" sz="2800" dirty="0">
              <a:latin typeface="Calibri" charset="0"/>
            </a:endParaRPr>
          </a:p>
          <a:p>
            <a:pPr marL="0" indent="0" algn="ctr">
              <a:buNone/>
            </a:pPr>
            <a:r>
              <a:rPr lang="en-US" altLang="ja-JP" sz="3200" dirty="0" smtClean="0">
                <a:latin typeface="Calibri" charset="0"/>
              </a:rPr>
              <a:t>corner </a:t>
            </a:r>
            <a:r>
              <a:rPr lang="en-US" altLang="ja-JP" sz="3200" dirty="0">
                <a:latin typeface="Calibri" charset="0"/>
              </a:rPr>
              <a:t>spider rest easy, my soot-broom is </a:t>
            </a:r>
            <a:r>
              <a:rPr lang="en-US" altLang="ja-JP" sz="3200" dirty="0" smtClean="0">
                <a:latin typeface="Calibri" charset="0"/>
              </a:rPr>
              <a:t>idle</a:t>
            </a:r>
          </a:p>
          <a:p>
            <a:pPr marL="0" indent="0">
              <a:buNone/>
            </a:pPr>
            <a:endParaRPr lang="en-US" altLang="ja-JP" sz="2800" dirty="0">
              <a:latin typeface="Calibri" charset="0"/>
            </a:endParaRPr>
          </a:p>
          <a:p>
            <a:pPr marL="0" indent="0">
              <a:buNone/>
            </a:pPr>
            <a:r>
              <a:rPr lang="en-US" altLang="ja-JP" sz="2800" dirty="0">
                <a:latin typeface="Calibri" charset="0"/>
              </a:rPr>
              <a:t>sumi no </a:t>
            </a:r>
            <a:r>
              <a:rPr lang="en-US" altLang="ja-JP" sz="2800" dirty="0" err="1">
                <a:latin typeface="Calibri" charset="0"/>
              </a:rPr>
              <a:t>kumo</a:t>
            </a:r>
            <a:r>
              <a:rPr lang="en-US" altLang="ja-JP" sz="2800" dirty="0">
                <a:latin typeface="Calibri" charset="0"/>
              </a:rPr>
              <a:t> </a:t>
            </a:r>
            <a:r>
              <a:rPr lang="en-US" altLang="ja-JP" sz="2800" dirty="0" err="1">
                <a:latin typeface="Calibri" charset="0"/>
              </a:rPr>
              <a:t>anjina</a:t>
            </a:r>
            <a:r>
              <a:rPr lang="en-US" altLang="ja-JP" sz="2800" dirty="0">
                <a:latin typeface="Calibri" charset="0"/>
              </a:rPr>
              <a:t> </a:t>
            </a:r>
            <a:r>
              <a:rPr lang="en-US" altLang="ja-JP" sz="2800" dirty="0" err="1">
                <a:latin typeface="Calibri" charset="0"/>
              </a:rPr>
              <a:t>susu</a:t>
            </a:r>
            <a:r>
              <a:rPr lang="en-US" altLang="ja-JP" sz="2800" dirty="0">
                <a:latin typeface="Calibri" charset="0"/>
              </a:rPr>
              <a:t> </a:t>
            </a:r>
            <a:r>
              <a:rPr lang="en-US" altLang="ja-JP" sz="2800" dirty="0" smtClean="0">
                <a:latin typeface="Calibri" charset="0"/>
              </a:rPr>
              <a:t>ha </a:t>
            </a:r>
            <a:r>
              <a:rPr lang="en-US" altLang="ja-JP" sz="2800" dirty="0" err="1">
                <a:latin typeface="Calibri" charset="0"/>
              </a:rPr>
              <a:t>toranu</a:t>
            </a:r>
            <a:r>
              <a:rPr lang="en-US" altLang="ja-JP" sz="2800" dirty="0">
                <a:latin typeface="Calibri" charset="0"/>
              </a:rPr>
              <a:t> zo yo</a:t>
            </a:r>
          </a:p>
          <a:p>
            <a:pPr marL="0" indent="0">
              <a:buNone/>
            </a:pPr>
            <a:r>
              <a:rPr lang="ja-JP" altLang="en-US" sz="2800" dirty="0">
                <a:latin typeface="Calibri" charset="0"/>
              </a:rPr>
              <a:t>隅の蜘案じな煤はとらぬぞよ</a:t>
            </a:r>
            <a:r>
              <a:rPr lang="en-US" altLang="ja-JP" sz="2800" dirty="0">
                <a:latin typeface="Calibri" charset="0"/>
              </a:rPr>
              <a:t> </a:t>
            </a:r>
          </a:p>
          <a:p>
            <a:pPr marL="0" indent="0">
              <a:buNone/>
            </a:pPr>
            <a:endParaRPr lang="en-US" altLang="ja-JP" sz="2800" dirty="0">
              <a:latin typeface="Calibri" charset="0"/>
            </a:endParaRPr>
          </a:p>
        </p:txBody>
      </p:sp>
    </p:spTree>
    <p:extLst>
      <p:ext uri="{BB962C8B-B14F-4D97-AF65-F5344CB8AC3E}">
        <p14:creationId xmlns:p14="http://schemas.microsoft.com/office/powerpoint/2010/main" val="350646323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8434" name="Title 1"/>
          <p:cNvSpPr>
            <a:spLocks noGrp="1"/>
          </p:cNvSpPr>
          <p:nvPr>
            <p:ph type="title"/>
          </p:nvPr>
        </p:nvSpPr>
        <p:spPr>
          <a:xfrm>
            <a:off x="122238" y="149629"/>
            <a:ext cx="8916987" cy="523875"/>
          </a:xfrm>
        </p:spPr>
        <p:txBody>
          <a:bodyPr anchor="b"/>
          <a:lstStyle/>
          <a:p>
            <a:pPr algn="l"/>
            <a:r>
              <a:rPr lang="en-US" altLang="ja-JP" dirty="0" smtClean="0">
                <a:latin typeface="Calibri" charset="0"/>
              </a:rPr>
              <a:t>Kobayashi Issa</a:t>
            </a:r>
            <a:endParaRPr lang="ja-JP" altLang="en-US" dirty="0">
              <a:latin typeface="Calibri" charset="0"/>
            </a:endParaRPr>
          </a:p>
        </p:txBody>
      </p:sp>
      <p:sp>
        <p:nvSpPr>
          <p:cNvPr id="18436" name="Content Placeholder 3"/>
          <p:cNvSpPr>
            <a:spLocks noGrp="1"/>
          </p:cNvSpPr>
          <p:nvPr>
            <p:ph sz="half" idx="2"/>
          </p:nvPr>
        </p:nvSpPr>
        <p:spPr>
          <a:xfrm>
            <a:off x="173388" y="966547"/>
            <a:ext cx="8784431" cy="5610621"/>
          </a:xfrm>
        </p:spPr>
        <p:txBody>
          <a:bodyPr/>
          <a:lstStyle/>
          <a:p>
            <a:pPr marL="0" indent="0">
              <a:buNone/>
            </a:pPr>
            <a:r>
              <a:rPr lang="en-US" altLang="ja-JP" sz="2800" dirty="0" smtClean="0">
                <a:latin typeface="Calibri" charset="0"/>
              </a:rPr>
              <a:t>However, some of his best poems definitely have a raw pain in them and to skip these is to miss a great deal of his expressive successes:</a:t>
            </a:r>
          </a:p>
          <a:p>
            <a:pPr marL="0" indent="0" algn="ctr">
              <a:buNone/>
            </a:pPr>
            <a:endParaRPr lang="en-US" altLang="ja-JP" sz="3200" dirty="0">
              <a:latin typeface="Calibri" charset="0"/>
            </a:endParaRPr>
          </a:p>
          <a:p>
            <a:pPr marL="0" indent="0" algn="ctr">
              <a:buNone/>
            </a:pPr>
            <a:r>
              <a:rPr lang="en-US" altLang="ja-JP" sz="3200" dirty="0" smtClean="0">
                <a:latin typeface="Calibri" charset="0"/>
              </a:rPr>
              <a:t>mother </a:t>
            </a:r>
            <a:r>
              <a:rPr lang="en-US" altLang="ja-JP" sz="3200" dirty="0">
                <a:latin typeface="Calibri" charset="0"/>
              </a:rPr>
              <a:t>and children</a:t>
            </a:r>
            <a:r>
              <a:rPr lang="en-US" altLang="ja-JP" sz="3200" dirty="0" smtClean="0">
                <a:latin typeface="Calibri" charset="0"/>
              </a:rPr>
              <a:t> separated, separated — </a:t>
            </a:r>
            <a:r>
              <a:rPr lang="en-US" altLang="ja-JP" sz="3200" dirty="0">
                <a:latin typeface="Calibri" charset="0"/>
              </a:rPr>
              <a:t>hunted </a:t>
            </a:r>
            <a:r>
              <a:rPr lang="en-US" altLang="ja-JP" sz="3200" dirty="0" smtClean="0">
                <a:latin typeface="Calibri" charset="0"/>
              </a:rPr>
              <a:t>birds</a:t>
            </a:r>
          </a:p>
          <a:p>
            <a:pPr marL="0" indent="0">
              <a:buNone/>
            </a:pPr>
            <a:endParaRPr lang="en-US" altLang="ja-JP" sz="2800" dirty="0" smtClean="0">
              <a:latin typeface="Calibri" charset="0"/>
            </a:endParaRPr>
          </a:p>
          <a:p>
            <a:pPr marL="0" indent="0">
              <a:buNone/>
            </a:pPr>
            <a:endParaRPr lang="en-US" altLang="ja-JP" sz="2800" dirty="0">
              <a:latin typeface="Calibri" charset="0"/>
            </a:endParaRPr>
          </a:p>
          <a:p>
            <a:pPr marL="0" indent="0">
              <a:buNone/>
            </a:pPr>
            <a:r>
              <a:rPr lang="en-US" altLang="ja-JP" sz="2800" dirty="0">
                <a:latin typeface="Calibri" charset="0"/>
              </a:rPr>
              <a:t>oya to ko to </a:t>
            </a:r>
            <a:r>
              <a:rPr lang="en-US" altLang="ja-JP" sz="2800" dirty="0" err="1">
                <a:latin typeface="Calibri" charset="0"/>
              </a:rPr>
              <a:t>wakare</a:t>
            </a:r>
            <a:r>
              <a:rPr lang="en-US" altLang="ja-JP" sz="2800" dirty="0">
                <a:latin typeface="Calibri" charset="0"/>
              </a:rPr>
              <a:t> </a:t>
            </a:r>
            <a:r>
              <a:rPr lang="en-US" altLang="ja-JP" sz="2800" dirty="0" err="1">
                <a:latin typeface="Calibri" charset="0"/>
              </a:rPr>
              <a:t>wakare</a:t>
            </a:r>
            <a:r>
              <a:rPr lang="en-US" altLang="ja-JP" sz="2800" dirty="0">
                <a:latin typeface="Calibri" charset="0"/>
              </a:rPr>
              <a:t> ya </a:t>
            </a:r>
            <a:r>
              <a:rPr lang="en-US" altLang="ja-JP" sz="2800" dirty="0" err="1">
                <a:latin typeface="Calibri" charset="0"/>
              </a:rPr>
              <a:t>oware</a:t>
            </a:r>
            <a:r>
              <a:rPr lang="en-US" altLang="ja-JP" sz="2800" dirty="0">
                <a:latin typeface="Calibri" charset="0"/>
              </a:rPr>
              <a:t> tori</a:t>
            </a:r>
          </a:p>
          <a:p>
            <a:pPr marL="0" indent="0">
              <a:buNone/>
            </a:pPr>
            <a:r>
              <a:rPr lang="ja-JP" altLang="en-US" sz="2800" dirty="0">
                <a:latin typeface="Calibri" charset="0"/>
              </a:rPr>
              <a:t>親と子と別れ別れや追れ鳥</a:t>
            </a:r>
            <a:r>
              <a:rPr lang="en-US" altLang="ja-JP" sz="2800" dirty="0">
                <a:latin typeface="Calibri" charset="0"/>
              </a:rPr>
              <a:t> </a:t>
            </a:r>
          </a:p>
          <a:p>
            <a:pPr marL="0" indent="0">
              <a:buNone/>
            </a:pPr>
            <a:endParaRPr lang="ja-JP" altLang="en-US" sz="2800" dirty="0">
              <a:latin typeface="Calibri" charset="0"/>
            </a:endParaRPr>
          </a:p>
        </p:txBody>
      </p:sp>
    </p:spTree>
    <p:extLst>
      <p:ext uri="{BB962C8B-B14F-4D97-AF65-F5344CB8AC3E}">
        <p14:creationId xmlns:p14="http://schemas.microsoft.com/office/powerpoint/2010/main" val="338790030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8434" name="Title 1"/>
          <p:cNvSpPr>
            <a:spLocks noGrp="1"/>
          </p:cNvSpPr>
          <p:nvPr>
            <p:ph type="title"/>
          </p:nvPr>
        </p:nvSpPr>
        <p:spPr>
          <a:xfrm>
            <a:off x="122238" y="51950"/>
            <a:ext cx="8916987" cy="1022539"/>
          </a:xfrm>
        </p:spPr>
        <p:txBody>
          <a:bodyPr anchor="b"/>
          <a:lstStyle/>
          <a:p>
            <a:pPr algn="l"/>
            <a:r>
              <a:rPr lang="en-US" altLang="ja-JP" sz="3200" dirty="0" smtClean="0">
                <a:solidFill>
                  <a:srgbClr val="FFFF00"/>
                </a:solidFill>
                <a:latin typeface="Calibri" charset="0"/>
              </a:rPr>
              <a:t>Three key points for interpreting haiku / </a:t>
            </a:r>
            <a:r>
              <a:rPr lang="en-US" altLang="ja-JP" sz="3200" dirty="0" err="1" smtClean="0">
                <a:solidFill>
                  <a:srgbClr val="FFFF00"/>
                </a:solidFill>
                <a:latin typeface="Calibri" charset="0"/>
              </a:rPr>
              <a:t>haiga</a:t>
            </a:r>
            <a:r>
              <a:rPr lang="en-US" altLang="ja-JP" sz="3200" dirty="0" smtClean="0">
                <a:solidFill>
                  <a:srgbClr val="FFFF00"/>
                </a:solidFill>
                <a:latin typeface="Calibri" charset="0"/>
              </a:rPr>
              <a:t>:</a:t>
            </a:r>
            <a:br>
              <a:rPr lang="en-US" altLang="ja-JP" sz="3200" dirty="0" smtClean="0">
                <a:solidFill>
                  <a:srgbClr val="FFFF00"/>
                </a:solidFill>
                <a:latin typeface="Calibri" charset="0"/>
              </a:rPr>
            </a:br>
            <a:r>
              <a:rPr lang="en-US" altLang="ja-JP" sz="3200" dirty="0" smtClean="0">
                <a:solidFill>
                  <a:srgbClr val="FFFF00"/>
                </a:solidFill>
                <a:latin typeface="Calibri" charset="0"/>
              </a:rPr>
              <a:t>Evocativeness / </a:t>
            </a:r>
            <a:r>
              <a:rPr lang="en-US" altLang="ja-JP" sz="3200" dirty="0" err="1" smtClean="0">
                <a:solidFill>
                  <a:srgbClr val="FFFF00"/>
                </a:solidFill>
                <a:latin typeface="Calibri" charset="0"/>
              </a:rPr>
              <a:t>Yojō</a:t>
            </a:r>
            <a:r>
              <a:rPr lang="en-US" altLang="ja-JP" sz="3200" dirty="0" smtClean="0">
                <a:solidFill>
                  <a:srgbClr val="FFFF00"/>
                </a:solidFill>
                <a:latin typeface="Calibri" charset="0"/>
              </a:rPr>
              <a:t> / </a:t>
            </a:r>
            <a:r>
              <a:rPr lang="ja-JP" altLang="en-US" sz="3200" dirty="0" smtClean="0">
                <a:solidFill>
                  <a:srgbClr val="FFFF00"/>
                </a:solidFill>
                <a:latin typeface="Calibri" charset="0"/>
              </a:rPr>
              <a:t>余情</a:t>
            </a:r>
            <a:endParaRPr lang="ja-JP" altLang="en-US" sz="3200" dirty="0">
              <a:solidFill>
                <a:srgbClr val="FFFF00"/>
              </a:solidFill>
              <a:latin typeface="Calibri" charset="0"/>
            </a:endParaRPr>
          </a:p>
        </p:txBody>
      </p:sp>
      <p:sp>
        <p:nvSpPr>
          <p:cNvPr id="18436" name="Content Placeholder 3"/>
          <p:cNvSpPr>
            <a:spLocks noGrp="1"/>
          </p:cNvSpPr>
          <p:nvPr>
            <p:ph sz="half" idx="2"/>
          </p:nvPr>
        </p:nvSpPr>
        <p:spPr>
          <a:xfrm>
            <a:off x="173388" y="1204729"/>
            <a:ext cx="8784431" cy="5372439"/>
          </a:xfrm>
        </p:spPr>
        <p:txBody>
          <a:bodyPr/>
          <a:lstStyle/>
          <a:p>
            <a:pPr marL="0" indent="0">
              <a:buNone/>
            </a:pPr>
            <a:endParaRPr lang="ja-JP" altLang="en-US" dirty="0">
              <a:latin typeface="Calibri" charset="0"/>
            </a:endParaRPr>
          </a:p>
        </p:txBody>
      </p:sp>
    </p:spTree>
    <p:extLst>
      <p:ext uri="{BB962C8B-B14F-4D97-AF65-F5344CB8AC3E}">
        <p14:creationId xmlns:p14="http://schemas.microsoft.com/office/powerpoint/2010/main" val="17011172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8434" name="Title 1"/>
          <p:cNvSpPr>
            <a:spLocks noGrp="1"/>
          </p:cNvSpPr>
          <p:nvPr>
            <p:ph type="title"/>
          </p:nvPr>
        </p:nvSpPr>
        <p:spPr>
          <a:xfrm>
            <a:off x="122238" y="149630"/>
            <a:ext cx="8916987" cy="989978"/>
          </a:xfrm>
        </p:spPr>
        <p:txBody>
          <a:bodyPr anchor="b"/>
          <a:lstStyle/>
          <a:p>
            <a:pPr algn="l"/>
            <a:r>
              <a:rPr lang="en-US" altLang="ja-JP" sz="3200" dirty="0">
                <a:solidFill>
                  <a:srgbClr val="FFFF00"/>
                </a:solidFill>
                <a:latin typeface="Calibri" charset="0"/>
              </a:rPr>
              <a:t>Three key points for interpreting haiku / </a:t>
            </a:r>
            <a:r>
              <a:rPr lang="en-US" altLang="ja-JP" sz="3200" dirty="0" err="1">
                <a:solidFill>
                  <a:srgbClr val="FFFF00"/>
                </a:solidFill>
                <a:latin typeface="Calibri" charset="0"/>
              </a:rPr>
              <a:t>haiga</a:t>
            </a:r>
            <a:r>
              <a:rPr lang="en-US" altLang="ja-JP" sz="3200" dirty="0" smtClean="0">
                <a:solidFill>
                  <a:srgbClr val="FFFF00"/>
                </a:solidFill>
                <a:latin typeface="Calibri" charset="0"/>
              </a:rPr>
              <a:t>: “Linking”</a:t>
            </a:r>
            <a:endParaRPr lang="ja-JP" altLang="en-US" sz="3200" dirty="0">
              <a:latin typeface="Calibri" charset="0"/>
            </a:endParaRPr>
          </a:p>
        </p:txBody>
      </p:sp>
      <p:sp>
        <p:nvSpPr>
          <p:cNvPr id="18436" name="Content Placeholder 3"/>
          <p:cNvSpPr>
            <a:spLocks noGrp="1"/>
          </p:cNvSpPr>
          <p:nvPr>
            <p:ph sz="half" idx="2"/>
          </p:nvPr>
        </p:nvSpPr>
        <p:spPr>
          <a:xfrm>
            <a:off x="173388" y="1367530"/>
            <a:ext cx="8784431" cy="5209638"/>
          </a:xfrm>
        </p:spPr>
        <p:txBody>
          <a:bodyPr/>
          <a:lstStyle/>
          <a:p>
            <a:pPr marL="0" indent="0">
              <a:buNone/>
            </a:pPr>
            <a:r>
              <a:rPr lang="en-US" altLang="ja-JP" sz="3200" dirty="0">
                <a:latin typeface="Calibri" charset="0"/>
              </a:rPr>
              <a:t>… </a:t>
            </a:r>
            <a:r>
              <a:rPr lang="en-US" altLang="ja-JP" sz="3200" i="1" dirty="0" err="1">
                <a:latin typeface="Calibri" charset="0"/>
              </a:rPr>
              <a:t>nioi</a:t>
            </a:r>
            <a:r>
              <a:rPr lang="en-US" altLang="ja-JP" sz="3200" dirty="0">
                <a:latin typeface="Calibri" charset="0"/>
              </a:rPr>
              <a:t> </a:t>
            </a:r>
            <a:r>
              <a:rPr lang="en-US" altLang="ja-JP" sz="3200" dirty="0" smtClean="0">
                <a:latin typeface="Calibri" charset="0"/>
              </a:rPr>
              <a:t>[fragrance] poetics </a:t>
            </a:r>
            <a:r>
              <a:rPr lang="en-US" altLang="ja-JP" sz="3200" dirty="0">
                <a:latin typeface="Calibri" charset="0"/>
              </a:rPr>
              <a:t>favored a more metaphorical juxtaposition in which the </a:t>
            </a:r>
            <a:r>
              <a:rPr lang="en-US" altLang="ja-JP" sz="3200" i="1" dirty="0" err="1" smtClean="0">
                <a:latin typeface="Calibri" charset="0"/>
              </a:rPr>
              <a:t>maeku</a:t>
            </a:r>
            <a:r>
              <a:rPr lang="en-US" altLang="ja-JP" sz="3200" dirty="0" smtClean="0">
                <a:latin typeface="Calibri" charset="0"/>
              </a:rPr>
              <a:t> [preceding verse] </a:t>
            </a:r>
            <a:r>
              <a:rPr lang="en-US" altLang="ja-JP" sz="3200" dirty="0">
                <a:latin typeface="Calibri" charset="0"/>
              </a:rPr>
              <a:t>and the </a:t>
            </a:r>
            <a:r>
              <a:rPr lang="en-US" altLang="ja-JP" sz="3200" i="1" dirty="0" err="1" smtClean="0">
                <a:latin typeface="Calibri" charset="0"/>
              </a:rPr>
              <a:t>tsukeku</a:t>
            </a:r>
            <a:r>
              <a:rPr lang="en-US" altLang="ja-JP" sz="3200" dirty="0" smtClean="0">
                <a:latin typeface="Calibri" charset="0"/>
              </a:rPr>
              <a:t> [the verse to follow it] </a:t>
            </a:r>
            <a:r>
              <a:rPr lang="en-US" altLang="ja-JP" sz="3200" dirty="0">
                <a:latin typeface="Calibri" charset="0"/>
              </a:rPr>
              <a:t>intersected on a shared connotation . . . </a:t>
            </a:r>
            <a:r>
              <a:rPr lang="en-US" altLang="ja-JP" sz="3200" dirty="0" smtClean="0">
                <a:latin typeface="Calibri" charset="0"/>
              </a:rPr>
              <a:t>Bashō’s </a:t>
            </a:r>
            <a:r>
              <a:rPr lang="en-US" altLang="ja-JP" sz="3200" dirty="0">
                <a:latin typeface="Calibri" charset="0"/>
              </a:rPr>
              <a:t>ideal link by scent . . . was based on analogies that were distant, that is to say not readily apparent and non-conventional, but that once made, were all the more striking, novel, or compelling. </a:t>
            </a:r>
            <a:endParaRPr lang="en-US" altLang="ja-JP" sz="2800" dirty="0" smtClean="0">
              <a:latin typeface="Calibri" charset="0"/>
            </a:endParaRPr>
          </a:p>
          <a:p>
            <a:pPr marL="0" indent="0">
              <a:buNone/>
            </a:pPr>
            <a:r>
              <a:rPr lang="en-US" altLang="ja-JP" sz="2800" dirty="0" smtClean="0">
                <a:latin typeface="Calibri" charset="0"/>
              </a:rPr>
              <a:t>(Haruo Shirane</a:t>
            </a:r>
            <a:r>
              <a:rPr lang="en-US" altLang="ja-JP" sz="2800" dirty="0">
                <a:latin typeface="Calibri" charset="0"/>
              </a:rPr>
              <a:t>)</a:t>
            </a:r>
          </a:p>
          <a:p>
            <a:pPr marL="0" indent="0">
              <a:buNone/>
            </a:pPr>
            <a:endParaRPr lang="ja-JP" altLang="en-US" sz="2800" dirty="0">
              <a:latin typeface="Calibri" charset="0"/>
            </a:endParaRPr>
          </a:p>
        </p:txBody>
      </p:sp>
    </p:spTree>
    <p:extLst>
      <p:ext uri="{BB962C8B-B14F-4D97-AF65-F5344CB8AC3E}">
        <p14:creationId xmlns:p14="http://schemas.microsoft.com/office/powerpoint/2010/main" val="378433982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8434" name="Title 1"/>
          <p:cNvSpPr>
            <a:spLocks noGrp="1"/>
          </p:cNvSpPr>
          <p:nvPr>
            <p:ph type="title"/>
          </p:nvPr>
        </p:nvSpPr>
        <p:spPr>
          <a:xfrm>
            <a:off x="122238" y="149629"/>
            <a:ext cx="8916987" cy="523875"/>
          </a:xfrm>
        </p:spPr>
        <p:txBody>
          <a:bodyPr anchor="b"/>
          <a:lstStyle/>
          <a:p>
            <a:pPr algn="l"/>
            <a:r>
              <a:rPr lang="en-US" altLang="ja-JP" sz="3200" dirty="0">
                <a:solidFill>
                  <a:srgbClr val="FFFF00"/>
                </a:solidFill>
                <a:latin typeface="Calibri" charset="0"/>
              </a:rPr>
              <a:t>“Linking</a:t>
            </a:r>
            <a:r>
              <a:rPr lang="en-US" altLang="ja-JP" sz="3200" dirty="0" smtClean="0">
                <a:solidFill>
                  <a:srgbClr val="FFFF00"/>
                </a:solidFill>
                <a:latin typeface="Calibri" charset="0"/>
              </a:rPr>
              <a:t>”, cont.</a:t>
            </a:r>
            <a:endParaRPr lang="ja-JP" altLang="en-US" dirty="0">
              <a:latin typeface="Calibri" charset="0"/>
            </a:endParaRPr>
          </a:p>
        </p:txBody>
      </p:sp>
      <p:sp>
        <p:nvSpPr>
          <p:cNvPr id="18436" name="Content Placeholder 3"/>
          <p:cNvSpPr>
            <a:spLocks noGrp="1"/>
          </p:cNvSpPr>
          <p:nvPr>
            <p:ph sz="half" idx="2"/>
          </p:nvPr>
        </p:nvSpPr>
        <p:spPr>
          <a:xfrm>
            <a:off x="173388" y="966547"/>
            <a:ext cx="8784431" cy="5610621"/>
          </a:xfrm>
        </p:spPr>
        <p:txBody>
          <a:bodyPr/>
          <a:lstStyle/>
          <a:p>
            <a:pPr marL="0" indent="0">
              <a:buNone/>
            </a:pPr>
            <a:r>
              <a:rPr lang="en-US" altLang="ja-JP" sz="2800" i="1" dirty="0" err="1" smtClean="0">
                <a:latin typeface="Calibri" charset="0"/>
              </a:rPr>
              <a:t>Maeku</a:t>
            </a:r>
            <a:r>
              <a:rPr lang="en-US" altLang="ja-JP" sz="2800" i="1" dirty="0" smtClean="0">
                <a:latin typeface="Calibri" charset="0"/>
              </a:rPr>
              <a:t>—</a:t>
            </a:r>
          </a:p>
          <a:p>
            <a:pPr marL="0" indent="0">
              <a:buNone/>
            </a:pPr>
            <a:r>
              <a:rPr lang="en-US" altLang="ja-JP" sz="2800" dirty="0" smtClean="0">
                <a:latin typeface="Calibri" charset="0"/>
              </a:rPr>
              <a:t>Rice </a:t>
            </a:r>
            <a:r>
              <a:rPr lang="en-US" altLang="ja-JP" sz="2800" dirty="0">
                <a:latin typeface="Calibri" charset="0"/>
              </a:rPr>
              <a:t>plants in their growing </a:t>
            </a:r>
            <a:r>
              <a:rPr lang="en-US" altLang="ja-JP" sz="2800" dirty="0" smtClean="0">
                <a:latin typeface="Calibri" charset="0"/>
              </a:rPr>
              <a:t>season</a:t>
            </a:r>
          </a:p>
          <a:p>
            <a:pPr marL="0" indent="0">
              <a:buNone/>
            </a:pPr>
            <a:r>
              <a:rPr lang="en-US" altLang="ja-JP" sz="2800" dirty="0" smtClean="0">
                <a:latin typeface="Calibri" charset="0"/>
              </a:rPr>
              <a:t>feeble </a:t>
            </a:r>
            <a:r>
              <a:rPr lang="en-US" altLang="ja-JP" sz="2800" dirty="0">
                <a:latin typeface="Calibri" charset="0"/>
              </a:rPr>
              <a:t>in the feeble </a:t>
            </a:r>
            <a:r>
              <a:rPr lang="en-US" altLang="ja-JP" sz="2800" dirty="0" smtClean="0">
                <a:latin typeface="Calibri" charset="0"/>
              </a:rPr>
              <a:t>wind</a:t>
            </a:r>
          </a:p>
          <a:p>
            <a:pPr marL="0" indent="0" algn="r">
              <a:buNone/>
            </a:pPr>
            <a:r>
              <a:rPr lang="en-US" altLang="ja-JP" sz="2800" dirty="0" smtClean="0">
                <a:latin typeface="Calibri" charset="0"/>
              </a:rPr>
              <a:t>(</a:t>
            </a:r>
            <a:r>
              <a:rPr lang="en-US" altLang="ja-JP" sz="2800" dirty="0" err="1" smtClean="0">
                <a:latin typeface="Calibri" charset="0"/>
              </a:rPr>
              <a:t>Hamade</a:t>
            </a:r>
            <a:r>
              <a:rPr lang="en-US" altLang="ja-JP" sz="2800" dirty="0" smtClean="0">
                <a:latin typeface="Calibri" charset="0"/>
              </a:rPr>
              <a:t> </a:t>
            </a:r>
            <a:r>
              <a:rPr lang="en-US" altLang="ja-JP" sz="2800" dirty="0" err="1" smtClean="0">
                <a:latin typeface="Calibri" charset="0"/>
              </a:rPr>
              <a:t>Chinseki</a:t>
            </a:r>
            <a:r>
              <a:rPr lang="en-US" altLang="ja-JP" sz="2800" dirty="0" smtClean="0">
                <a:latin typeface="Calibri" charset="0"/>
              </a:rPr>
              <a:t>)</a:t>
            </a:r>
            <a:endParaRPr lang="en-US" altLang="ja-JP" sz="2800" dirty="0">
              <a:latin typeface="Calibri" charset="0"/>
            </a:endParaRPr>
          </a:p>
          <a:p>
            <a:pPr marL="0" indent="0">
              <a:buNone/>
            </a:pPr>
            <a:endParaRPr lang="en-US" altLang="ja-JP" sz="2800" dirty="0" smtClean="0">
              <a:latin typeface="Calibri" charset="0"/>
            </a:endParaRPr>
          </a:p>
          <a:p>
            <a:pPr marL="0" indent="0">
              <a:buNone/>
            </a:pPr>
            <a:r>
              <a:rPr lang="en-US" altLang="ja-JP" sz="2800" i="1" dirty="0" err="1" smtClean="0">
                <a:latin typeface="Calibri" charset="0"/>
              </a:rPr>
              <a:t>Tsukeku</a:t>
            </a:r>
            <a:r>
              <a:rPr lang="en-US" altLang="ja-JP" sz="2800" i="1" dirty="0" smtClean="0">
                <a:latin typeface="Calibri" charset="0"/>
              </a:rPr>
              <a:t>—</a:t>
            </a:r>
          </a:p>
          <a:p>
            <a:pPr marL="0" indent="0">
              <a:buNone/>
            </a:pPr>
            <a:r>
              <a:rPr lang="en-US" altLang="ja-JP" sz="2800" dirty="0" smtClean="0">
                <a:latin typeface="Calibri" charset="0"/>
              </a:rPr>
              <a:t>Starting </a:t>
            </a:r>
            <a:r>
              <a:rPr lang="en-US" altLang="ja-JP" sz="2800" dirty="0">
                <a:latin typeface="Calibri" charset="0"/>
              </a:rPr>
              <a:t>a new </a:t>
            </a:r>
            <a:r>
              <a:rPr lang="en-US" altLang="ja-JP" sz="2800" dirty="0" smtClean="0">
                <a:latin typeface="Calibri" charset="0"/>
              </a:rPr>
              <a:t>life</a:t>
            </a:r>
          </a:p>
          <a:p>
            <a:pPr marL="0" indent="0">
              <a:buNone/>
            </a:pPr>
            <a:r>
              <a:rPr lang="en-US" altLang="ja-JP" sz="2800" dirty="0" smtClean="0">
                <a:latin typeface="Calibri" charset="0"/>
              </a:rPr>
              <a:t>as </a:t>
            </a:r>
            <a:r>
              <a:rPr lang="en-US" altLang="ja-JP" sz="2800" dirty="0">
                <a:latin typeface="Calibri" charset="0"/>
              </a:rPr>
              <a:t>a monk, he </a:t>
            </a:r>
            <a:r>
              <a:rPr lang="en-US" altLang="ja-JP" sz="2800" dirty="0" smtClean="0">
                <a:latin typeface="Calibri" charset="0"/>
              </a:rPr>
              <a:t>travels</a:t>
            </a:r>
          </a:p>
          <a:p>
            <a:pPr marL="0" indent="0">
              <a:buNone/>
            </a:pPr>
            <a:r>
              <a:rPr lang="en-US" altLang="ja-JP" sz="2800" dirty="0" smtClean="0">
                <a:latin typeface="Calibri" charset="0"/>
              </a:rPr>
              <a:t>through </a:t>
            </a:r>
            <a:r>
              <a:rPr lang="en-US" altLang="ja-JP" sz="2800" dirty="0">
                <a:latin typeface="Calibri" charset="0"/>
              </a:rPr>
              <a:t>the </a:t>
            </a:r>
            <a:r>
              <a:rPr lang="en-US" altLang="ja-JP" sz="2800" dirty="0" err="1">
                <a:latin typeface="Calibri" charset="0"/>
              </a:rPr>
              <a:t>Suzuka</a:t>
            </a:r>
            <a:r>
              <a:rPr lang="en-US" altLang="ja-JP" sz="2800" dirty="0">
                <a:latin typeface="Calibri" charset="0"/>
              </a:rPr>
              <a:t> Pass</a:t>
            </a:r>
            <a:r>
              <a:rPr lang="en-US" altLang="ja-JP" sz="2800" dirty="0" smtClean="0">
                <a:latin typeface="Calibri" charset="0"/>
              </a:rPr>
              <a:t>.</a:t>
            </a:r>
          </a:p>
          <a:p>
            <a:pPr marL="0" indent="0" algn="r">
              <a:buNone/>
            </a:pPr>
            <a:r>
              <a:rPr lang="en-US" altLang="ja-JP" sz="2800" dirty="0" smtClean="0">
                <a:latin typeface="Calibri" charset="0"/>
              </a:rPr>
              <a:t>(Matsuo Bashō)</a:t>
            </a:r>
            <a:endParaRPr lang="en-US" altLang="ja-JP" sz="2800" dirty="0">
              <a:latin typeface="Calibri" charset="0"/>
            </a:endParaRPr>
          </a:p>
        </p:txBody>
      </p:sp>
    </p:spTree>
    <p:extLst>
      <p:ext uri="{BB962C8B-B14F-4D97-AF65-F5344CB8AC3E}">
        <p14:creationId xmlns:p14="http://schemas.microsoft.com/office/powerpoint/2010/main" val="414749792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8434" name="Title 1"/>
          <p:cNvSpPr>
            <a:spLocks noGrp="1"/>
          </p:cNvSpPr>
          <p:nvPr>
            <p:ph type="title"/>
          </p:nvPr>
        </p:nvSpPr>
        <p:spPr>
          <a:xfrm>
            <a:off x="122238" y="-29451"/>
            <a:ext cx="8916987" cy="1055100"/>
          </a:xfrm>
        </p:spPr>
        <p:txBody>
          <a:bodyPr anchor="b"/>
          <a:lstStyle/>
          <a:p>
            <a:pPr algn="l"/>
            <a:r>
              <a:rPr lang="en-US" altLang="ja-JP" sz="3200" dirty="0">
                <a:solidFill>
                  <a:srgbClr val="FFFF00"/>
                </a:solidFill>
                <a:latin typeface="Calibri" charset="0"/>
              </a:rPr>
              <a:t>Three key points for interpreting haiku / </a:t>
            </a:r>
            <a:r>
              <a:rPr lang="en-US" altLang="ja-JP" sz="3200" dirty="0" err="1">
                <a:solidFill>
                  <a:srgbClr val="FFFF00"/>
                </a:solidFill>
                <a:latin typeface="Calibri" charset="0"/>
              </a:rPr>
              <a:t>haiga</a:t>
            </a:r>
            <a:r>
              <a:rPr lang="en-US" altLang="ja-JP" sz="3200" dirty="0" smtClean="0">
                <a:solidFill>
                  <a:srgbClr val="FFFF00"/>
                </a:solidFill>
                <a:latin typeface="Calibri" charset="0"/>
              </a:rPr>
              <a:t>: Lightness / karumi / </a:t>
            </a:r>
            <a:r>
              <a:rPr lang="ja-JP" altLang="en-US" sz="3200" dirty="0" smtClean="0">
                <a:solidFill>
                  <a:srgbClr val="FFFF00"/>
                </a:solidFill>
                <a:latin typeface="Calibri" charset="0"/>
              </a:rPr>
              <a:t>かるみ</a:t>
            </a:r>
            <a:endParaRPr lang="ja-JP" altLang="en-US" sz="3200" dirty="0">
              <a:solidFill>
                <a:srgbClr val="FFFF00"/>
              </a:solidFill>
              <a:latin typeface="Calibri" charset="0"/>
            </a:endParaRPr>
          </a:p>
        </p:txBody>
      </p:sp>
      <p:sp>
        <p:nvSpPr>
          <p:cNvPr id="18436" name="Content Placeholder 3"/>
          <p:cNvSpPr>
            <a:spLocks noGrp="1"/>
          </p:cNvSpPr>
          <p:nvPr>
            <p:ph sz="half" idx="2"/>
          </p:nvPr>
        </p:nvSpPr>
        <p:spPr>
          <a:xfrm>
            <a:off x="173388" y="966547"/>
            <a:ext cx="8784431" cy="5610621"/>
          </a:xfrm>
        </p:spPr>
        <p:txBody>
          <a:bodyPr/>
          <a:lstStyle/>
          <a:p>
            <a:r>
              <a:rPr lang="en-US" altLang="ja-JP" sz="2800" b="1" dirty="0"/>
              <a:t>W</a:t>
            </a:r>
            <a:r>
              <a:rPr lang="en-US" altLang="ja-JP" sz="2800" b="1" dirty="0" smtClean="0"/>
              <a:t>ritten </a:t>
            </a:r>
            <a:r>
              <a:rPr lang="en-US" altLang="ja-JP" sz="2800" b="1" dirty="0"/>
              <a:t>in the moment</a:t>
            </a:r>
          </a:p>
          <a:p>
            <a:r>
              <a:rPr lang="en-US" altLang="ja-JP" sz="2800" b="1" dirty="0" smtClean="0"/>
              <a:t>Written casually, simply </a:t>
            </a:r>
            <a:endParaRPr lang="en-US" altLang="ja-JP" sz="2800" b="1" dirty="0"/>
          </a:p>
          <a:p>
            <a:r>
              <a:rPr lang="en-US" altLang="ja-JP" sz="2800" b="1" dirty="0" smtClean="0"/>
              <a:t>Severe reduction or elimination of subjective perspective (Zen influence)</a:t>
            </a:r>
          </a:p>
          <a:p>
            <a:endParaRPr lang="en-US" altLang="ja-JP" sz="2800" b="1" dirty="0"/>
          </a:p>
          <a:p>
            <a:r>
              <a:rPr lang="en-US" altLang="ja-JP" sz="2800" b="1" dirty="0" smtClean="0"/>
              <a:t>“</a:t>
            </a:r>
            <a:r>
              <a:rPr lang="en-US" altLang="ja-JP" sz="2800" dirty="0" smtClean="0"/>
              <a:t>the </a:t>
            </a:r>
            <a:r>
              <a:rPr lang="en-US" altLang="ja-JP" sz="2800" dirty="0"/>
              <a:t>essence of haiku was to use ordinary language to go beyond the ordinary” </a:t>
            </a:r>
            <a:r>
              <a:rPr lang="en-US" altLang="ja-JP" sz="2800" dirty="0" smtClean="0"/>
              <a:t> / “</a:t>
            </a:r>
            <a:r>
              <a:rPr lang="en-US" altLang="ja-JP" sz="2800" dirty="0"/>
              <a:t>“the point of the haiku is to perceive, understand and express the beauty of the seemingly commonplace” </a:t>
            </a:r>
            <a:endParaRPr lang="en-US" altLang="ja-JP" sz="2800" dirty="0" smtClean="0"/>
          </a:p>
          <a:p>
            <a:pPr marL="0" indent="0" algn="r">
              <a:buNone/>
            </a:pPr>
            <a:r>
              <a:rPr lang="en-US" altLang="ja-JP" sz="2800" b="1" dirty="0" smtClean="0"/>
              <a:t>Steven Addiss</a:t>
            </a:r>
          </a:p>
          <a:p>
            <a:endParaRPr lang="en-US" altLang="ja-JP" b="1" dirty="0"/>
          </a:p>
          <a:p>
            <a:pPr marL="0" indent="0">
              <a:buNone/>
            </a:pPr>
            <a:r>
              <a:rPr lang="en-US" altLang="ja-JP" b="1" dirty="0" smtClean="0"/>
              <a:t>We </a:t>
            </a:r>
            <a:r>
              <a:rPr lang="en-US" altLang="ja-JP" b="1" dirty="0"/>
              <a:t>will return to </a:t>
            </a:r>
            <a:r>
              <a:rPr lang="en-US" altLang="ja-JP" b="1" dirty="0" smtClean="0"/>
              <a:t>this later.</a:t>
            </a:r>
            <a:endParaRPr lang="en-US" altLang="ja-JP" b="1" dirty="0"/>
          </a:p>
          <a:p>
            <a:pPr marL="0" indent="0">
              <a:buNone/>
            </a:pPr>
            <a:endParaRPr lang="ja-JP" altLang="en-US" dirty="0">
              <a:latin typeface="Calibri" charset="0"/>
            </a:endParaRPr>
          </a:p>
        </p:txBody>
      </p:sp>
    </p:spTree>
    <p:extLst>
      <p:ext uri="{BB962C8B-B14F-4D97-AF65-F5344CB8AC3E}">
        <p14:creationId xmlns:p14="http://schemas.microsoft.com/office/powerpoint/2010/main" val="132504745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8434" name="Title 1"/>
          <p:cNvSpPr>
            <a:spLocks noGrp="1"/>
          </p:cNvSpPr>
          <p:nvPr>
            <p:ph type="title"/>
          </p:nvPr>
        </p:nvSpPr>
        <p:spPr>
          <a:xfrm>
            <a:off x="122238" y="149629"/>
            <a:ext cx="8916987" cy="523875"/>
          </a:xfrm>
        </p:spPr>
        <p:txBody>
          <a:bodyPr anchor="b"/>
          <a:lstStyle/>
          <a:p>
            <a:pPr algn="l"/>
            <a:r>
              <a:rPr lang="en-US" altLang="ja-JP" dirty="0" smtClean="0">
                <a:solidFill>
                  <a:srgbClr val="FFFF00"/>
                </a:solidFill>
                <a:latin typeface="Calibri" charset="0"/>
              </a:rPr>
              <a:t>Haiku (</a:t>
            </a:r>
            <a:r>
              <a:rPr lang="ja-JP" altLang="en-US" dirty="0" smtClean="0">
                <a:solidFill>
                  <a:srgbClr val="FFFF00"/>
                </a:solidFill>
                <a:latin typeface="Calibri" charset="0"/>
              </a:rPr>
              <a:t>俳句</a:t>
            </a:r>
            <a:r>
              <a:rPr lang="en-US" altLang="ja-JP" dirty="0" smtClean="0">
                <a:solidFill>
                  <a:srgbClr val="FFFF00"/>
                </a:solidFill>
                <a:latin typeface="Calibri" charset="0"/>
              </a:rPr>
              <a:t>)</a:t>
            </a:r>
            <a:endParaRPr lang="ja-JP" altLang="en-US" dirty="0">
              <a:solidFill>
                <a:srgbClr val="FFFF00"/>
              </a:solidFill>
              <a:latin typeface="Calibri" charset="0"/>
            </a:endParaRPr>
          </a:p>
        </p:txBody>
      </p:sp>
      <p:sp>
        <p:nvSpPr>
          <p:cNvPr id="18436" name="Content Placeholder 3"/>
          <p:cNvSpPr>
            <a:spLocks noGrp="1"/>
          </p:cNvSpPr>
          <p:nvPr>
            <p:ph sz="half" idx="2"/>
          </p:nvPr>
        </p:nvSpPr>
        <p:spPr>
          <a:xfrm>
            <a:off x="173388" y="966547"/>
            <a:ext cx="8784431" cy="5610621"/>
          </a:xfrm>
        </p:spPr>
        <p:txBody>
          <a:bodyPr/>
          <a:lstStyle/>
          <a:p>
            <a:pPr marL="0" indent="0">
              <a:buNone/>
            </a:pPr>
            <a:r>
              <a:rPr lang="en-US" altLang="ja-JP" sz="2800" b="1" dirty="0" smtClean="0"/>
              <a:t>Haiku evolved from linked-verse. It was called hokku or haikai. It wasn’t called haiku until much later.</a:t>
            </a:r>
          </a:p>
          <a:p>
            <a:r>
              <a:rPr lang="en-US" altLang="ja-JP" sz="2800" b="1" dirty="0" smtClean="0"/>
              <a:t>Linked-verse (renga </a:t>
            </a:r>
            <a:r>
              <a:rPr lang="ja-JP" altLang="en-US" sz="2800" b="1" dirty="0" smtClean="0"/>
              <a:t>連歌</a:t>
            </a:r>
            <a:r>
              <a:rPr lang="en-US" altLang="ja-JP" sz="2800" b="1" dirty="0" smtClean="0"/>
              <a:t>)</a:t>
            </a:r>
          </a:p>
          <a:p>
            <a:r>
              <a:rPr lang="en-US" altLang="ja-JP" sz="2800" b="1" dirty="0" smtClean="0"/>
              <a:t>“Initial verse” (hokku </a:t>
            </a:r>
            <a:r>
              <a:rPr lang="ja-JP" altLang="en-US" sz="2800" b="1" dirty="0" smtClean="0"/>
              <a:t>発句</a:t>
            </a:r>
            <a:r>
              <a:rPr lang="en-US" altLang="ja-JP" sz="2800" b="1" dirty="0" smtClean="0"/>
              <a:t>)</a:t>
            </a:r>
          </a:p>
          <a:p>
            <a:r>
              <a:rPr lang="en-US" altLang="ja-JP" sz="2800" b="1" dirty="0" smtClean="0"/>
              <a:t>Haikai (haikai </a:t>
            </a:r>
            <a:r>
              <a:rPr lang="ja-JP" altLang="en-US" sz="2800" b="1" dirty="0" smtClean="0"/>
              <a:t>俳諧</a:t>
            </a:r>
            <a:r>
              <a:rPr lang="en-US" altLang="ja-JP" sz="2800" b="1" dirty="0" smtClean="0"/>
              <a:t>) playful; witty; jocular</a:t>
            </a:r>
          </a:p>
          <a:p>
            <a:r>
              <a:rPr lang="en-US" altLang="ja-JP" sz="2800" b="1" dirty="0" smtClean="0"/>
              <a:t>Haiku (=</a:t>
            </a:r>
            <a:r>
              <a:rPr lang="en-US" altLang="ja-JP" sz="2800" b="1" dirty="0" err="1" smtClean="0">
                <a:solidFill>
                  <a:srgbClr val="FFFF00"/>
                </a:solidFill>
              </a:rPr>
              <a:t>HAI</a:t>
            </a:r>
            <a:r>
              <a:rPr lang="en-US" altLang="ja-JP" sz="2800" b="1" dirty="0" err="1" smtClean="0"/>
              <a:t>kai</a:t>
            </a:r>
            <a:r>
              <a:rPr lang="en-US" altLang="ja-JP" sz="2800" b="1" dirty="0" smtClean="0"/>
              <a:t> </a:t>
            </a:r>
            <a:r>
              <a:rPr lang="en-US" altLang="ja-JP" sz="2800" b="1" dirty="0" smtClean="0">
                <a:solidFill>
                  <a:srgbClr val="FFFF00"/>
                </a:solidFill>
              </a:rPr>
              <a:t>KU</a:t>
            </a:r>
            <a:r>
              <a:rPr lang="en-US" altLang="ja-JP" sz="2800" b="1" dirty="0" smtClean="0"/>
              <a:t> [verse])</a:t>
            </a:r>
          </a:p>
          <a:p>
            <a:pPr marL="0" indent="0">
              <a:buNone/>
            </a:pPr>
            <a:endParaRPr lang="en-US" altLang="ja-JP" b="1" dirty="0"/>
          </a:p>
          <a:p>
            <a:pPr marL="0" indent="0">
              <a:buNone/>
            </a:pPr>
            <a:endParaRPr lang="ja-JP" altLang="en-US" dirty="0">
              <a:latin typeface="Calibri" charset="0"/>
            </a:endParaRPr>
          </a:p>
        </p:txBody>
      </p:sp>
    </p:spTree>
    <p:extLst>
      <p:ext uri="{BB962C8B-B14F-4D97-AF65-F5344CB8AC3E}">
        <p14:creationId xmlns:p14="http://schemas.microsoft.com/office/powerpoint/2010/main" val="92283622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8434" name="Title 1"/>
          <p:cNvSpPr>
            <a:spLocks noGrp="1"/>
          </p:cNvSpPr>
          <p:nvPr>
            <p:ph type="title"/>
          </p:nvPr>
        </p:nvSpPr>
        <p:spPr>
          <a:xfrm>
            <a:off x="122238" y="149629"/>
            <a:ext cx="8916987" cy="523875"/>
          </a:xfrm>
        </p:spPr>
        <p:txBody>
          <a:bodyPr anchor="b"/>
          <a:lstStyle/>
          <a:p>
            <a:pPr algn="l"/>
            <a:r>
              <a:rPr lang="en-US" altLang="ja-JP" dirty="0" err="1" smtClean="0">
                <a:solidFill>
                  <a:srgbClr val="FFFF00"/>
                </a:solidFill>
                <a:latin typeface="Calibri" charset="0"/>
              </a:rPr>
              <a:t>Haiga</a:t>
            </a:r>
            <a:r>
              <a:rPr lang="en-US" altLang="ja-JP" dirty="0" smtClean="0">
                <a:solidFill>
                  <a:srgbClr val="FFFF00"/>
                </a:solidFill>
                <a:latin typeface="Calibri" charset="0"/>
              </a:rPr>
              <a:t> (</a:t>
            </a:r>
            <a:r>
              <a:rPr lang="ja-JP" altLang="en-US" dirty="0" smtClean="0">
                <a:solidFill>
                  <a:srgbClr val="FFFF00"/>
                </a:solidFill>
                <a:latin typeface="Calibri" charset="0"/>
              </a:rPr>
              <a:t>俳画</a:t>
            </a:r>
            <a:r>
              <a:rPr lang="en-US" altLang="ja-JP" dirty="0" smtClean="0">
                <a:solidFill>
                  <a:srgbClr val="FFFF00"/>
                </a:solidFill>
                <a:latin typeface="Calibri" charset="0"/>
              </a:rPr>
              <a:t>)</a:t>
            </a:r>
            <a:endParaRPr lang="ja-JP" altLang="en-US" dirty="0">
              <a:solidFill>
                <a:srgbClr val="FFFF00"/>
              </a:solidFill>
              <a:latin typeface="Calibri" charset="0"/>
            </a:endParaRPr>
          </a:p>
        </p:txBody>
      </p:sp>
      <p:sp>
        <p:nvSpPr>
          <p:cNvPr id="18436" name="Content Placeholder 3"/>
          <p:cNvSpPr>
            <a:spLocks noGrp="1"/>
          </p:cNvSpPr>
          <p:nvPr>
            <p:ph sz="half" idx="2"/>
          </p:nvPr>
        </p:nvSpPr>
        <p:spPr>
          <a:xfrm>
            <a:off x="173388" y="966547"/>
            <a:ext cx="8784431" cy="5610621"/>
          </a:xfrm>
        </p:spPr>
        <p:txBody>
          <a:bodyPr/>
          <a:lstStyle/>
          <a:p>
            <a:r>
              <a:rPr lang="en-US" altLang="ja-JP" sz="2800" b="1" dirty="0" err="1" smtClean="0"/>
              <a:t>Haiga</a:t>
            </a:r>
            <a:r>
              <a:rPr lang="en-US" altLang="ja-JP" sz="2800" b="1" dirty="0" smtClean="0"/>
              <a:t> is a painting with a haiku written on it.</a:t>
            </a:r>
          </a:p>
          <a:p>
            <a:r>
              <a:rPr lang="en-US" altLang="ja-JP" sz="2800" b="1" dirty="0" smtClean="0"/>
              <a:t>It therefore originates with haiku (hokku). </a:t>
            </a:r>
          </a:p>
          <a:p>
            <a:r>
              <a:rPr lang="en-US" altLang="ja-JP" sz="2800" b="1" dirty="0" smtClean="0"/>
              <a:t>It has a large number of influences: Zen painting (</a:t>
            </a:r>
            <a:r>
              <a:rPr lang="ja-JP" altLang="en-US" sz="2800" b="1" dirty="0" smtClean="0"/>
              <a:t>禅画</a:t>
            </a:r>
            <a:r>
              <a:rPr lang="en-US" altLang="ja-JP" sz="2800" b="1" dirty="0" smtClean="0"/>
              <a:t>), Chinese / Japanese </a:t>
            </a:r>
            <a:r>
              <a:rPr lang="en-US" altLang="ja-JP" sz="2800" b="1" i="1" dirty="0" err="1" smtClean="0"/>
              <a:t>nanga</a:t>
            </a:r>
            <a:r>
              <a:rPr lang="en-US" altLang="ja-JP" sz="2800" b="1" dirty="0" smtClean="0"/>
              <a:t> (</a:t>
            </a:r>
            <a:r>
              <a:rPr lang="ja-JP" altLang="en-US" sz="2800" b="1" dirty="0" smtClean="0"/>
              <a:t>南画</a:t>
            </a:r>
            <a:r>
              <a:rPr lang="en-US" altLang="ja-JP" sz="2800" b="1" dirty="0" smtClean="0"/>
              <a:t>), Kano school, etc.</a:t>
            </a:r>
          </a:p>
          <a:p>
            <a:r>
              <a:rPr lang="en-US" altLang="ja-JP" sz="2800" b="1" dirty="0" err="1" smtClean="0"/>
              <a:t>Nonoguchi</a:t>
            </a:r>
            <a:r>
              <a:rPr lang="en-US" altLang="ja-JP" sz="2800" b="1" dirty="0" smtClean="0"/>
              <a:t> </a:t>
            </a:r>
            <a:r>
              <a:rPr lang="en-US" altLang="ja-JP" sz="2800" b="1" dirty="0" err="1" smtClean="0"/>
              <a:t>Ryūho</a:t>
            </a:r>
            <a:r>
              <a:rPr lang="en-US" altLang="ja-JP" sz="2800" b="1" dirty="0" smtClean="0"/>
              <a:t> (</a:t>
            </a:r>
            <a:r>
              <a:rPr lang="ja-JP" altLang="en-US" sz="2800" b="1" dirty="0" smtClean="0"/>
              <a:t>野々口立圃</a:t>
            </a:r>
            <a:r>
              <a:rPr lang="en-US" altLang="ja-JP" sz="2800" b="1" dirty="0" smtClean="0"/>
              <a:t>, 1595</a:t>
            </a:r>
            <a:r>
              <a:rPr lang="en-US" altLang="ja-JP" sz="2800" b="1" dirty="0"/>
              <a:t>–1669</a:t>
            </a:r>
            <a:r>
              <a:rPr lang="en-US" altLang="ja-JP" sz="2800" b="1" dirty="0" smtClean="0"/>
              <a:t>) </a:t>
            </a:r>
            <a:r>
              <a:rPr lang="en-US" altLang="ja-JP" sz="2800" b="1" dirty="0"/>
              <a:t>was </a:t>
            </a:r>
            <a:r>
              <a:rPr lang="en-US" altLang="ja-JP" sz="2800" b="1" dirty="0" smtClean="0"/>
              <a:t>one of the first.</a:t>
            </a:r>
          </a:p>
          <a:p>
            <a:pPr marL="0" indent="0">
              <a:buNone/>
            </a:pPr>
            <a:endParaRPr lang="en-US" altLang="ja-JP" sz="2800" b="1" dirty="0"/>
          </a:p>
          <a:p>
            <a:pPr marL="0" indent="0">
              <a:buNone/>
            </a:pPr>
            <a:endParaRPr lang="en-US" altLang="ja-JP" b="1" dirty="0"/>
          </a:p>
          <a:p>
            <a:pPr marL="0" indent="0">
              <a:buNone/>
            </a:pPr>
            <a:endParaRPr lang="ja-JP" altLang="en-US" dirty="0">
              <a:latin typeface="Calibri" charset="0"/>
            </a:endParaRPr>
          </a:p>
        </p:txBody>
      </p:sp>
    </p:spTree>
    <p:extLst>
      <p:ext uri="{BB962C8B-B14F-4D97-AF65-F5344CB8AC3E}">
        <p14:creationId xmlns:p14="http://schemas.microsoft.com/office/powerpoint/2010/main" val="224671415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8434" name="Title 1"/>
          <p:cNvSpPr>
            <a:spLocks noGrp="1"/>
          </p:cNvSpPr>
          <p:nvPr>
            <p:ph type="title"/>
          </p:nvPr>
        </p:nvSpPr>
        <p:spPr>
          <a:xfrm>
            <a:off x="122238" y="149629"/>
            <a:ext cx="8916987" cy="523875"/>
          </a:xfrm>
        </p:spPr>
        <p:txBody>
          <a:bodyPr anchor="b"/>
          <a:lstStyle/>
          <a:p>
            <a:pPr algn="l"/>
            <a:r>
              <a:rPr lang="en-US" altLang="ja-JP" dirty="0" err="1" smtClean="0">
                <a:solidFill>
                  <a:srgbClr val="FFFF00"/>
                </a:solidFill>
                <a:latin typeface="Calibri" charset="0"/>
              </a:rPr>
              <a:t>Haiga</a:t>
            </a:r>
            <a:r>
              <a:rPr lang="en-US" altLang="ja-JP" dirty="0" smtClean="0">
                <a:solidFill>
                  <a:srgbClr val="FFFF00"/>
                </a:solidFill>
                <a:latin typeface="Calibri" charset="0"/>
              </a:rPr>
              <a:t> (</a:t>
            </a:r>
            <a:r>
              <a:rPr lang="ja-JP" altLang="en-US" dirty="0" smtClean="0">
                <a:solidFill>
                  <a:srgbClr val="FFFF00"/>
                </a:solidFill>
                <a:latin typeface="Calibri" charset="0"/>
              </a:rPr>
              <a:t>俳画</a:t>
            </a:r>
            <a:r>
              <a:rPr lang="en-US" altLang="ja-JP" dirty="0" smtClean="0">
                <a:solidFill>
                  <a:srgbClr val="FFFF00"/>
                </a:solidFill>
                <a:latin typeface="Calibri" charset="0"/>
              </a:rPr>
              <a:t>)</a:t>
            </a:r>
            <a:endParaRPr lang="ja-JP" altLang="en-US" dirty="0">
              <a:solidFill>
                <a:srgbClr val="FFFF00"/>
              </a:solidFill>
              <a:latin typeface="Calibri" charset="0"/>
            </a:endParaRPr>
          </a:p>
        </p:txBody>
      </p:sp>
      <p:sp>
        <p:nvSpPr>
          <p:cNvPr id="18436" name="Content Placeholder 3"/>
          <p:cNvSpPr>
            <a:spLocks noGrp="1"/>
          </p:cNvSpPr>
          <p:nvPr>
            <p:ph sz="half" idx="2"/>
          </p:nvPr>
        </p:nvSpPr>
        <p:spPr>
          <a:xfrm>
            <a:off x="173388" y="966547"/>
            <a:ext cx="8784431" cy="5610621"/>
          </a:xfrm>
        </p:spPr>
        <p:txBody>
          <a:bodyPr/>
          <a:lstStyle/>
          <a:p>
            <a:r>
              <a:rPr lang="en-US" altLang="ja-JP" sz="2800" dirty="0"/>
              <a:t>The word </a:t>
            </a:r>
            <a:r>
              <a:rPr lang="en-US" altLang="ja-JP" sz="2800" dirty="0" err="1"/>
              <a:t>haiga</a:t>
            </a:r>
            <a:r>
              <a:rPr lang="en-US" altLang="ja-JP" sz="2800" dirty="0"/>
              <a:t> did not come into use until the </a:t>
            </a:r>
            <a:r>
              <a:rPr lang="en-US" altLang="ja-JP" sz="2800" dirty="0" err="1" smtClean="0"/>
              <a:t>Tenpō</a:t>
            </a:r>
            <a:r>
              <a:rPr lang="en-US" altLang="ja-JP" sz="2800" dirty="0" smtClean="0"/>
              <a:t> </a:t>
            </a:r>
            <a:r>
              <a:rPr lang="en-US" altLang="ja-JP" sz="2800" dirty="0"/>
              <a:t>period [1830-44]. Buson did not use this word himself; he referred to his haikai pictures as '"haikai rough sketches" </a:t>
            </a:r>
            <a:r>
              <a:rPr lang="ja-JP" altLang="ja-JP" sz="2800" dirty="0"/>
              <a:t>はいかいの草画</a:t>
            </a:r>
            <a:r>
              <a:rPr lang="en-US" altLang="ja-JP" sz="2800" dirty="0"/>
              <a:t>. </a:t>
            </a:r>
            <a:endParaRPr lang="en-US" altLang="ja-JP" sz="2800" dirty="0" smtClean="0"/>
          </a:p>
          <a:p>
            <a:r>
              <a:rPr lang="en-US" altLang="ja-JP" sz="2800" dirty="0" smtClean="0"/>
              <a:t>The </a:t>
            </a:r>
            <a:r>
              <a:rPr lang="en-US" altLang="ja-JP" sz="2800" dirty="0"/>
              <a:t>first use of "</a:t>
            </a:r>
            <a:r>
              <a:rPr lang="en-US" altLang="ja-JP" sz="2800" dirty="0" err="1"/>
              <a:t>haiga</a:t>
            </a:r>
            <a:r>
              <a:rPr lang="en-US" altLang="ja-JP" sz="2800" dirty="0"/>
              <a:t>" is attributed to Watanabe Kazan </a:t>
            </a:r>
            <a:r>
              <a:rPr lang="ja-JP" altLang="ja-JP" sz="2800" dirty="0"/>
              <a:t>渡辺華山</a:t>
            </a:r>
            <a:r>
              <a:rPr lang="en-US" altLang="ja-JP" sz="2800" dirty="0"/>
              <a:t> (1793-1841</a:t>
            </a:r>
            <a:r>
              <a:rPr lang="en-US" altLang="ja-JP" sz="2800" dirty="0" smtClean="0"/>
              <a:t>). </a:t>
            </a:r>
            <a:endParaRPr lang="en-US" altLang="ja-JP" b="1" dirty="0"/>
          </a:p>
          <a:p>
            <a:pPr marL="0" indent="0">
              <a:buNone/>
            </a:pPr>
            <a:endParaRPr lang="ja-JP" altLang="en-US" dirty="0">
              <a:latin typeface="Calibri" charset="0"/>
            </a:endParaRPr>
          </a:p>
        </p:txBody>
      </p:sp>
    </p:spTree>
    <p:extLst>
      <p:ext uri="{BB962C8B-B14F-4D97-AF65-F5344CB8AC3E}">
        <p14:creationId xmlns:p14="http://schemas.microsoft.com/office/powerpoint/2010/main" val="402076063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8434" name="Title 1"/>
          <p:cNvSpPr>
            <a:spLocks noGrp="1"/>
          </p:cNvSpPr>
          <p:nvPr>
            <p:ph type="title"/>
          </p:nvPr>
        </p:nvSpPr>
        <p:spPr>
          <a:xfrm>
            <a:off x="122238" y="149629"/>
            <a:ext cx="8916987" cy="523875"/>
          </a:xfrm>
        </p:spPr>
        <p:txBody>
          <a:bodyPr anchor="b"/>
          <a:lstStyle/>
          <a:p>
            <a:pPr algn="l"/>
            <a:r>
              <a:rPr lang="en-US" altLang="ja-JP" dirty="0" err="1" smtClean="0">
                <a:solidFill>
                  <a:srgbClr val="FFFF00"/>
                </a:solidFill>
                <a:latin typeface="Calibri" charset="0"/>
              </a:rPr>
              <a:t>Haiga</a:t>
            </a:r>
            <a:r>
              <a:rPr lang="en-US" altLang="ja-JP" dirty="0" smtClean="0">
                <a:solidFill>
                  <a:srgbClr val="FFFF00"/>
                </a:solidFill>
                <a:latin typeface="Calibri" charset="0"/>
              </a:rPr>
              <a:t> (</a:t>
            </a:r>
            <a:r>
              <a:rPr lang="ja-JP" altLang="en-US" dirty="0" smtClean="0">
                <a:solidFill>
                  <a:srgbClr val="FFFF00"/>
                </a:solidFill>
                <a:latin typeface="Calibri" charset="0"/>
              </a:rPr>
              <a:t>俳画</a:t>
            </a:r>
            <a:r>
              <a:rPr lang="en-US" altLang="ja-JP" dirty="0" smtClean="0">
                <a:solidFill>
                  <a:srgbClr val="FFFF00"/>
                </a:solidFill>
                <a:latin typeface="Calibri" charset="0"/>
              </a:rPr>
              <a:t>)</a:t>
            </a:r>
            <a:endParaRPr lang="ja-JP" altLang="en-US" dirty="0">
              <a:solidFill>
                <a:srgbClr val="FFFF00"/>
              </a:solidFill>
              <a:latin typeface="Calibri" charset="0"/>
            </a:endParaRPr>
          </a:p>
        </p:txBody>
      </p:sp>
      <p:sp>
        <p:nvSpPr>
          <p:cNvPr id="18436" name="Content Placeholder 3"/>
          <p:cNvSpPr>
            <a:spLocks noGrp="1"/>
          </p:cNvSpPr>
          <p:nvPr>
            <p:ph sz="half" idx="2"/>
          </p:nvPr>
        </p:nvSpPr>
        <p:spPr>
          <a:xfrm>
            <a:off x="173388" y="966547"/>
            <a:ext cx="8784431" cy="5610621"/>
          </a:xfrm>
        </p:spPr>
        <p:txBody>
          <a:bodyPr/>
          <a:lstStyle/>
          <a:p>
            <a:r>
              <a:rPr lang="en-US" altLang="ja-JP" sz="2800" dirty="0" smtClean="0"/>
              <a:t>Watanabe Kazan on </a:t>
            </a:r>
            <a:r>
              <a:rPr lang="en-US" altLang="ja-JP" sz="2800" dirty="0" err="1" smtClean="0"/>
              <a:t>haiga</a:t>
            </a:r>
            <a:r>
              <a:rPr lang="en-US" altLang="ja-JP" sz="2800" dirty="0" smtClean="0"/>
              <a:t>:</a:t>
            </a:r>
          </a:p>
          <a:p>
            <a:pPr marL="0" indent="0">
              <a:buNone/>
            </a:pPr>
            <a:r>
              <a:rPr lang="en-US" altLang="ja-JP" sz="2800" dirty="0" err="1" smtClean="0"/>
              <a:t>Haiga</a:t>
            </a:r>
            <a:r>
              <a:rPr lang="en-US" altLang="ja-JP" sz="2800" dirty="0" smtClean="0"/>
              <a:t> </a:t>
            </a:r>
            <a:r>
              <a:rPr lang="en-US" altLang="ja-JP" sz="2800" dirty="0"/>
              <a:t>is that which takes aesthetic refinement </a:t>
            </a:r>
            <a:r>
              <a:rPr lang="en-US" altLang="ja-JP" sz="2800" dirty="0" smtClean="0"/>
              <a:t>(</a:t>
            </a:r>
            <a:r>
              <a:rPr lang="ja-JP" altLang="en-US" sz="2800" dirty="0" smtClean="0"/>
              <a:t>風流</a:t>
            </a:r>
            <a:r>
              <a:rPr lang="en-US" altLang="ja-JP" sz="2800" dirty="0" smtClean="0"/>
              <a:t>, </a:t>
            </a:r>
            <a:r>
              <a:rPr lang="en-US" altLang="ja-JP" sz="2800" dirty="0" err="1" smtClean="0"/>
              <a:t>fūryū</a:t>
            </a:r>
            <a:r>
              <a:rPr lang="en-US" altLang="ja-JP" sz="2800" dirty="0" smtClean="0"/>
              <a:t>) </a:t>
            </a:r>
            <a:r>
              <a:rPr lang="en-US" altLang="ja-JP" sz="2800" dirty="0"/>
              <a:t>as its first principle. </a:t>
            </a:r>
            <a:endParaRPr lang="en-US" altLang="ja-JP" sz="2800" dirty="0" smtClean="0"/>
          </a:p>
          <a:p>
            <a:pPr marL="0" indent="0">
              <a:buNone/>
            </a:pPr>
            <a:r>
              <a:rPr lang="en-US" altLang="ja-JP" sz="2800" dirty="0" smtClean="0"/>
              <a:t>Making </a:t>
            </a:r>
            <a:r>
              <a:rPr lang="en-US" altLang="ja-JP" sz="2800" dirty="0"/>
              <a:t>everything too perfect is not good; to a certain extent paint badly</a:t>
            </a:r>
            <a:r>
              <a:rPr lang="en-US" altLang="ja-JP" sz="2800" dirty="0" smtClean="0"/>
              <a:t>.</a:t>
            </a:r>
          </a:p>
          <a:p>
            <a:pPr marL="0" indent="0">
              <a:buNone/>
            </a:pPr>
            <a:r>
              <a:rPr lang="en-US" altLang="ja-JP" sz="2800" dirty="0" smtClean="0"/>
              <a:t> </a:t>
            </a:r>
            <a:r>
              <a:rPr lang="en-US" altLang="ja-JP" sz="2800" dirty="0"/>
              <a:t>To put it in human terms as an example, being clever and shrewd </a:t>
            </a:r>
            <a:r>
              <a:rPr lang="en-US" altLang="ja-JP" sz="2800" dirty="0" smtClean="0"/>
              <a:t>in </a:t>
            </a:r>
            <a:r>
              <a:rPr lang="en-US" altLang="ja-JP" sz="2800" dirty="0"/>
              <a:t>one's behavior or a good </a:t>
            </a:r>
            <a:r>
              <a:rPr lang="en-US" altLang="ja-JP" sz="2800" dirty="0" smtClean="0"/>
              <a:t>talker </a:t>
            </a:r>
            <a:r>
              <a:rPr lang="en-US" altLang="ja-JP" sz="2800" dirty="0"/>
              <a:t>is bad; knowing little </a:t>
            </a:r>
            <a:r>
              <a:rPr lang="en-US" altLang="ja-JP" sz="2800" dirty="0" smtClean="0"/>
              <a:t>of the </a:t>
            </a:r>
            <a:r>
              <a:rPr lang="en-US" altLang="ja-JP" sz="2800" dirty="0"/>
              <a:t>world and stuttering </a:t>
            </a:r>
            <a:r>
              <a:rPr lang="en-US" altLang="ja-JP" sz="2800" dirty="0" smtClean="0"/>
              <a:t>naiveté </a:t>
            </a:r>
            <a:r>
              <a:rPr lang="en-US" altLang="ja-JP" sz="2800" dirty="0"/>
              <a:t>is seen as aesthetic </a:t>
            </a:r>
            <a:r>
              <a:rPr lang="en-US" altLang="ja-JP" sz="2800" dirty="0" smtClean="0"/>
              <a:t>refinement (</a:t>
            </a:r>
            <a:r>
              <a:rPr lang="en-US" altLang="ja-JP" sz="2800" dirty="0" err="1"/>
              <a:t>fūryū</a:t>
            </a:r>
            <a:r>
              <a:rPr lang="en-US" altLang="ja-JP" sz="2800" dirty="0" smtClean="0"/>
              <a:t>) </a:t>
            </a:r>
            <a:r>
              <a:rPr lang="en-US" altLang="ja-JP" sz="2800" dirty="0"/>
              <a:t>and one should try to achieve this and introduce it into one's </a:t>
            </a:r>
            <a:r>
              <a:rPr lang="en-US" altLang="ja-JP" sz="2800" dirty="0" smtClean="0"/>
              <a:t>work. </a:t>
            </a:r>
          </a:p>
          <a:p>
            <a:pPr marL="0" indent="0">
              <a:buNone/>
            </a:pPr>
            <a:r>
              <a:rPr lang="en-US" altLang="ja-JP" sz="2800" dirty="0"/>
              <a:t>With morning glories, the clumsier you paint them, the more pathos they have. </a:t>
            </a:r>
            <a:endParaRPr lang="en-US" altLang="ja-JP" sz="2800" b="1" dirty="0"/>
          </a:p>
          <a:p>
            <a:pPr marL="0" indent="0">
              <a:buNone/>
            </a:pPr>
            <a:endParaRPr lang="en-US" altLang="ja-JP" b="1" dirty="0"/>
          </a:p>
          <a:p>
            <a:pPr marL="0" indent="0">
              <a:buNone/>
            </a:pPr>
            <a:endParaRPr lang="ja-JP" altLang="en-US" dirty="0">
              <a:latin typeface="Calibri" charset="0"/>
            </a:endParaRPr>
          </a:p>
        </p:txBody>
      </p:sp>
    </p:spTree>
    <p:extLst>
      <p:ext uri="{BB962C8B-B14F-4D97-AF65-F5344CB8AC3E}">
        <p14:creationId xmlns:p14="http://schemas.microsoft.com/office/powerpoint/2010/main" val="380295606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8434" name="Title 1"/>
          <p:cNvSpPr>
            <a:spLocks noGrp="1"/>
          </p:cNvSpPr>
          <p:nvPr>
            <p:ph type="title"/>
          </p:nvPr>
        </p:nvSpPr>
        <p:spPr>
          <a:xfrm>
            <a:off x="122238" y="149629"/>
            <a:ext cx="8916987" cy="523875"/>
          </a:xfrm>
        </p:spPr>
        <p:txBody>
          <a:bodyPr anchor="b"/>
          <a:lstStyle/>
          <a:p>
            <a:pPr algn="l"/>
            <a:r>
              <a:rPr lang="en-US" altLang="ja-JP" dirty="0" err="1" smtClean="0">
                <a:solidFill>
                  <a:srgbClr val="FFFF00"/>
                </a:solidFill>
                <a:latin typeface="Calibri" charset="0"/>
              </a:rPr>
              <a:t>Haiga</a:t>
            </a:r>
            <a:r>
              <a:rPr lang="en-US" altLang="ja-JP" dirty="0" smtClean="0">
                <a:solidFill>
                  <a:srgbClr val="FFFF00"/>
                </a:solidFill>
                <a:latin typeface="Calibri" charset="0"/>
              </a:rPr>
              <a:t> (</a:t>
            </a:r>
            <a:r>
              <a:rPr lang="ja-JP" altLang="en-US" dirty="0" smtClean="0">
                <a:solidFill>
                  <a:srgbClr val="FFFF00"/>
                </a:solidFill>
                <a:latin typeface="Calibri" charset="0"/>
              </a:rPr>
              <a:t>俳画</a:t>
            </a:r>
            <a:r>
              <a:rPr lang="en-US" altLang="ja-JP" dirty="0" smtClean="0">
                <a:solidFill>
                  <a:srgbClr val="FFFF00"/>
                </a:solidFill>
                <a:latin typeface="Calibri" charset="0"/>
              </a:rPr>
              <a:t>)</a:t>
            </a:r>
            <a:endParaRPr lang="ja-JP" altLang="en-US" dirty="0">
              <a:solidFill>
                <a:srgbClr val="FFFF00"/>
              </a:solidFill>
              <a:latin typeface="Calibri" charset="0"/>
            </a:endParaRPr>
          </a:p>
        </p:txBody>
      </p:sp>
      <p:sp>
        <p:nvSpPr>
          <p:cNvPr id="18436" name="Content Placeholder 3"/>
          <p:cNvSpPr>
            <a:spLocks noGrp="1"/>
          </p:cNvSpPr>
          <p:nvPr>
            <p:ph sz="half" idx="2"/>
          </p:nvPr>
        </p:nvSpPr>
        <p:spPr>
          <a:xfrm>
            <a:off x="173388" y="966547"/>
            <a:ext cx="8784431" cy="5610621"/>
          </a:xfrm>
        </p:spPr>
        <p:txBody>
          <a:bodyPr/>
          <a:lstStyle/>
          <a:p>
            <a:pPr marL="0" indent="0">
              <a:buNone/>
            </a:pPr>
            <a:r>
              <a:rPr lang="en-US" altLang="ja-JP" sz="2800" b="1" dirty="0" smtClean="0"/>
              <a:t>What of our poets?</a:t>
            </a:r>
          </a:p>
          <a:p>
            <a:endParaRPr lang="en-US" altLang="ja-JP" sz="2800" b="1" dirty="0"/>
          </a:p>
          <a:p>
            <a:r>
              <a:rPr lang="en-US" altLang="ja-JP" sz="2800" b="1" dirty="0" smtClean="0"/>
              <a:t>Matsuo Bashō painted quite a few </a:t>
            </a:r>
            <a:r>
              <a:rPr lang="en-US" altLang="ja-JP" sz="2800" b="1" dirty="0" err="1" smtClean="0"/>
              <a:t>haiga</a:t>
            </a:r>
            <a:r>
              <a:rPr lang="en-US" altLang="ja-JP" sz="2800" b="1" dirty="0" smtClean="0"/>
              <a:t> and also added gravitas to them.</a:t>
            </a:r>
          </a:p>
          <a:p>
            <a:endParaRPr lang="en-US" altLang="ja-JP" sz="2800" b="1" dirty="0" smtClean="0"/>
          </a:p>
          <a:p>
            <a:r>
              <a:rPr lang="en-US" altLang="ja-JP" sz="2800" b="1" dirty="0" smtClean="0"/>
              <a:t>Yosa Buson is probably considered the preeminent premodern master of the tradition.</a:t>
            </a:r>
          </a:p>
          <a:p>
            <a:endParaRPr lang="en-US" altLang="ja-JP" sz="2800" b="1" dirty="0" smtClean="0"/>
          </a:p>
          <a:p>
            <a:r>
              <a:rPr lang="en-US" altLang="ja-JP" sz="2800" b="1" dirty="0" smtClean="0"/>
              <a:t>Kobayashi Issa is less skilled, perhaps.</a:t>
            </a:r>
          </a:p>
          <a:p>
            <a:pPr marL="0" indent="0">
              <a:buNone/>
            </a:pPr>
            <a:endParaRPr lang="en-US" altLang="ja-JP" sz="2800" b="1" dirty="0"/>
          </a:p>
          <a:p>
            <a:pPr marL="0" indent="0">
              <a:buNone/>
            </a:pPr>
            <a:endParaRPr lang="en-US" altLang="ja-JP" b="1" dirty="0"/>
          </a:p>
          <a:p>
            <a:pPr marL="0" indent="0">
              <a:buNone/>
            </a:pPr>
            <a:endParaRPr lang="ja-JP" altLang="en-US" dirty="0">
              <a:latin typeface="Calibri" charset="0"/>
            </a:endParaRPr>
          </a:p>
        </p:txBody>
      </p:sp>
    </p:spTree>
    <p:extLst>
      <p:ext uri="{BB962C8B-B14F-4D97-AF65-F5344CB8AC3E}">
        <p14:creationId xmlns:p14="http://schemas.microsoft.com/office/powerpoint/2010/main" val="319791939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6386" name="Title 1"/>
          <p:cNvSpPr>
            <a:spLocks noGrp="1"/>
          </p:cNvSpPr>
          <p:nvPr>
            <p:ph type="title"/>
          </p:nvPr>
        </p:nvSpPr>
        <p:spPr>
          <a:xfrm>
            <a:off x="133350" y="176213"/>
            <a:ext cx="2230438" cy="2168846"/>
          </a:xfrm>
        </p:spPr>
        <p:txBody>
          <a:bodyPr anchor="t"/>
          <a:lstStyle/>
          <a:p>
            <a:pPr algn="l"/>
            <a:r>
              <a:rPr lang="en-US" altLang="ja-JP" sz="3200" dirty="0" err="1" smtClean="0">
                <a:solidFill>
                  <a:srgbClr val="FFFF66"/>
                </a:solidFill>
                <a:latin typeface="Calibri" charset="0"/>
                <a:ea typeface="Hiragino Sans GB W3" charset="0"/>
                <a:cs typeface="Hiragino Sans GB W3" charset="0"/>
              </a:rPr>
              <a:t>Nonoguchi</a:t>
            </a:r>
            <a:r>
              <a:rPr lang="en-US" altLang="ja-JP" sz="3200" dirty="0" smtClean="0">
                <a:solidFill>
                  <a:srgbClr val="FFFF66"/>
                </a:solidFill>
                <a:latin typeface="Calibri" charset="0"/>
                <a:ea typeface="Hiragino Sans GB W3" charset="0"/>
                <a:cs typeface="Hiragino Sans GB W3" charset="0"/>
              </a:rPr>
              <a:t> </a:t>
            </a:r>
            <a:r>
              <a:rPr lang="en-US" altLang="ja-JP" sz="3200" dirty="0" err="1" smtClean="0">
                <a:solidFill>
                  <a:srgbClr val="FFFF66"/>
                </a:solidFill>
                <a:latin typeface="Calibri" charset="0"/>
                <a:ea typeface="Hiragino Sans GB W3" charset="0"/>
                <a:cs typeface="Hiragino Sans GB W3" charset="0"/>
              </a:rPr>
              <a:t>Ryūho</a:t>
            </a:r>
            <a:r>
              <a:rPr lang="en-US" altLang="ja-JP" sz="3200" dirty="0" smtClean="0">
                <a:solidFill>
                  <a:srgbClr val="FFFF66"/>
                </a:solidFill>
                <a:latin typeface="Calibri" charset="0"/>
                <a:ea typeface="Hiragino Sans GB W3" charset="0"/>
                <a:cs typeface="Hiragino Sans GB W3" charset="0"/>
              </a:rPr>
              <a:t> (1595–1669)</a:t>
            </a:r>
            <a:endParaRPr lang="ja-JP" altLang="en-US" dirty="0">
              <a:latin typeface="Calibri" charset="0"/>
            </a:endParaRPr>
          </a:p>
        </p:txBody>
      </p:sp>
      <p:sp>
        <p:nvSpPr>
          <p:cNvPr id="16387" name="Text Placeholder 2"/>
          <p:cNvSpPr>
            <a:spLocks noGrp="1"/>
          </p:cNvSpPr>
          <p:nvPr>
            <p:ph type="body" idx="1"/>
          </p:nvPr>
        </p:nvSpPr>
        <p:spPr>
          <a:xfrm>
            <a:off x="133350" y="2345059"/>
            <a:ext cx="2230438" cy="4355779"/>
          </a:xfrm>
        </p:spPr>
        <p:txBody>
          <a:bodyPr anchor="t"/>
          <a:lstStyle/>
          <a:p>
            <a:r>
              <a:rPr lang="ja-JP" altLang="en-US" sz="2600" dirty="0" smtClean="0">
                <a:latin typeface="Calibri" charset="0"/>
              </a:rPr>
              <a:t>野々口立圃</a:t>
            </a:r>
            <a:endParaRPr lang="ja-JP" altLang="en-US" sz="2600" dirty="0">
              <a:latin typeface="Calibri" charset="0"/>
            </a:endParaRPr>
          </a:p>
        </p:txBody>
      </p:sp>
      <p:pic>
        <p:nvPicPr>
          <p:cNvPr id="2" name="Content Placeholder 1" descr="horse34566.jpg"/>
          <p:cNvPicPr>
            <a:picLocks noGrp="1" noChangeAspect="1"/>
          </p:cNvPicPr>
          <p:nvPr>
            <p:ph sz="half" idx="2"/>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l="35404" r="35945"/>
          <a:stretch/>
        </p:blipFill>
        <p:spPr>
          <a:xfrm>
            <a:off x="3985620" y="176213"/>
            <a:ext cx="1869362" cy="6524625"/>
          </a:xfrm>
        </p:spPr>
      </p:pic>
      <p:sp>
        <p:nvSpPr>
          <p:cNvPr id="16389" name="Content Placeholder 5"/>
          <p:cNvSpPr>
            <a:spLocks noGrp="1"/>
          </p:cNvSpPr>
          <p:nvPr>
            <p:ph sz="quarter" idx="4"/>
          </p:nvPr>
        </p:nvSpPr>
        <p:spPr>
          <a:xfrm>
            <a:off x="7512050" y="0"/>
            <a:ext cx="1631950" cy="6858000"/>
          </a:xfrm>
        </p:spPr>
        <p:txBody>
          <a:bodyPr/>
          <a:lstStyle/>
          <a:p>
            <a:endParaRPr lang="ja-JP" altLang="en-US">
              <a:latin typeface="Calibri" charset="0"/>
            </a:endParaRPr>
          </a:p>
        </p:txBody>
      </p:sp>
    </p:spTree>
    <p:extLst>
      <p:ext uri="{BB962C8B-B14F-4D97-AF65-F5344CB8AC3E}">
        <p14:creationId xmlns:p14="http://schemas.microsoft.com/office/powerpoint/2010/main" val="160945919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6386" name="Title 1"/>
          <p:cNvSpPr>
            <a:spLocks noGrp="1"/>
          </p:cNvSpPr>
          <p:nvPr>
            <p:ph type="title"/>
          </p:nvPr>
        </p:nvSpPr>
        <p:spPr>
          <a:xfrm>
            <a:off x="133350" y="176213"/>
            <a:ext cx="2230438" cy="2168846"/>
          </a:xfrm>
        </p:spPr>
        <p:txBody>
          <a:bodyPr anchor="t"/>
          <a:lstStyle/>
          <a:p>
            <a:pPr algn="l"/>
            <a:r>
              <a:rPr lang="en-US" altLang="ja-JP" sz="3200" dirty="0" err="1" smtClean="0">
                <a:solidFill>
                  <a:srgbClr val="FFFF66"/>
                </a:solidFill>
                <a:latin typeface="Calibri" charset="0"/>
                <a:ea typeface="Hiragino Sans GB W3" charset="0"/>
                <a:cs typeface="Hiragino Sans GB W3" charset="0"/>
              </a:rPr>
              <a:t>Nonoguchi</a:t>
            </a:r>
            <a:r>
              <a:rPr lang="en-US" altLang="ja-JP" sz="3200" dirty="0" smtClean="0">
                <a:solidFill>
                  <a:srgbClr val="FFFF66"/>
                </a:solidFill>
                <a:latin typeface="Calibri" charset="0"/>
                <a:ea typeface="Hiragino Sans GB W3" charset="0"/>
                <a:cs typeface="Hiragino Sans GB W3" charset="0"/>
              </a:rPr>
              <a:t> </a:t>
            </a:r>
            <a:r>
              <a:rPr lang="en-US" altLang="ja-JP" sz="3200" dirty="0" err="1" smtClean="0">
                <a:solidFill>
                  <a:srgbClr val="FFFF66"/>
                </a:solidFill>
                <a:latin typeface="Calibri" charset="0"/>
                <a:ea typeface="Hiragino Sans GB W3" charset="0"/>
                <a:cs typeface="Hiragino Sans GB W3" charset="0"/>
              </a:rPr>
              <a:t>Ryūho</a:t>
            </a:r>
            <a:r>
              <a:rPr lang="en-US" altLang="ja-JP" sz="3200" dirty="0" smtClean="0">
                <a:solidFill>
                  <a:srgbClr val="FFFF66"/>
                </a:solidFill>
                <a:latin typeface="Calibri" charset="0"/>
                <a:ea typeface="Hiragino Sans GB W3" charset="0"/>
                <a:cs typeface="Hiragino Sans GB W3" charset="0"/>
              </a:rPr>
              <a:t> (1595–1669)</a:t>
            </a:r>
            <a:endParaRPr lang="ja-JP" altLang="en-US" dirty="0">
              <a:latin typeface="Calibri" charset="0"/>
            </a:endParaRPr>
          </a:p>
        </p:txBody>
      </p:sp>
      <p:sp>
        <p:nvSpPr>
          <p:cNvPr id="16387" name="Text Placeholder 2"/>
          <p:cNvSpPr>
            <a:spLocks noGrp="1"/>
          </p:cNvSpPr>
          <p:nvPr>
            <p:ph type="body" idx="1"/>
          </p:nvPr>
        </p:nvSpPr>
        <p:spPr>
          <a:xfrm>
            <a:off x="133350" y="2345059"/>
            <a:ext cx="2230438" cy="4355779"/>
          </a:xfrm>
        </p:spPr>
        <p:txBody>
          <a:bodyPr anchor="t"/>
          <a:lstStyle/>
          <a:p>
            <a:r>
              <a:rPr lang="ja-JP" altLang="en-US" sz="2600" dirty="0" smtClean="0">
                <a:latin typeface="Calibri" charset="0"/>
              </a:rPr>
              <a:t>野々口立圃</a:t>
            </a:r>
            <a:endParaRPr lang="ja-JP" altLang="en-US" sz="2600" dirty="0">
              <a:latin typeface="Calibri" charset="0"/>
            </a:endParaRPr>
          </a:p>
        </p:txBody>
      </p:sp>
      <p:pic>
        <p:nvPicPr>
          <p:cNvPr id="2" name="Content Placeholder 1" descr="horse34566.jpg"/>
          <p:cNvPicPr>
            <a:picLocks noGrp="1" noChangeAspect="1"/>
          </p:cNvPicPr>
          <p:nvPr>
            <p:ph sz="half" idx="2"/>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l="35404" t="7779" r="35945" b="59534"/>
          <a:stretch/>
        </p:blipFill>
        <p:spPr>
          <a:xfrm>
            <a:off x="2431954" y="683765"/>
            <a:ext cx="5080096" cy="5795721"/>
          </a:xfrm>
        </p:spPr>
      </p:pic>
      <p:sp>
        <p:nvSpPr>
          <p:cNvPr id="16389" name="Content Placeholder 5"/>
          <p:cNvSpPr>
            <a:spLocks noGrp="1"/>
          </p:cNvSpPr>
          <p:nvPr>
            <p:ph sz="quarter" idx="4"/>
          </p:nvPr>
        </p:nvSpPr>
        <p:spPr>
          <a:xfrm>
            <a:off x="7512050" y="0"/>
            <a:ext cx="1631950" cy="6858000"/>
          </a:xfrm>
        </p:spPr>
        <p:txBody>
          <a:bodyPr/>
          <a:lstStyle/>
          <a:p>
            <a:endParaRPr lang="ja-JP" altLang="en-US">
              <a:latin typeface="Calibri" charset="0"/>
            </a:endParaRPr>
          </a:p>
        </p:txBody>
      </p:sp>
    </p:spTree>
    <p:extLst>
      <p:ext uri="{BB962C8B-B14F-4D97-AF65-F5344CB8AC3E}">
        <p14:creationId xmlns:p14="http://schemas.microsoft.com/office/powerpoint/2010/main" val="3389094612"/>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6386" name="Title 1"/>
          <p:cNvSpPr>
            <a:spLocks noGrp="1"/>
          </p:cNvSpPr>
          <p:nvPr>
            <p:ph type="title"/>
          </p:nvPr>
        </p:nvSpPr>
        <p:spPr>
          <a:xfrm>
            <a:off x="133350" y="176213"/>
            <a:ext cx="2230438" cy="2168846"/>
          </a:xfrm>
        </p:spPr>
        <p:txBody>
          <a:bodyPr anchor="t"/>
          <a:lstStyle/>
          <a:p>
            <a:pPr algn="l"/>
            <a:r>
              <a:rPr lang="en-US" altLang="ja-JP" sz="3200" dirty="0" err="1" smtClean="0">
                <a:solidFill>
                  <a:srgbClr val="FFFF66"/>
                </a:solidFill>
                <a:latin typeface="Calibri" charset="0"/>
                <a:ea typeface="Hiragino Sans GB W3" charset="0"/>
                <a:cs typeface="Hiragino Sans GB W3" charset="0"/>
              </a:rPr>
              <a:t>Nonoguchi</a:t>
            </a:r>
            <a:r>
              <a:rPr lang="en-US" altLang="ja-JP" sz="3200" dirty="0" smtClean="0">
                <a:solidFill>
                  <a:srgbClr val="FFFF66"/>
                </a:solidFill>
                <a:latin typeface="Calibri" charset="0"/>
                <a:ea typeface="Hiragino Sans GB W3" charset="0"/>
                <a:cs typeface="Hiragino Sans GB W3" charset="0"/>
              </a:rPr>
              <a:t> </a:t>
            </a:r>
            <a:r>
              <a:rPr lang="en-US" altLang="ja-JP" sz="3200" dirty="0" err="1" smtClean="0">
                <a:solidFill>
                  <a:srgbClr val="FFFF66"/>
                </a:solidFill>
                <a:latin typeface="Calibri" charset="0"/>
                <a:ea typeface="Hiragino Sans GB W3" charset="0"/>
                <a:cs typeface="Hiragino Sans GB W3" charset="0"/>
              </a:rPr>
              <a:t>Ryūho</a:t>
            </a:r>
            <a:r>
              <a:rPr lang="en-US" altLang="ja-JP" sz="3200" dirty="0" smtClean="0">
                <a:solidFill>
                  <a:srgbClr val="FFFF66"/>
                </a:solidFill>
                <a:latin typeface="Calibri" charset="0"/>
                <a:ea typeface="Hiragino Sans GB W3" charset="0"/>
                <a:cs typeface="Hiragino Sans GB W3" charset="0"/>
              </a:rPr>
              <a:t> (1595–1669)</a:t>
            </a:r>
            <a:endParaRPr lang="ja-JP" altLang="en-US" dirty="0">
              <a:latin typeface="Calibri" charset="0"/>
            </a:endParaRPr>
          </a:p>
        </p:txBody>
      </p:sp>
      <p:sp>
        <p:nvSpPr>
          <p:cNvPr id="16387" name="Text Placeholder 2"/>
          <p:cNvSpPr>
            <a:spLocks noGrp="1"/>
          </p:cNvSpPr>
          <p:nvPr>
            <p:ph type="body" idx="1"/>
          </p:nvPr>
        </p:nvSpPr>
        <p:spPr>
          <a:xfrm>
            <a:off x="133350" y="2345059"/>
            <a:ext cx="2230438" cy="4355779"/>
          </a:xfrm>
        </p:spPr>
        <p:txBody>
          <a:bodyPr anchor="t"/>
          <a:lstStyle/>
          <a:p>
            <a:r>
              <a:rPr lang="ja-JP" altLang="en-US" sz="2600" dirty="0" smtClean="0">
                <a:latin typeface="Calibri" charset="0"/>
              </a:rPr>
              <a:t>野々口立圃</a:t>
            </a:r>
            <a:endParaRPr lang="ja-JP" altLang="en-US" sz="2600" dirty="0">
              <a:latin typeface="Calibri" charset="0"/>
            </a:endParaRPr>
          </a:p>
        </p:txBody>
      </p:sp>
      <p:pic>
        <p:nvPicPr>
          <p:cNvPr id="2" name="Content Placeholder 1" descr="horse34566.jpg"/>
          <p:cNvPicPr>
            <a:picLocks noGrp="1" noChangeAspect="1"/>
          </p:cNvPicPr>
          <p:nvPr>
            <p:ph sz="half" idx="2"/>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l="35404" t="50197" r="35945" b="12375"/>
          <a:stretch/>
        </p:blipFill>
        <p:spPr>
          <a:xfrm>
            <a:off x="2653856" y="432110"/>
            <a:ext cx="4454788" cy="5819457"/>
          </a:xfrm>
        </p:spPr>
      </p:pic>
      <p:sp>
        <p:nvSpPr>
          <p:cNvPr id="16389" name="Content Placeholder 5"/>
          <p:cNvSpPr>
            <a:spLocks noGrp="1"/>
          </p:cNvSpPr>
          <p:nvPr>
            <p:ph sz="quarter" idx="4"/>
          </p:nvPr>
        </p:nvSpPr>
        <p:spPr>
          <a:xfrm>
            <a:off x="7512050" y="0"/>
            <a:ext cx="1631950" cy="6858000"/>
          </a:xfrm>
        </p:spPr>
        <p:txBody>
          <a:bodyPr/>
          <a:lstStyle/>
          <a:p>
            <a:endParaRPr lang="ja-JP" altLang="en-US">
              <a:latin typeface="Calibri" charset="0"/>
            </a:endParaRPr>
          </a:p>
        </p:txBody>
      </p:sp>
    </p:spTree>
    <p:extLst>
      <p:ext uri="{BB962C8B-B14F-4D97-AF65-F5344CB8AC3E}">
        <p14:creationId xmlns:p14="http://schemas.microsoft.com/office/powerpoint/2010/main" val="191299484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6386" name="Title 1"/>
          <p:cNvSpPr>
            <a:spLocks noGrp="1"/>
          </p:cNvSpPr>
          <p:nvPr>
            <p:ph type="title"/>
          </p:nvPr>
        </p:nvSpPr>
        <p:spPr>
          <a:xfrm>
            <a:off x="133350" y="176213"/>
            <a:ext cx="2230438" cy="2168846"/>
          </a:xfrm>
        </p:spPr>
        <p:txBody>
          <a:bodyPr anchor="t"/>
          <a:lstStyle/>
          <a:p>
            <a:pPr algn="l"/>
            <a:r>
              <a:rPr lang="en-US" altLang="ja-JP" sz="3200" dirty="0" err="1" smtClean="0">
                <a:solidFill>
                  <a:srgbClr val="FFFF66"/>
                </a:solidFill>
                <a:latin typeface="Calibri" charset="0"/>
                <a:ea typeface="Hiragino Sans GB W3" charset="0"/>
                <a:cs typeface="Hiragino Sans GB W3" charset="0"/>
              </a:rPr>
              <a:t>Nonoguchi</a:t>
            </a:r>
            <a:r>
              <a:rPr lang="en-US" altLang="ja-JP" sz="3200" dirty="0" smtClean="0">
                <a:solidFill>
                  <a:srgbClr val="FFFF66"/>
                </a:solidFill>
                <a:latin typeface="Calibri" charset="0"/>
                <a:ea typeface="Hiragino Sans GB W3" charset="0"/>
                <a:cs typeface="Hiragino Sans GB W3" charset="0"/>
              </a:rPr>
              <a:t> </a:t>
            </a:r>
            <a:r>
              <a:rPr lang="en-US" altLang="ja-JP" sz="3200" dirty="0" err="1" smtClean="0">
                <a:solidFill>
                  <a:srgbClr val="FFFF66"/>
                </a:solidFill>
                <a:latin typeface="Calibri" charset="0"/>
                <a:ea typeface="Hiragino Sans GB W3" charset="0"/>
                <a:cs typeface="Hiragino Sans GB W3" charset="0"/>
              </a:rPr>
              <a:t>Ryūho</a:t>
            </a:r>
            <a:r>
              <a:rPr lang="en-US" altLang="ja-JP" sz="3200" dirty="0" smtClean="0">
                <a:solidFill>
                  <a:srgbClr val="FFFF66"/>
                </a:solidFill>
                <a:latin typeface="Calibri" charset="0"/>
                <a:ea typeface="Hiragino Sans GB W3" charset="0"/>
                <a:cs typeface="Hiragino Sans GB W3" charset="0"/>
              </a:rPr>
              <a:t> (1595–1669)</a:t>
            </a:r>
            <a:endParaRPr lang="ja-JP" altLang="en-US" dirty="0">
              <a:latin typeface="Calibri" charset="0"/>
            </a:endParaRPr>
          </a:p>
        </p:txBody>
      </p:sp>
      <p:sp>
        <p:nvSpPr>
          <p:cNvPr id="16387" name="Text Placeholder 2"/>
          <p:cNvSpPr>
            <a:spLocks noGrp="1"/>
          </p:cNvSpPr>
          <p:nvPr>
            <p:ph type="body" idx="1"/>
          </p:nvPr>
        </p:nvSpPr>
        <p:spPr>
          <a:xfrm>
            <a:off x="133350" y="2345059"/>
            <a:ext cx="2230438" cy="4355779"/>
          </a:xfrm>
        </p:spPr>
        <p:txBody>
          <a:bodyPr anchor="t"/>
          <a:lstStyle/>
          <a:p>
            <a:r>
              <a:rPr lang="ja-JP" altLang="en-US" sz="2600" dirty="0" smtClean="0">
                <a:latin typeface="Calibri" charset="0"/>
              </a:rPr>
              <a:t>野々口立圃</a:t>
            </a:r>
            <a:endParaRPr lang="ja-JP" altLang="en-US" sz="2600" dirty="0">
              <a:latin typeface="Calibri" charset="0"/>
            </a:endParaRPr>
          </a:p>
        </p:txBody>
      </p:sp>
      <p:pic>
        <p:nvPicPr>
          <p:cNvPr id="2" name="Content Placeholder 1" descr="horse34566.jpg"/>
          <p:cNvPicPr>
            <a:picLocks noGrp="1" noChangeAspect="1"/>
          </p:cNvPicPr>
          <p:nvPr>
            <p:ph sz="half" idx="2"/>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l="35404" r="35945"/>
          <a:stretch/>
        </p:blipFill>
        <p:spPr>
          <a:xfrm>
            <a:off x="3985620" y="176213"/>
            <a:ext cx="1869362" cy="6524625"/>
          </a:xfrm>
        </p:spPr>
      </p:pic>
      <p:sp>
        <p:nvSpPr>
          <p:cNvPr id="16389" name="Content Placeholder 5"/>
          <p:cNvSpPr>
            <a:spLocks noGrp="1"/>
          </p:cNvSpPr>
          <p:nvPr>
            <p:ph sz="quarter" idx="4"/>
          </p:nvPr>
        </p:nvSpPr>
        <p:spPr>
          <a:xfrm>
            <a:off x="7512050" y="0"/>
            <a:ext cx="1631950" cy="6858000"/>
          </a:xfrm>
        </p:spPr>
        <p:txBody>
          <a:bodyPr/>
          <a:lstStyle/>
          <a:p>
            <a:endParaRPr lang="ja-JP" altLang="en-US">
              <a:latin typeface="Calibri" charset="0"/>
            </a:endParaRPr>
          </a:p>
        </p:txBody>
      </p:sp>
    </p:spTree>
    <p:extLst>
      <p:ext uri="{BB962C8B-B14F-4D97-AF65-F5344CB8AC3E}">
        <p14:creationId xmlns:p14="http://schemas.microsoft.com/office/powerpoint/2010/main" val="322172585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7410" name="Title 1"/>
          <p:cNvSpPr>
            <a:spLocks noGrp="1"/>
          </p:cNvSpPr>
          <p:nvPr>
            <p:ph type="title"/>
          </p:nvPr>
        </p:nvSpPr>
        <p:spPr>
          <a:xfrm>
            <a:off x="134938" y="5507038"/>
            <a:ext cx="8904287" cy="566737"/>
          </a:xfrm>
        </p:spPr>
        <p:txBody>
          <a:bodyPr/>
          <a:lstStyle/>
          <a:p>
            <a:r>
              <a:rPr lang="en-US" altLang="ja-JP" sz="3200" dirty="0" err="1">
                <a:solidFill>
                  <a:srgbClr val="FFFF66"/>
                </a:solidFill>
                <a:latin typeface="Calibri" charset="0"/>
                <a:ea typeface="Hiragino Sans GB W3" charset="0"/>
                <a:cs typeface="Hiragino Sans GB W3" charset="0"/>
              </a:rPr>
              <a:t>Nonoguchi</a:t>
            </a:r>
            <a:r>
              <a:rPr lang="en-US" altLang="ja-JP" sz="3200" dirty="0">
                <a:solidFill>
                  <a:srgbClr val="FFFF66"/>
                </a:solidFill>
                <a:latin typeface="Calibri" charset="0"/>
                <a:ea typeface="Hiragino Sans GB W3" charset="0"/>
                <a:cs typeface="Hiragino Sans GB W3" charset="0"/>
              </a:rPr>
              <a:t> </a:t>
            </a:r>
            <a:r>
              <a:rPr lang="en-US" altLang="ja-JP" sz="3200" dirty="0" err="1">
                <a:solidFill>
                  <a:srgbClr val="FFFF66"/>
                </a:solidFill>
                <a:latin typeface="Calibri" charset="0"/>
                <a:ea typeface="Hiragino Sans GB W3" charset="0"/>
                <a:cs typeface="Hiragino Sans GB W3" charset="0"/>
              </a:rPr>
              <a:t>Ryūho</a:t>
            </a:r>
            <a:r>
              <a:rPr lang="en-US" altLang="ja-JP" sz="3200" dirty="0">
                <a:solidFill>
                  <a:srgbClr val="FFFF66"/>
                </a:solidFill>
                <a:latin typeface="Calibri" charset="0"/>
                <a:ea typeface="Hiragino Sans GB W3" charset="0"/>
                <a:cs typeface="Hiragino Sans GB W3" charset="0"/>
              </a:rPr>
              <a:t> (1595–1669</a:t>
            </a:r>
            <a:r>
              <a:rPr lang="en-US" altLang="ja-JP" sz="3200" dirty="0" smtClean="0">
                <a:solidFill>
                  <a:srgbClr val="FFFF66"/>
                </a:solidFill>
                <a:latin typeface="Calibri" charset="0"/>
                <a:ea typeface="Hiragino Sans GB W3" charset="0"/>
                <a:cs typeface="Hiragino Sans GB W3" charset="0"/>
              </a:rPr>
              <a:t>)</a:t>
            </a:r>
            <a:r>
              <a:rPr lang="en-US" altLang="ja-JP" sz="3200" dirty="0">
                <a:solidFill>
                  <a:srgbClr val="FFFF66"/>
                </a:solidFill>
                <a:latin typeface="Calibri" charset="0"/>
                <a:ea typeface="Hiragino Sans GB W3" charset="0"/>
                <a:cs typeface="Hiragino Sans GB W3" charset="0"/>
              </a:rPr>
              <a:t> </a:t>
            </a:r>
            <a:r>
              <a:rPr lang="en-US" altLang="ja-JP" sz="3200" dirty="0" smtClean="0">
                <a:solidFill>
                  <a:srgbClr val="FFFF66"/>
                </a:solidFill>
                <a:latin typeface="Calibri" charset="0"/>
                <a:ea typeface="Hiragino Sans GB W3" charset="0"/>
                <a:cs typeface="Hiragino Sans GB W3" charset="0"/>
              </a:rPr>
              <a:t>— </a:t>
            </a:r>
            <a:r>
              <a:rPr lang="en-US" altLang="ja-JP" sz="3200" dirty="0" err="1" smtClean="0">
                <a:solidFill>
                  <a:srgbClr val="FFFF66"/>
                </a:solidFill>
                <a:latin typeface="Calibri" charset="0"/>
                <a:ea typeface="Hiragino Sans GB W3" charset="0"/>
                <a:cs typeface="Hiragino Sans GB W3" charset="0"/>
              </a:rPr>
              <a:t>haiga</a:t>
            </a:r>
            <a:endParaRPr lang="ja-JP" altLang="en-US" sz="2400" b="0" dirty="0">
              <a:latin typeface="Calibri" charset="0"/>
            </a:endParaRPr>
          </a:p>
        </p:txBody>
      </p:sp>
      <p:pic>
        <p:nvPicPr>
          <p:cNvPr id="2" name="Picture Placeholder 1" descr="ryuuho.gif"/>
          <p:cNvPicPr>
            <a:picLocks noGrp="1" noChangeAspect="1"/>
          </p:cNvPicPr>
          <p:nvPr>
            <p:ph type="pic" idx="1"/>
          </p:nvPr>
        </p:nvPicPr>
        <p:blipFill>
          <a:blip r:embed="rId2">
            <a:extLst>
              <a:ext uri="{28A0092B-C50C-407E-A947-70E740481C1C}">
                <a14:useLocalDpi xmlns:a14="http://schemas.microsoft.com/office/drawing/2010/main" val="0"/>
              </a:ext>
            </a:extLst>
          </a:blip>
          <a:srcRect l="647" r="647"/>
          <a:stretch>
            <a:fillRect/>
          </a:stretch>
        </p:blipFill>
        <p:spPr>
          <a:xfrm>
            <a:off x="134938" y="122238"/>
            <a:ext cx="8904287" cy="5484812"/>
          </a:xfrm>
        </p:spPr>
      </p:pic>
      <p:sp>
        <p:nvSpPr>
          <p:cNvPr id="17412" name="Text Placeholder 3"/>
          <p:cNvSpPr>
            <a:spLocks noGrp="1"/>
          </p:cNvSpPr>
          <p:nvPr>
            <p:ph type="body" sz="half" idx="2"/>
          </p:nvPr>
        </p:nvSpPr>
        <p:spPr>
          <a:xfrm>
            <a:off x="134938" y="5926510"/>
            <a:ext cx="8904287" cy="882650"/>
          </a:xfrm>
        </p:spPr>
        <p:txBody>
          <a:bodyPr/>
          <a:lstStyle/>
          <a:p>
            <a:r>
              <a:rPr lang="en-US" altLang="ja-JP" sz="2600" dirty="0">
                <a:latin typeface="Calibri" charset="0"/>
              </a:rPr>
              <a:t>Farm chickens. The new bamboo shoots </a:t>
            </a:r>
            <a:r>
              <a:rPr lang="en-US" altLang="ja-JP" sz="2600" dirty="0" smtClean="0">
                <a:latin typeface="Calibri" charset="0"/>
              </a:rPr>
              <a:t>…</a:t>
            </a:r>
          </a:p>
          <a:p>
            <a:r>
              <a:rPr lang="ja-JP" altLang="en-US" sz="2600" dirty="0" smtClean="0">
                <a:latin typeface="Calibri" charset="0"/>
              </a:rPr>
              <a:t>鶏や竹の子</a:t>
            </a:r>
            <a:endParaRPr lang="en-US" altLang="ja-JP" sz="2600" dirty="0">
              <a:latin typeface="Calibri" charset="0"/>
            </a:endParaRPr>
          </a:p>
        </p:txBody>
      </p:sp>
    </p:spTree>
    <p:extLst>
      <p:ext uri="{BB962C8B-B14F-4D97-AF65-F5344CB8AC3E}">
        <p14:creationId xmlns:p14="http://schemas.microsoft.com/office/powerpoint/2010/main" val="25434736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7410" name="Title 1"/>
          <p:cNvSpPr>
            <a:spLocks noGrp="1"/>
          </p:cNvSpPr>
          <p:nvPr>
            <p:ph type="title"/>
          </p:nvPr>
        </p:nvSpPr>
        <p:spPr>
          <a:xfrm>
            <a:off x="134938" y="5507038"/>
            <a:ext cx="8904287" cy="566737"/>
          </a:xfrm>
        </p:spPr>
        <p:txBody>
          <a:bodyPr/>
          <a:lstStyle/>
          <a:p>
            <a:r>
              <a:rPr lang="en-US" altLang="ja-JP" sz="3200" dirty="0" err="1">
                <a:solidFill>
                  <a:srgbClr val="FFFF66"/>
                </a:solidFill>
                <a:latin typeface="Calibri" charset="0"/>
                <a:ea typeface="Hiragino Sans GB W3" charset="0"/>
                <a:cs typeface="Hiragino Sans GB W3" charset="0"/>
              </a:rPr>
              <a:t>Nonoguchi</a:t>
            </a:r>
            <a:r>
              <a:rPr lang="en-US" altLang="ja-JP" sz="3200" dirty="0">
                <a:solidFill>
                  <a:srgbClr val="FFFF66"/>
                </a:solidFill>
                <a:latin typeface="Calibri" charset="0"/>
                <a:ea typeface="Hiragino Sans GB W3" charset="0"/>
                <a:cs typeface="Hiragino Sans GB W3" charset="0"/>
              </a:rPr>
              <a:t> </a:t>
            </a:r>
            <a:r>
              <a:rPr lang="en-US" altLang="ja-JP" sz="3200" dirty="0" err="1">
                <a:solidFill>
                  <a:srgbClr val="FFFF66"/>
                </a:solidFill>
                <a:latin typeface="Calibri" charset="0"/>
                <a:ea typeface="Hiragino Sans GB W3" charset="0"/>
                <a:cs typeface="Hiragino Sans GB W3" charset="0"/>
              </a:rPr>
              <a:t>Ryūho</a:t>
            </a:r>
            <a:r>
              <a:rPr lang="en-US" altLang="ja-JP" sz="3200" dirty="0">
                <a:solidFill>
                  <a:srgbClr val="FFFF66"/>
                </a:solidFill>
                <a:latin typeface="Calibri" charset="0"/>
                <a:ea typeface="Hiragino Sans GB W3" charset="0"/>
                <a:cs typeface="Hiragino Sans GB W3" charset="0"/>
              </a:rPr>
              <a:t> (1595–1669) — </a:t>
            </a:r>
            <a:r>
              <a:rPr lang="en-US" altLang="ja-JP" sz="3200" dirty="0" err="1">
                <a:solidFill>
                  <a:srgbClr val="FFFF66"/>
                </a:solidFill>
                <a:latin typeface="Calibri" charset="0"/>
                <a:ea typeface="Hiragino Sans GB W3" charset="0"/>
                <a:cs typeface="Hiragino Sans GB W3" charset="0"/>
              </a:rPr>
              <a:t>haiga</a:t>
            </a:r>
            <a:endParaRPr lang="ja-JP" altLang="en-US" sz="2400" b="0" dirty="0">
              <a:latin typeface="Calibri" charset="0"/>
            </a:endParaRPr>
          </a:p>
        </p:txBody>
      </p:sp>
      <p:pic>
        <p:nvPicPr>
          <p:cNvPr id="2" name="Picture Placeholder 1" descr="juni05h.jpg"/>
          <p:cNvPicPr>
            <a:picLocks noGrp="1" noChangeAspect="1"/>
          </p:cNvPicPr>
          <p:nvPr>
            <p:ph type="pic" idx="1"/>
          </p:nvPr>
        </p:nvPicPr>
        <p:blipFill>
          <a:blip r:embed="rId3">
            <a:extLst>
              <a:ext uri="{28A0092B-C50C-407E-A947-70E740481C1C}">
                <a14:useLocalDpi xmlns:a14="http://schemas.microsoft.com/office/drawing/2010/main" val="0"/>
              </a:ext>
            </a:extLst>
          </a:blip>
          <a:srcRect t="8935" b="8935"/>
          <a:stretch>
            <a:fillRect/>
          </a:stretch>
        </p:blipFill>
        <p:spPr>
          <a:xfrm>
            <a:off x="134938" y="122238"/>
            <a:ext cx="8904287" cy="5484812"/>
          </a:xfrm>
        </p:spPr>
      </p:pic>
      <p:sp>
        <p:nvSpPr>
          <p:cNvPr id="17412" name="Text Placeholder 3"/>
          <p:cNvSpPr>
            <a:spLocks noGrp="1"/>
          </p:cNvSpPr>
          <p:nvPr>
            <p:ph type="body" sz="half" idx="2"/>
          </p:nvPr>
        </p:nvSpPr>
        <p:spPr>
          <a:xfrm>
            <a:off x="134938" y="5975350"/>
            <a:ext cx="8904287" cy="882650"/>
          </a:xfrm>
        </p:spPr>
        <p:txBody>
          <a:bodyPr/>
          <a:lstStyle/>
          <a:p>
            <a:endParaRPr lang="en-US" altLang="ja-JP" sz="2600" dirty="0">
              <a:latin typeface="Calibri" charset="0"/>
            </a:endParaRPr>
          </a:p>
        </p:txBody>
      </p:sp>
    </p:spTree>
    <p:extLst>
      <p:ext uri="{BB962C8B-B14F-4D97-AF65-F5344CB8AC3E}">
        <p14:creationId xmlns:p14="http://schemas.microsoft.com/office/powerpoint/2010/main" val="273183624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7410" name="Title 1"/>
          <p:cNvSpPr>
            <a:spLocks noGrp="1"/>
          </p:cNvSpPr>
          <p:nvPr>
            <p:ph type="title"/>
          </p:nvPr>
        </p:nvSpPr>
        <p:spPr>
          <a:xfrm>
            <a:off x="134938" y="5507038"/>
            <a:ext cx="8904287" cy="566737"/>
          </a:xfrm>
        </p:spPr>
        <p:txBody>
          <a:bodyPr/>
          <a:lstStyle/>
          <a:p>
            <a:r>
              <a:rPr lang="en-US" altLang="ja-JP" sz="3200" dirty="0" err="1">
                <a:solidFill>
                  <a:srgbClr val="FFFF66"/>
                </a:solidFill>
                <a:latin typeface="Calibri" charset="0"/>
                <a:ea typeface="Hiragino Sans GB W3" charset="0"/>
                <a:cs typeface="Hiragino Sans GB W3" charset="0"/>
              </a:rPr>
              <a:t>Nonoguchi</a:t>
            </a:r>
            <a:r>
              <a:rPr lang="en-US" altLang="ja-JP" sz="3200" dirty="0">
                <a:solidFill>
                  <a:srgbClr val="FFFF66"/>
                </a:solidFill>
                <a:latin typeface="Calibri" charset="0"/>
                <a:ea typeface="Hiragino Sans GB W3" charset="0"/>
                <a:cs typeface="Hiragino Sans GB W3" charset="0"/>
              </a:rPr>
              <a:t> </a:t>
            </a:r>
            <a:r>
              <a:rPr lang="en-US" altLang="ja-JP" sz="3200" dirty="0" err="1">
                <a:solidFill>
                  <a:srgbClr val="FFFF66"/>
                </a:solidFill>
                <a:latin typeface="Calibri" charset="0"/>
                <a:ea typeface="Hiragino Sans GB W3" charset="0"/>
                <a:cs typeface="Hiragino Sans GB W3" charset="0"/>
              </a:rPr>
              <a:t>Ryūho</a:t>
            </a:r>
            <a:r>
              <a:rPr lang="en-US" altLang="ja-JP" sz="3200" dirty="0">
                <a:solidFill>
                  <a:srgbClr val="FFFF66"/>
                </a:solidFill>
                <a:latin typeface="Calibri" charset="0"/>
                <a:ea typeface="Hiragino Sans GB W3" charset="0"/>
                <a:cs typeface="Hiragino Sans GB W3" charset="0"/>
              </a:rPr>
              <a:t> (1595–1669) — </a:t>
            </a:r>
            <a:r>
              <a:rPr lang="en-US" altLang="ja-JP" sz="3200" dirty="0" err="1">
                <a:solidFill>
                  <a:srgbClr val="FFFF66"/>
                </a:solidFill>
                <a:latin typeface="Calibri" charset="0"/>
                <a:ea typeface="Hiragino Sans GB W3" charset="0"/>
                <a:cs typeface="Hiragino Sans GB W3" charset="0"/>
              </a:rPr>
              <a:t>haiga</a:t>
            </a:r>
            <a:endParaRPr lang="ja-JP" altLang="en-US" sz="2400" b="0" dirty="0">
              <a:latin typeface="Calibri" charset="0"/>
            </a:endParaRPr>
          </a:p>
        </p:txBody>
      </p:sp>
      <p:pic>
        <p:nvPicPr>
          <p:cNvPr id="2" name="Picture Placeholder 1" descr="juni05h.jpg"/>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19198" t="59647" r="65398" b="22857"/>
          <a:stretch/>
        </p:blipFill>
        <p:spPr>
          <a:xfrm>
            <a:off x="575733" y="643466"/>
            <a:ext cx="4094919" cy="3488267"/>
          </a:xfrm>
        </p:spPr>
      </p:pic>
      <p:sp>
        <p:nvSpPr>
          <p:cNvPr id="17412" name="Text Placeholder 3"/>
          <p:cNvSpPr>
            <a:spLocks noGrp="1"/>
          </p:cNvSpPr>
          <p:nvPr>
            <p:ph type="body" sz="half" idx="2"/>
          </p:nvPr>
        </p:nvSpPr>
        <p:spPr>
          <a:xfrm>
            <a:off x="134938" y="5975350"/>
            <a:ext cx="8904287" cy="882650"/>
          </a:xfrm>
        </p:spPr>
        <p:txBody>
          <a:bodyPr/>
          <a:lstStyle/>
          <a:p>
            <a:endParaRPr lang="en-US" altLang="ja-JP" sz="2600" dirty="0">
              <a:latin typeface="Calibri" charset="0"/>
            </a:endParaRPr>
          </a:p>
        </p:txBody>
      </p:sp>
      <p:pic>
        <p:nvPicPr>
          <p:cNvPr id="5" name="Picture Placeholder 1" descr="juni05h.jpg"/>
          <p:cNvPicPr>
            <a:picLocks noChangeAspect="1"/>
          </p:cNvPicPr>
          <p:nvPr/>
        </p:nvPicPr>
        <p:blipFill rotWithShape="1">
          <a:blip r:embed="rId3">
            <a:extLst>
              <a:ext uri="{28A0092B-C50C-407E-A947-70E740481C1C}">
                <a14:useLocalDpi xmlns:a14="http://schemas.microsoft.com/office/drawing/2010/main" val="0"/>
              </a:ext>
            </a:extLst>
          </a:blip>
          <a:srcRect l="64277" t="50012" r="19558" b="29196"/>
          <a:stretch/>
        </p:blipFill>
        <p:spPr bwMode="auto">
          <a:xfrm>
            <a:off x="4876799" y="643466"/>
            <a:ext cx="3640666" cy="3512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pic>
    </p:spTree>
    <p:extLst>
      <p:ext uri="{BB962C8B-B14F-4D97-AF65-F5344CB8AC3E}">
        <p14:creationId xmlns:p14="http://schemas.microsoft.com/office/powerpoint/2010/main" val="2446374847"/>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7410" name="Title 1"/>
          <p:cNvSpPr>
            <a:spLocks noGrp="1"/>
          </p:cNvSpPr>
          <p:nvPr>
            <p:ph type="title"/>
          </p:nvPr>
        </p:nvSpPr>
        <p:spPr>
          <a:xfrm>
            <a:off x="134938" y="5507038"/>
            <a:ext cx="8904287" cy="566737"/>
          </a:xfrm>
        </p:spPr>
        <p:txBody>
          <a:bodyPr/>
          <a:lstStyle/>
          <a:p>
            <a:r>
              <a:rPr lang="en-US" altLang="ja-JP" sz="3200" b="0" dirty="0" err="1">
                <a:solidFill>
                  <a:srgbClr val="FFFF66"/>
                </a:solidFill>
                <a:latin typeface="Calibri" charset="0"/>
                <a:ea typeface="Hiragino Sans GB W3" charset="0"/>
                <a:cs typeface="Hiragino Sans GB W3" charset="0"/>
              </a:rPr>
              <a:t>Nishiyama</a:t>
            </a:r>
            <a:r>
              <a:rPr lang="en-US" altLang="ja-JP" sz="3200" b="0" dirty="0">
                <a:solidFill>
                  <a:srgbClr val="FFFF66"/>
                </a:solidFill>
                <a:latin typeface="Calibri" charset="0"/>
                <a:ea typeface="Hiragino Sans GB W3" charset="0"/>
                <a:cs typeface="Hiragino Sans GB W3" charset="0"/>
              </a:rPr>
              <a:t> </a:t>
            </a:r>
            <a:r>
              <a:rPr lang="en-US" altLang="ja-JP" sz="3200" b="0" dirty="0" err="1">
                <a:solidFill>
                  <a:srgbClr val="FFFF66"/>
                </a:solidFill>
                <a:latin typeface="Calibri" charset="0"/>
                <a:ea typeface="Hiragino Sans GB W3" charset="0"/>
                <a:cs typeface="Hiragino Sans GB W3" charset="0"/>
              </a:rPr>
              <a:t>Sōin</a:t>
            </a:r>
            <a:r>
              <a:rPr lang="en-US" altLang="ja-JP" sz="3200" b="0" dirty="0">
                <a:solidFill>
                  <a:srgbClr val="FFFF66"/>
                </a:solidFill>
                <a:latin typeface="Calibri" charset="0"/>
                <a:ea typeface="Hiragino Sans GB W3" charset="0"/>
                <a:cs typeface="Hiragino Sans GB W3" charset="0"/>
              </a:rPr>
              <a:t> </a:t>
            </a:r>
            <a:r>
              <a:rPr lang="en-US" altLang="ja-JP" sz="3200" b="0" dirty="0" smtClean="0">
                <a:solidFill>
                  <a:srgbClr val="FFFF66"/>
                </a:solidFill>
                <a:latin typeface="Calibri" charset="0"/>
                <a:ea typeface="Hiragino Sans GB W3" charset="0"/>
                <a:cs typeface="Hiragino Sans GB W3" charset="0"/>
              </a:rPr>
              <a:t>(verse) </a:t>
            </a:r>
            <a:r>
              <a:rPr lang="en-US" altLang="ja-JP" sz="3200" b="0" dirty="0">
                <a:solidFill>
                  <a:srgbClr val="FFFF66"/>
                </a:solidFill>
                <a:latin typeface="Calibri" charset="0"/>
                <a:ea typeface="Hiragino Sans GB W3" charset="0"/>
                <a:cs typeface="Hiragino Sans GB W3" charset="0"/>
              </a:rPr>
              <a:t>/ Ihara Saikaku </a:t>
            </a:r>
            <a:r>
              <a:rPr lang="en-US" altLang="ja-JP" sz="3200" b="0" dirty="0" smtClean="0">
                <a:solidFill>
                  <a:srgbClr val="FFFF66"/>
                </a:solidFill>
                <a:latin typeface="Calibri" charset="0"/>
                <a:ea typeface="Hiragino Sans GB W3" charset="0"/>
                <a:cs typeface="Hiragino Sans GB W3" charset="0"/>
              </a:rPr>
              <a:t>(painting)</a:t>
            </a:r>
            <a:endParaRPr lang="ja-JP" altLang="en-US" sz="2400" b="0" dirty="0">
              <a:latin typeface="Calibri" charset="0"/>
            </a:endParaRPr>
          </a:p>
        </p:txBody>
      </p:sp>
      <p:pic>
        <p:nvPicPr>
          <p:cNvPr id="3" name="Picture Placeholder 2" descr="hanamisac.jpg"/>
          <p:cNvPicPr>
            <a:picLocks noGrp="1" noChangeAspect="1"/>
          </p:cNvPicPr>
          <p:nvPr>
            <p:ph type="pic" idx="1"/>
          </p:nvPr>
        </p:nvPicPr>
        <p:blipFill>
          <a:blip r:embed="rId3">
            <a:extLst>
              <a:ext uri="{28A0092B-C50C-407E-A947-70E740481C1C}">
                <a14:useLocalDpi xmlns:a14="http://schemas.microsoft.com/office/drawing/2010/main" val="0"/>
              </a:ext>
            </a:extLst>
          </a:blip>
          <a:srcRect t="3193" b="3193"/>
          <a:stretch>
            <a:fillRect/>
          </a:stretch>
        </p:blipFill>
        <p:spPr>
          <a:xfrm>
            <a:off x="134938" y="122238"/>
            <a:ext cx="8904287" cy="5484812"/>
          </a:xfrm>
        </p:spPr>
      </p:pic>
      <p:sp>
        <p:nvSpPr>
          <p:cNvPr id="17412" name="Text Placeholder 3"/>
          <p:cNvSpPr>
            <a:spLocks noGrp="1"/>
          </p:cNvSpPr>
          <p:nvPr>
            <p:ph type="body" sz="half" idx="2"/>
          </p:nvPr>
        </p:nvSpPr>
        <p:spPr>
          <a:xfrm>
            <a:off x="134938" y="5975350"/>
            <a:ext cx="8904287" cy="882650"/>
          </a:xfrm>
        </p:spPr>
        <p:txBody>
          <a:bodyPr/>
          <a:lstStyle/>
          <a:p>
            <a:endParaRPr lang="en-US" altLang="ja-JP" sz="2600" dirty="0">
              <a:latin typeface="Calibri" charset="0"/>
            </a:endParaRPr>
          </a:p>
        </p:txBody>
      </p:sp>
    </p:spTree>
    <p:extLst>
      <p:ext uri="{BB962C8B-B14F-4D97-AF65-F5344CB8AC3E}">
        <p14:creationId xmlns:p14="http://schemas.microsoft.com/office/powerpoint/2010/main" val="60280120"/>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7410" name="Title 1"/>
          <p:cNvSpPr>
            <a:spLocks noGrp="1"/>
          </p:cNvSpPr>
          <p:nvPr>
            <p:ph type="title"/>
          </p:nvPr>
        </p:nvSpPr>
        <p:spPr>
          <a:xfrm>
            <a:off x="134938" y="5507038"/>
            <a:ext cx="8904287" cy="566737"/>
          </a:xfrm>
        </p:spPr>
        <p:txBody>
          <a:bodyPr/>
          <a:lstStyle/>
          <a:p>
            <a:r>
              <a:rPr lang="en-US" altLang="ja-JP" sz="3200" b="0" dirty="0" err="1" smtClean="0">
                <a:solidFill>
                  <a:srgbClr val="FFFF66"/>
                </a:solidFill>
                <a:latin typeface="Calibri" charset="0"/>
                <a:ea typeface="Hiragino Sans GB W3" charset="0"/>
                <a:cs typeface="Hiragino Sans GB W3" charset="0"/>
              </a:rPr>
              <a:t>Nishiyama</a:t>
            </a:r>
            <a:r>
              <a:rPr lang="en-US" altLang="ja-JP" sz="3200" b="0" dirty="0" smtClean="0">
                <a:solidFill>
                  <a:srgbClr val="FFFF66"/>
                </a:solidFill>
                <a:latin typeface="Calibri" charset="0"/>
                <a:ea typeface="Hiragino Sans GB W3" charset="0"/>
                <a:cs typeface="Hiragino Sans GB W3" charset="0"/>
              </a:rPr>
              <a:t> </a:t>
            </a:r>
            <a:r>
              <a:rPr lang="en-US" altLang="ja-JP" sz="3200" b="0" dirty="0" err="1" smtClean="0">
                <a:solidFill>
                  <a:srgbClr val="FFFF66"/>
                </a:solidFill>
                <a:latin typeface="Calibri" charset="0"/>
                <a:ea typeface="Hiragino Sans GB W3" charset="0"/>
                <a:cs typeface="Hiragino Sans GB W3" charset="0"/>
              </a:rPr>
              <a:t>Sōin</a:t>
            </a:r>
            <a:r>
              <a:rPr lang="en-US" altLang="ja-JP" sz="3200" b="0" dirty="0" smtClean="0">
                <a:solidFill>
                  <a:srgbClr val="FFFF66"/>
                </a:solidFill>
                <a:latin typeface="Calibri" charset="0"/>
                <a:ea typeface="Hiragino Sans GB W3" charset="0"/>
                <a:cs typeface="Hiragino Sans GB W3" charset="0"/>
              </a:rPr>
              <a:t> (painting) / Ihara Saikaku (verse)</a:t>
            </a:r>
            <a:endParaRPr lang="ja-JP" altLang="en-US" sz="2400" b="0" dirty="0">
              <a:latin typeface="Calibri" charset="0"/>
            </a:endParaRPr>
          </a:p>
        </p:txBody>
      </p:sp>
      <p:pic>
        <p:nvPicPr>
          <p:cNvPr id="3" name="Picture Placeholder 2" descr="hanamisac.jpg"/>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44928" t="60015" r="16125" b="11365"/>
          <a:stretch/>
        </p:blipFill>
        <p:spPr>
          <a:xfrm>
            <a:off x="293063" y="993088"/>
            <a:ext cx="8551959" cy="4135150"/>
          </a:xfrm>
        </p:spPr>
      </p:pic>
      <p:sp>
        <p:nvSpPr>
          <p:cNvPr id="17412" name="Text Placeholder 3"/>
          <p:cNvSpPr>
            <a:spLocks noGrp="1"/>
          </p:cNvSpPr>
          <p:nvPr>
            <p:ph type="body" sz="half" idx="2"/>
          </p:nvPr>
        </p:nvSpPr>
        <p:spPr>
          <a:xfrm>
            <a:off x="134938" y="5975350"/>
            <a:ext cx="8904287" cy="882650"/>
          </a:xfrm>
        </p:spPr>
        <p:txBody>
          <a:bodyPr/>
          <a:lstStyle/>
          <a:p>
            <a:r>
              <a:rPr lang="en-US" altLang="ja-JP" sz="2600" dirty="0" smtClean="0">
                <a:latin typeface="Calibri" charset="0"/>
              </a:rPr>
              <a:t>Depiction of </a:t>
            </a:r>
            <a:r>
              <a:rPr lang="en-US" altLang="ja-JP" sz="2600" dirty="0" err="1" smtClean="0">
                <a:latin typeface="Calibri" charset="0"/>
              </a:rPr>
              <a:t>Saigyō</a:t>
            </a:r>
            <a:r>
              <a:rPr lang="en-US" altLang="ja-JP" sz="2600" dirty="0" smtClean="0">
                <a:latin typeface="Calibri" charset="0"/>
              </a:rPr>
              <a:t> who wrote </a:t>
            </a:r>
            <a:endParaRPr lang="en-US" altLang="ja-JP" sz="2600" dirty="0">
              <a:latin typeface="Calibri" charset="0"/>
            </a:endParaRPr>
          </a:p>
        </p:txBody>
      </p:sp>
    </p:spTree>
    <p:extLst>
      <p:ext uri="{BB962C8B-B14F-4D97-AF65-F5344CB8AC3E}">
        <p14:creationId xmlns:p14="http://schemas.microsoft.com/office/powerpoint/2010/main" val="327479879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7410" name="Title 1"/>
          <p:cNvSpPr>
            <a:spLocks noGrp="1"/>
          </p:cNvSpPr>
          <p:nvPr>
            <p:ph type="title"/>
          </p:nvPr>
        </p:nvSpPr>
        <p:spPr>
          <a:xfrm>
            <a:off x="134938" y="5507038"/>
            <a:ext cx="8904287" cy="566737"/>
          </a:xfrm>
        </p:spPr>
        <p:txBody>
          <a:bodyPr/>
          <a:lstStyle/>
          <a:p>
            <a:r>
              <a:rPr lang="en-US" altLang="ja-JP" sz="3200" b="0" dirty="0" err="1">
                <a:solidFill>
                  <a:srgbClr val="FFFF66"/>
                </a:solidFill>
                <a:latin typeface="Calibri" charset="0"/>
                <a:ea typeface="Hiragino Sans GB W3" charset="0"/>
                <a:cs typeface="Hiragino Sans GB W3" charset="0"/>
              </a:rPr>
              <a:t>Nishiyama</a:t>
            </a:r>
            <a:r>
              <a:rPr lang="en-US" altLang="ja-JP" sz="3200" b="0" dirty="0">
                <a:solidFill>
                  <a:srgbClr val="FFFF66"/>
                </a:solidFill>
                <a:latin typeface="Calibri" charset="0"/>
                <a:ea typeface="Hiragino Sans GB W3" charset="0"/>
                <a:cs typeface="Hiragino Sans GB W3" charset="0"/>
              </a:rPr>
              <a:t> </a:t>
            </a:r>
            <a:r>
              <a:rPr lang="en-US" altLang="ja-JP" sz="3200" b="0" dirty="0" err="1">
                <a:solidFill>
                  <a:srgbClr val="FFFF66"/>
                </a:solidFill>
                <a:latin typeface="Calibri" charset="0"/>
                <a:ea typeface="Hiragino Sans GB W3" charset="0"/>
                <a:cs typeface="Hiragino Sans GB W3" charset="0"/>
              </a:rPr>
              <a:t>Sōin</a:t>
            </a:r>
            <a:r>
              <a:rPr lang="en-US" altLang="ja-JP" sz="3200" b="0" dirty="0">
                <a:solidFill>
                  <a:srgbClr val="FFFF66"/>
                </a:solidFill>
                <a:latin typeface="Calibri" charset="0"/>
                <a:ea typeface="Hiragino Sans GB W3" charset="0"/>
                <a:cs typeface="Hiragino Sans GB W3" charset="0"/>
              </a:rPr>
              <a:t> </a:t>
            </a:r>
            <a:r>
              <a:rPr lang="en-US" altLang="ja-JP" sz="3200" b="0" dirty="0" smtClean="0">
                <a:solidFill>
                  <a:srgbClr val="FFFF66"/>
                </a:solidFill>
                <a:latin typeface="Calibri" charset="0"/>
                <a:ea typeface="Hiragino Sans GB W3" charset="0"/>
                <a:cs typeface="Hiragino Sans GB W3" charset="0"/>
              </a:rPr>
              <a:t>(verse) </a:t>
            </a:r>
            <a:r>
              <a:rPr lang="en-US" altLang="ja-JP" sz="3200" b="0" dirty="0">
                <a:solidFill>
                  <a:srgbClr val="FFFF66"/>
                </a:solidFill>
                <a:latin typeface="Calibri" charset="0"/>
                <a:ea typeface="Hiragino Sans GB W3" charset="0"/>
                <a:cs typeface="Hiragino Sans GB W3" charset="0"/>
              </a:rPr>
              <a:t>/ Ihara Saikaku </a:t>
            </a:r>
            <a:r>
              <a:rPr lang="en-US" altLang="ja-JP" sz="3200" b="0" dirty="0" smtClean="0">
                <a:solidFill>
                  <a:srgbClr val="FFFF66"/>
                </a:solidFill>
                <a:latin typeface="Calibri" charset="0"/>
                <a:ea typeface="Hiragino Sans GB W3" charset="0"/>
                <a:cs typeface="Hiragino Sans GB W3" charset="0"/>
              </a:rPr>
              <a:t>(painting)</a:t>
            </a:r>
            <a:endParaRPr lang="ja-JP" altLang="en-US" sz="2400" b="0" dirty="0">
              <a:latin typeface="Calibri" charset="0"/>
            </a:endParaRPr>
          </a:p>
        </p:txBody>
      </p:sp>
      <p:pic>
        <p:nvPicPr>
          <p:cNvPr id="3" name="Picture Placeholder 2" descr="hanamisac.jpg"/>
          <p:cNvPicPr>
            <a:picLocks noGrp="1" noChangeAspect="1"/>
          </p:cNvPicPr>
          <p:nvPr>
            <p:ph type="pic" idx="1"/>
          </p:nvPr>
        </p:nvPicPr>
        <p:blipFill>
          <a:blip r:embed="rId3">
            <a:extLst>
              <a:ext uri="{28A0092B-C50C-407E-A947-70E740481C1C}">
                <a14:useLocalDpi xmlns:a14="http://schemas.microsoft.com/office/drawing/2010/main" val="0"/>
              </a:ext>
            </a:extLst>
          </a:blip>
          <a:srcRect t="3193" b="3193"/>
          <a:stretch>
            <a:fillRect/>
          </a:stretch>
        </p:blipFill>
        <p:spPr>
          <a:xfrm>
            <a:off x="134938" y="122238"/>
            <a:ext cx="8904287" cy="5484812"/>
          </a:xfrm>
        </p:spPr>
      </p:pic>
      <p:sp>
        <p:nvSpPr>
          <p:cNvPr id="17412" name="Text Placeholder 3"/>
          <p:cNvSpPr>
            <a:spLocks noGrp="1"/>
          </p:cNvSpPr>
          <p:nvPr>
            <p:ph type="body" sz="half" idx="2"/>
          </p:nvPr>
        </p:nvSpPr>
        <p:spPr>
          <a:xfrm>
            <a:off x="134938" y="5975350"/>
            <a:ext cx="8904287" cy="882650"/>
          </a:xfrm>
        </p:spPr>
        <p:txBody>
          <a:bodyPr/>
          <a:lstStyle/>
          <a:p>
            <a:r>
              <a:rPr lang="en-US" altLang="ja-JP" sz="2600" dirty="0">
                <a:latin typeface="Calibri" charset="0"/>
              </a:rPr>
              <a:t>whenever </a:t>
            </a:r>
            <a:r>
              <a:rPr lang="en-US" altLang="ja-JP" sz="2600" dirty="0" smtClean="0">
                <a:latin typeface="Calibri" charset="0"/>
              </a:rPr>
              <a:t>gazing / at flowers— / a </a:t>
            </a:r>
            <a:r>
              <a:rPr lang="en-US" altLang="ja-JP" sz="2600" dirty="0">
                <a:latin typeface="Calibri" charset="0"/>
              </a:rPr>
              <a:t>pain in the neck too</a:t>
            </a:r>
          </a:p>
        </p:txBody>
      </p:sp>
    </p:spTree>
    <p:extLst>
      <p:ext uri="{BB962C8B-B14F-4D97-AF65-F5344CB8AC3E}">
        <p14:creationId xmlns:p14="http://schemas.microsoft.com/office/powerpoint/2010/main" val="153347421"/>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321734" y="137586"/>
            <a:ext cx="8466666" cy="321733"/>
          </a:xfrm>
        </p:spPr>
        <p:txBody>
          <a:bodyPr/>
          <a:lstStyle/>
          <a:p>
            <a:r>
              <a:rPr kumimoji="1" lang="en-US" altLang="ja-JP" sz="3200" dirty="0" smtClean="0">
                <a:solidFill>
                  <a:srgbClr val="FFFF00"/>
                </a:solidFill>
              </a:rPr>
              <a:t>Six modes of </a:t>
            </a:r>
            <a:r>
              <a:rPr kumimoji="1" lang="en-US" altLang="ja-JP" sz="3200" dirty="0" err="1" smtClean="0">
                <a:solidFill>
                  <a:srgbClr val="FFFF00"/>
                </a:solidFill>
              </a:rPr>
              <a:t>haiga</a:t>
            </a:r>
            <a:r>
              <a:rPr kumimoji="1" lang="en-US" altLang="ja-JP" sz="3200" dirty="0" smtClean="0">
                <a:solidFill>
                  <a:srgbClr val="FFFF00"/>
                </a:solidFill>
              </a:rPr>
              <a:t> according to Jim </a:t>
            </a:r>
            <a:r>
              <a:rPr kumimoji="1" lang="en-US" altLang="ja-JP" sz="3200" dirty="0" err="1" smtClean="0">
                <a:solidFill>
                  <a:srgbClr val="FFFF00"/>
                </a:solidFill>
              </a:rPr>
              <a:t>Kacian</a:t>
            </a:r>
            <a:r>
              <a:rPr kumimoji="1" lang="en-US" altLang="ja-JP" sz="3200" dirty="0" smtClean="0">
                <a:solidFill>
                  <a:srgbClr val="FFFF00"/>
                </a:solidFill>
              </a:rPr>
              <a:t> </a:t>
            </a:r>
            <a:endParaRPr kumimoji="1" lang="ja-JP" altLang="en-US" sz="3200" dirty="0">
              <a:solidFill>
                <a:srgbClr val="FFFF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3062837408"/>
              </p:ext>
            </p:extLst>
          </p:nvPr>
        </p:nvGraphicFramePr>
        <p:xfrm>
          <a:off x="321734" y="516471"/>
          <a:ext cx="8466666" cy="6268790"/>
        </p:xfrm>
        <a:graphic>
          <a:graphicData uri="http://schemas.openxmlformats.org/drawingml/2006/table">
            <a:tbl>
              <a:tblPr firstRow="1" bandRow="1">
                <a:tableStyleId>{5940675A-B579-460E-94D1-54222C63F5DA}</a:tableStyleId>
              </a:tblPr>
              <a:tblGrid>
                <a:gridCol w="2822222"/>
                <a:gridCol w="2822222"/>
                <a:gridCol w="2822222"/>
              </a:tblGrid>
              <a:tr h="831324">
                <a:tc>
                  <a:txBody>
                    <a:bodyPr/>
                    <a:lstStyle/>
                    <a:p>
                      <a:r>
                        <a:rPr kumimoji="1" lang="en-US" altLang="ja-JP" sz="2400" i="1" dirty="0" smtClean="0">
                          <a:solidFill>
                            <a:srgbClr val="FFFF00"/>
                          </a:solidFill>
                        </a:rPr>
                        <a:t>*examples follow</a:t>
                      </a:r>
                      <a:endParaRPr kumimoji="1" lang="ja-JP" altLang="en-US" sz="2400" i="1" dirty="0">
                        <a:solidFill>
                          <a:srgbClr val="FFFF00"/>
                        </a:solidFill>
                      </a:endParaRPr>
                    </a:p>
                  </a:txBody>
                  <a:tcPr/>
                </a:tc>
                <a:tc>
                  <a:txBody>
                    <a:bodyPr/>
                    <a:lstStyle/>
                    <a:p>
                      <a:r>
                        <a:rPr kumimoji="1" lang="en-US" altLang="ja-JP" sz="2400" dirty="0" smtClean="0"/>
                        <a:t>Representational</a:t>
                      </a:r>
                      <a:endParaRPr kumimoji="1" lang="ja-JP" altLang="en-US" sz="2400" dirty="0" smtClean="0"/>
                    </a:p>
                    <a:p>
                      <a:endParaRPr kumimoji="1" lang="ja-JP" altLang="en-US" sz="2400" dirty="0"/>
                    </a:p>
                  </a:txBody>
                  <a:tcPr/>
                </a:tc>
                <a:tc>
                  <a:txBody>
                    <a:bodyPr/>
                    <a:lstStyle/>
                    <a:p>
                      <a:r>
                        <a:rPr kumimoji="1" lang="en-US" altLang="ja-JP" sz="2400" dirty="0" smtClean="0"/>
                        <a:t>Non-representational</a:t>
                      </a:r>
                      <a:endParaRPr kumimoji="1" lang="ja-JP" altLang="en-US" sz="2400" dirty="0"/>
                    </a:p>
                  </a:txBody>
                  <a:tcPr/>
                </a:tc>
              </a:tr>
              <a:tr h="1700208">
                <a:tc>
                  <a:txBody>
                    <a:bodyPr/>
                    <a:lstStyle/>
                    <a:p>
                      <a:r>
                        <a:rPr kumimoji="1" lang="en-US" altLang="ja-JP" sz="2400" dirty="0" smtClean="0"/>
                        <a:t>Portraits</a:t>
                      </a:r>
                    </a:p>
                    <a:p>
                      <a:endParaRPr kumimoji="1" lang="ja-JP" altLang="en-US" sz="2400" dirty="0"/>
                    </a:p>
                  </a:txBody>
                  <a:tcPr/>
                </a:tc>
                <a:tc>
                  <a:txBody>
                    <a:bodyPr/>
                    <a:lstStyle/>
                    <a:p>
                      <a:endParaRPr kumimoji="1" lang="ja-JP" altLang="en-US" sz="2400" dirty="0"/>
                    </a:p>
                  </a:txBody>
                  <a:tcPr>
                    <a:solidFill>
                      <a:schemeClr val="accent6">
                        <a:lumMod val="75000"/>
                      </a:schemeClr>
                    </a:solidFill>
                  </a:tcPr>
                </a:tc>
                <a:tc>
                  <a:txBody>
                    <a:bodyPr/>
                    <a:lstStyle/>
                    <a:p>
                      <a:endParaRPr kumimoji="1" lang="ja-JP" altLang="en-US" sz="2400" dirty="0"/>
                    </a:p>
                  </a:txBody>
                  <a:tcPr>
                    <a:solidFill>
                      <a:schemeClr val="accent6">
                        <a:lumMod val="60000"/>
                        <a:lumOff val="40000"/>
                      </a:schemeClr>
                    </a:solidFill>
                  </a:tcPr>
                </a:tc>
              </a:tr>
              <a:tr h="1868629">
                <a:tc>
                  <a:txBody>
                    <a:bodyPr/>
                    <a:lstStyle/>
                    <a:p>
                      <a:r>
                        <a:rPr kumimoji="1" lang="en-US" altLang="ja-JP" sz="2400" dirty="0" smtClean="0"/>
                        <a:t>Iterative (poem and pic share a declared</a:t>
                      </a:r>
                      <a:r>
                        <a:rPr kumimoji="1" lang="en-US" altLang="ja-JP" sz="2400" baseline="0" dirty="0" smtClean="0"/>
                        <a:t> component)</a:t>
                      </a:r>
                      <a:endParaRPr kumimoji="1" lang="ja-JP" altLang="en-US" sz="2400" dirty="0"/>
                    </a:p>
                  </a:txBody>
                  <a:tcPr/>
                </a:tc>
                <a:tc>
                  <a:txBody>
                    <a:bodyPr/>
                    <a:lstStyle/>
                    <a:p>
                      <a:endParaRPr kumimoji="1" lang="ja-JP" altLang="en-US" sz="2400" dirty="0"/>
                    </a:p>
                  </a:txBody>
                  <a:tcPr>
                    <a:solidFill>
                      <a:srgbClr val="FAC090"/>
                    </a:solidFill>
                  </a:tcPr>
                </a:tc>
                <a:tc>
                  <a:txBody>
                    <a:bodyPr/>
                    <a:lstStyle/>
                    <a:p>
                      <a:endParaRPr kumimoji="1" lang="ja-JP" altLang="en-US" sz="2400" dirty="0"/>
                    </a:p>
                  </a:txBody>
                  <a:tcPr>
                    <a:solidFill>
                      <a:schemeClr val="accent6">
                        <a:lumMod val="40000"/>
                        <a:lumOff val="60000"/>
                      </a:schemeClr>
                    </a:solidFill>
                  </a:tcPr>
                </a:tc>
              </a:tr>
              <a:tr h="1868629">
                <a:tc>
                  <a:txBody>
                    <a:bodyPr/>
                    <a:lstStyle/>
                    <a:p>
                      <a:r>
                        <a:rPr kumimoji="1" lang="en-US" altLang="ja-JP" sz="2400" dirty="0" smtClean="0"/>
                        <a:t>Tangential (poem</a:t>
                      </a:r>
                      <a:r>
                        <a:rPr kumimoji="1" lang="en-US" altLang="ja-JP" sz="2400" baseline="0" dirty="0" smtClean="0"/>
                        <a:t> and pic communicate “in a glancing fashion”)</a:t>
                      </a:r>
                      <a:endParaRPr kumimoji="1" lang="ja-JP" altLang="en-US" sz="2400" dirty="0"/>
                    </a:p>
                  </a:txBody>
                  <a:tcPr/>
                </a:tc>
                <a:tc>
                  <a:txBody>
                    <a:bodyPr/>
                    <a:lstStyle/>
                    <a:p>
                      <a:endParaRPr kumimoji="1" lang="ja-JP" altLang="en-US" sz="2400" dirty="0"/>
                    </a:p>
                  </a:txBody>
                  <a:tcPr>
                    <a:solidFill>
                      <a:srgbClr val="FCD5B5"/>
                    </a:solidFill>
                  </a:tcPr>
                </a:tc>
                <a:tc>
                  <a:txBody>
                    <a:bodyPr/>
                    <a:lstStyle/>
                    <a:p>
                      <a:endParaRPr kumimoji="1" lang="ja-JP" altLang="en-US" sz="2400" dirty="0"/>
                    </a:p>
                  </a:txBody>
                  <a:tcPr>
                    <a:solidFill>
                      <a:schemeClr val="accent6">
                        <a:lumMod val="20000"/>
                        <a:lumOff val="80000"/>
                      </a:schemeClr>
                    </a:solid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321734" y="137586"/>
            <a:ext cx="8466666" cy="321733"/>
          </a:xfrm>
        </p:spPr>
        <p:txBody>
          <a:bodyPr/>
          <a:lstStyle/>
          <a:p>
            <a:r>
              <a:rPr kumimoji="1" lang="en-US" altLang="ja-JP" sz="3200" dirty="0" smtClean="0">
                <a:solidFill>
                  <a:srgbClr val="FFFF00"/>
                </a:solidFill>
              </a:rPr>
              <a:t>Six modes of </a:t>
            </a:r>
            <a:r>
              <a:rPr kumimoji="1" lang="en-US" altLang="ja-JP" sz="3200" dirty="0" err="1" smtClean="0">
                <a:solidFill>
                  <a:srgbClr val="FFFF00"/>
                </a:solidFill>
              </a:rPr>
              <a:t>haiga</a:t>
            </a:r>
            <a:r>
              <a:rPr kumimoji="1" lang="en-US" altLang="ja-JP" sz="3200" dirty="0" smtClean="0">
                <a:solidFill>
                  <a:srgbClr val="FFFF00"/>
                </a:solidFill>
              </a:rPr>
              <a:t> according to Jim </a:t>
            </a:r>
            <a:r>
              <a:rPr kumimoji="1" lang="en-US" altLang="ja-JP" sz="3200" dirty="0" err="1" smtClean="0">
                <a:solidFill>
                  <a:srgbClr val="FFFF00"/>
                </a:solidFill>
              </a:rPr>
              <a:t>Kacian</a:t>
            </a:r>
            <a:r>
              <a:rPr kumimoji="1" lang="en-US" altLang="ja-JP" sz="3200" dirty="0" smtClean="0">
                <a:solidFill>
                  <a:srgbClr val="FFFF00"/>
                </a:solidFill>
              </a:rPr>
              <a:t> </a:t>
            </a:r>
            <a:endParaRPr kumimoji="1" lang="ja-JP" altLang="en-US" sz="3200" dirty="0">
              <a:solidFill>
                <a:srgbClr val="FFFF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1847672924"/>
              </p:ext>
            </p:extLst>
          </p:nvPr>
        </p:nvGraphicFramePr>
        <p:xfrm>
          <a:off x="321734" y="516471"/>
          <a:ext cx="8466666" cy="6268790"/>
        </p:xfrm>
        <a:graphic>
          <a:graphicData uri="http://schemas.openxmlformats.org/drawingml/2006/table">
            <a:tbl>
              <a:tblPr firstRow="1" bandRow="1">
                <a:tableStyleId>{5940675A-B579-460E-94D1-54222C63F5DA}</a:tableStyleId>
              </a:tblPr>
              <a:tblGrid>
                <a:gridCol w="2822222"/>
                <a:gridCol w="2822222"/>
                <a:gridCol w="2822222"/>
              </a:tblGrid>
              <a:tr h="831324">
                <a:tc>
                  <a:txBody>
                    <a:bodyPr/>
                    <a:lstStyle/>
                    <a:p>
                      <a:endParaRPr kumimoji="1" lang="ja-JP" altLang="en-US" sz="2400" dirty="0"/>
                    </a:p>
                  </a:txBody>
                  <a:tcPr/>
                </a:tc>
                <a:tc>
                  <a:txBody>
                    <a:bodyPr/>
                    <a:lstStyle/>
                    <a:p>
                      <a:r>
                        <a:rPr kumimoji="1" lang="en-US" altLang="ja-JP" sz="2400" dirty="0" smtClean="0"/>
                        <a:t>Representational</a:t>
                      </a:r>
                      <a:endParaRPr kumimoji="1" lang="ja-JP" altLang="en-US" sz="2400" dirty="0" smtClean="0"/>
                    </a:p>
                    <a:p>
                      <a:endParaRPr kumimoji="1" lang="ja-JP" altLang="en-US" sz="2400" dirty="0"/>
                    </a:p>
                  </a:txBody>
                  <a:tcPr/>
                </a:tc>
                <a:tc>
                  <a:txBody>
                    <a:bodyPr/>
                    <a:lstStyle/>
                    <a:p>
                      <a:r>
                        <a:rPr kumimoji="1" lang="en-US" altLang="ja-JP" sz="2400" dirty="0" smtClean="0"/>
                        <a:t>Non-representational</a:t>
                      </a:r>
                      <a:endParaRPr kumimoji="1" lang="ja-JP" altLang="en-US" sz="2400" dirty="0"/>
                    </a:p>
                  </a:txBody>
                  <a:tcPr/>
                </a:tc>
              </a:tr>
              <a:tr h="1700208">
                <a:tc>
                  <a:txBody>
                    <a:bodyPr/>
                    <a:lstStyle/>
                    <a:p>
                      <a:r>
                        <a:rPr kumimoji="1" lang="en-US" altLang="ja-JP" sz="2400" dirty="0" smtClean="0"/>
                        <a:t>Portraits</a:t>
                      </a:r>
                    </a:p>
                    <a:p>
                      <a:endParaRPr kumimoji="1" lang="ja-JP" altLang="en-US" sz="2400" dirty="0"/>
                    </a:p>
                  </a:txBody>
                  <a:tcPr/>
                </a:tc>
                <a:tc>
                  <a:txBody>
                    <a:bodyPr/>
                    <a:lstStyle/>
                    <a:p>
                      <a:endParaRPr kumimoji="1" lang="ja-JP" altLang="en-US" sz="2400" dirty="0"/>
                    </a:p>
                  </a:txBody>
                  <a:tcPr/>
                </a:tc>
                <a:tc>
                  <a:txBody>
                    <a:bodyPr/>
                    <a:lstStyle/>
                    <a:p>
                      <a:endParaRPr kumimoji="1" lang="ja-JP" altLang="en-US" sz="2400" dirty="0"/>
                    </a:p>
                  </a:txBody>
                  <a:tcPr/>
                </a:tc>
              </a:tr>
              <a:tr h="1868629">
                <a:tc>
                  <a:txBody>
                    <a:bodyPr/>
                    <a:lstStyle/>
                    <a:p>
                      <a:r>
                        <a:rPr kumimoji="1" lang="en-US" altLang="ja-JP" sz="2400" dirty="0" smtClean="0"/>
                        <a:t>Iterative (poem and pic share a declared</a:t>
                      </a:r>
                      <a:r>
                        <a:rPr kumimoji="1" lang="en-US" altLang="ja-JP" sz="2400" baseline="0" dirty="0" smtClean="0"/>
                        <a:t> component)</a:t>
                      </a:r>
                      <a:endParaRPr kumimoji="1" lang="ja-JP" altLang="en-US" sz="2400" dirty="0"/>
                    </a:p>
                  </a:txBody>
                  <a:tcPr/>
                </a:tc>
                <a:tc>
                  <a:txBody>
                    <a:bodyPr/>
                    <a:lstStyle/>
                    <a:p>
                      <a:endParaRPr kumimoji="1" lang="ja-JP" altLang="en-US" sz="2400" dirty="0"/>
                    </a:p>
                  </a:txBody>
                  <a:tcPr/>
                </a:tc>
                <a:tc>
                  <a:txBody>
                    <a:bodyPr/>
                    <a:lstStyle/>
                    <a:p>
                      <a:endParaRPr kumimoji="1" lang="ja-JP" altLang="en-US" sz="2400" dirty="0"/>
                    </a:p>
                  </a:txBody>
                  <a:tcPr/>
                </a:tc>
              </a:tr>
              <a:tr h="1868629">
                <a:tc>
                  <a:txBody>
                    <a:bodyPr/>
                    <a:lstStyle/>
                    <a:p>
                      <a:r>
                        <a:rPr kumimoji="1" lang="en-US" altLang="ja-JP" sz="2400" dirty="0" smtClean="0"/>
                        <a:t>Tangential (poem</a:t>
                      </a:r>
                      <a:r>
                        <a:rPr kumimoji="1" lang="en-US" altLang="ja-JP" sz="2400" baseline="0" dirty="0" smtClean="0"/>
                        <a:t> and pic communicate “in a glancing fashion”)</a:t>
                      </a:r>
                      <a:endParaRPr kumimoji="1" lang="ja-JP" altLang="en-US" sz="2400" dirty="0"/>
                    </a:p>
                  </a:txBody>
                  <a:tcPr/>
                </a:tc>
                <a:tc>
                  <a:txBody>
                    <a:bodyPr/>
                    <a:lstStyle/>
                    <a:p>
                      <a:endParaRPr kumimoji="1" lang="ja-JP" altLang="en-US" sz="2400" dirty="0"/>
                    </a:p>
                  </a:txBody>
                  <a:tcPr/>
                </a:tc>
                <a:tc>
                  <a:txBody>
                    <a:bodyPr/>
                    <a:lstStyle/>
                    <a:p>
                      <a:endParaRPr kumimoji="1" lang="ja-JP" altLang="en-US" sz="2400" dirty="0"/>
                    </a:p>
                  </a:txBody>
                  <a:tcPr/>
                </a:tc>
              </a:tr>
            </a:tbl>
          </a:graphicData>
        </a:graphic>
      </p:graphicFrame>
      <p:pic>
        <p:nvPicPr>
          <p:cNvPr id="7" name="Picture 6" descr="image001.jpg"/>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t="59116"/>
          <a:stretch/>
        </p:blipFill>
        <p:spPr>
          <a:xfrm>
            <a:off x="3522126" y="1320800"/>
            <a:ext cx="1912313" cy="1710268"/>
          </a:xfrm>
          <a:prstGeom prst="rect">
            <a:avLst/>
          </a:prstGeom>
        </p:spPr>
      </p:pic>
      <p:pic>
        <p:nvPicPr>
          <p:cNvPr id="8" name="Picture 7" descr="haiga_shiro_1.jpg"/>
          <p:cNvPicPr>
            <a:picLocks noChangeAspect="1"/>
          </p:cNvPicPr>
          <p:nvPr/>
        </p:nvPicPr>
        <p:blipFill rotWithShape="1">
          <a:blip r:embed="rId5">
            <a:extLst>
              <a:ext uri="{28A0092B-C50C-407E-A947-70E740481C1C}">
                <a14:useLocalDpi xmlns:a14="http://schemas.microsoft.com/office/drawing/2010/main" val="0"/>
              </a:ext>
            </a:extLst>
          </a:blip>
          <a:srcRect t="70123" b="6914"/>
          <a:stretch/>
        </p:blipFill>
        <p:spPr>
          <a:xfrm>
            <a:off x="6375400" y="1320800"/>
            <a:ext cx="1922048" cy="1710268"/>
          </a:xfrm>
          <a:prstGeom prst="rect">
            <a:avLst/>
          </a:prstGeom>
        </p:spPr>
      </p:pic>
    </p:spTree>
    <p:extLst>
      <p:ext uri="{BB962C8B-B14F-4D97-AF65-F5344CB8AC3E}">
        <p14:creationId xmlns:p14="http://schemas.microsoft.com/office/powerpoint/2010/main" val="3567816568"/>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321734" y="137586"/>
            <a:ext cx="8466666" cy="321733"/>
          </a:xfrm>
        </p:spPr>
        <p:txBody>
          <a:bodyPr/>
          <a:lstStyle/>
          <a:p>
            <a:r>
              <a:rPr kumimoji="1" lang="en-US" altLang="ja-JP" sz="3200" dirty="0" smtClean="0">
                <a:solidFill>
                  <a:srgbClr val="FFFF00"/>
                </a:solidFill>
              </a:rPr>
              <a:t>Six modes of </a:t>
            </a:r>
            <a:r>
              <a:rPr kumimoji="1" lang="en-US" altLang="ja-JP" sz="3200" dirty="0" err="1" smtClean="0">
                <a:solidFill>
                  <a:srgbClr val="FFFF00"/>
                </a:solidFill>
              </a:rPr>
              <a:t>haiga</a:t>
            </a:r>
            <a:r>
              <a:rPr kumimoji="1" lang="en-US" altLang="ja-JP" sz="3200" dirty="0" smtClean="0">
                <a:solidFill>
                  <a:srgbClr val="FFFF00"/>
                </a:solidFill>
              </a:rPr>
              <a:t> according to Jim </a:t>
            </a:r>
            <a:r>
              <a:rPr kumimoji="1" lang="en-US" altLang="ja-JP" sz="3200" dirty="0" err="1" smtClean="0">
                <a:solidFill>
                  <a:srgbClr val="FFFF00"/>
                </a:solidFill>
              </a:rPr>
              <a:t>Kacian</a:t>
            </a:r>
            <a:r>
              <a:rPr kumimoji="1" lang="en-US" altLang="ja-JP" sz="3200" dirty="0" smtClean="0">
                <a:solidFill>
                  <a:srgbClr val="FFFF00"/>
                </a:solidFill>
              </a:rPr>
              <a:t> </a:t>
            </a:r>
            <a:endParaRPr kumimoji="1" lang="ja-JP" altLang="en-US" sz="3200" dirty="0">
              <a:solidFill>
                <a:srgbClr val="FFFF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244551279"/>
              </p:ext>
            </p:extLst>
          </p:nvPr>
        </p:nvGraphicFramePr>
        <p:xfrm>
          <a:off x="321734" y="516471"/>
          <a:ext cx="8466666" cy="6268790"/>
        </p:xfrm>
        <a:graphic>
          <a:graphicData uri="http://schemas.openxmlformats.org/drawingml/2006/table">
            <a:tbl>
              <a:tblPr firstRow="1" bandRow="1">
                <a:tableStyleId>{5940675A-B579-460E-94D1-54222C63F5DA}</a:tableStyleId>
              </a:tblPr>
              <a:tblGrid>
                <a:gridCol w="2822222"/>
                <a:gridCol w="2822222"/>
                <a:gridCol w="2822222"/>
              </a:tblGrid>
              <a:tr h="831324">
                <a:tc>
                  <a:txBody>
                    <a:bodyPr/>
                    <a:lstStyle/>
                    <a:p>
                      <a:endParaRPr kumimoji="1" lang="ja-JP" altLang="en-US" sz="2400" dirty="0"/>
                    </a:p>
                  </a:txBody>
                  <a:tcPr/>
                </a:tc>
                <a:tc>
                  <a:txBody>
                    <a:bodyPr/>
                    <a:lstStyle/>
                    <a:p>
                      <a:r>
                        <a:rPr kumimoji="1" lang="en-US" altLang="ja-JP" sz="2400" dirty="0" smtClean="0"/>
                        <a:t>Representational</a:t>
                      </a:r>
                      <a:endParaRPr kumimoji="1" lang="ja-JP" altLang="en-US" sz="2400" dirty="0" smtClean="0"/>
                    </a:p>
                    <a:p>
                      <a:endParaRPr kumimoji="1" lang="ja-JP" altLang="en-US" sz="2400" dirty="0"/>
                    </a:p>
                  </a:txBody>
                  <a:tcPr/>
                </a:tc>
                <a:tc>
                  <a:txBody>
                    <a:bodyPr/>
                    <a:lstStyle/>
                    <a:p>
                      <a:r>
                        <a:rPr kumimoji="1" lang="en-US" altLang="ja-JP" sz="2400" dirty="0" smtClean="0"/>
                        <a:t>Non-representational</a:t>
                      </a:r>
                      <a:endParaRPr kumimoji="1" lang="ja-JP" altLang="en-US" sz="2400" dirty="0"/>
                    </a:p>
                  </a:txBody>
                  <a:tcPr/>
                </a:tc>
              </a:tr>
              <a:tr h="1700208">
                <a:tc>
                  <a:txBody>
                    <a:bodyPr/>
                    <a:lstStyle/>
                    <a:p>
                      <a:r>
                        <a:rPr kumimoji="1" lang="en-US" altLang="ja-JP" sz="2400" dirty="0" smtClean="0"/>
                        <a:t>Portraits</a:t>
                      </a:r>
                    </a:p>
                    <a:p>
                      <a:endParaRPr kumimoji="1" lang="ja-JP" altLang="en-US" sz="2400" dirty="0"/>
                    </a:p>
                  </a:txBody>
                  <a:tcPr/>
                </a:tc>
                <a:tc>
                  <a:txBody>
                    <a:bodyPr/>
                    <a:lstStyle/>
                    <a:p>
                      <a:endParaRPr kumimoji="1" lang="ja-JP" altLang="en-US" sz="2400" dirty="0"/>
                    </a:p>
                  </a:txBody>
                  <a:tcPr/>
                </a:tc>
                <a:tc>
                  <a:txBody>
                    <a:bodyPr/>
                    <a:lstStyle/>
                    <a:p>
                      <a:endParaRPr kumimoji="1" lang="ja-JP" altLang="en-US" sz="2400" dirty="0"/>
                    </a:p>
                  </a:txBody>
                  <a:tcPr/>
                </a:tc>
              </a:tr>
              <a:tr h="1868629">
                <a:tc>
                  <a:txBody>
                    <a:bodyPr/>
                    <a:lstStyle/>
                    <a:p>
                      <a:r>
                        <a:rPr kumimoji="1" lang="en-US" altLang="ja-JP" sz="2400" dirty="0" smtClean="0"/>
                        <a:t>Iterative (poem and pic share a declared</a:t>
                      </a:r>
                      <a:r>
                        <a:rPr kumimoji="1" lang="en-US" altLang="ja-JP" sz="2400" baseline="0" dirty="0" smtClean="0"/>
                        <a:t> component)</a:t>
                      </a:r>
                      <a:endParaRPr kumimoji="1" lang="ja-JP" altLang="en-US" sz="2400" dirty="0"/>
                    </a:p>
                  </a:txBody>
                  <a:tcPr/>
                </a:tc>
                <a:tc>
                  <a:txBody>
                    <a:bodyPr/>
                    <a:lstStyle/>
                    <a:p>
                      <a:endParaRPr kumimoji="1" lang="ja-JP" altLang="en-US" sz="2400" dirty="0"/>
                    </a:p>
                  </a:txBody>
                  <a:tcPr/>
                </a:tc>
                <a:tc>
                  <a:txBody>
                    <a:bodyPr/>
                    <a:lstStyle/>
                    <a:p>
                      <a:endParaRPr kumimoji="1" lang="ja-JP" altLang="en-US" sz="2400" dirty="0"/>
                    </a:p>
                  </a:txBody>
                  <a:tcPr/>
                </a:tc>
              </a:tr>
              <a:tr h="1868629">
                <a:tc>
                  <a:txBody>
                    <a:bodyPr/>
                    <a:lstStyle/>
                    <a:p>
                      <a:r>
                        <a:rPr kumimoji="1" lang="en-US" altLang="ja-JP" sz="2400" dirty="0" smtClean="0"/>
                        <a:t>Tangential (poem</a:t>
                      </a:r>
                      <a:r>
                        <a:rPr kumimoji="1" lang="en-US" altLang="ja-JP" sz="2400" baseline="0" dirty="0" smtClean="0"/>
                        <a:t> and pic communicate “in a glancing fashion”)</a:t>
                      </a:r>
                      <a:endParaRPr kumimoji="1" lang="ja-JP" altLang="en-US" sz="2400" dirty="0"/>
                    </a:p>
                  </a:txBody>
                  <a:tcPr/>
                </a:tc>
                <a:tc>
                  <a:txBody>
                    <a:bodyPr/>
                    <a:lstStyle/>
                    <a:p>
                      <a:endParaRPr kumimoji="1" lang="ja-JP" altLang="en-US" sz="2400" dirty="0"/>
                    </a:p>
                  </a:txBody>
                  <a:tcPr/>
                </a:tc>
                <a:tc>
                  <a:txBody>
                    <a:bodyPr/>
                    <a:lstStyle/>
                    <a:p>
                      <a:endParaRPr kumimoji="1" lang="ja-JP" altLang="en-US" sz="2400" dirty="0"/>
                    </a:p>
                  </a:txBody>
                  <a:tcPr/>
                </a:tc>
              </a:tr>
            </a:tbl>
          </a:graphicData>
        </a:graphic>
      </p:graphicFrame>
      <p:pic>
        <p:nvPicPr>
          <p:cNvPr id="7" name="Picture 6" descr="image001.jpg"/>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t="59116"/>
          <a:stretch/>
        </p:blipFill>
        <p:spPr>
          <a:xfrm>
            <a:off x="3522126" y="1320800"/>
            <a:ext cx="1912313" cy="1710268"/>
          </a:xfrm>
          <a:prstGeom prst="rect">
            <a:avLst/>
          </a:prstGeom>
        </p:spPr>
      </p:pic>
      <p:pic>
        <p:nvPicPr>
          <p:cNvPr id="8" name="Picture 7" descr="haiga_shiro_1.jpg"/>
          <p:cNvPicPr>
            <a:picLocks noChangeAspect="1"/>
          </p:cNvPicPr>
          <p:nvPr/>
        </p:nvPicPr>
        <p:blipFill rotWithShape="1">
          <a:blip r:embed="rId5">
            <a:extLst>
              <a:ext uri="{28A0092B-C50C-407E-A947-70E740481C1C}">
                <a14:useLocalDpi xmlns:a14="http://schemas.microsoft.com/office/drawing/2010/main" val="0"/>
              </a:ext>
            </a:extLst>
          </a:blip>
          <a:srcRect t="70123" b="6914"/>
          <a:stretch/>
        </p:blipFill>
        <p:spPr>
          <a:xfrm>
            <a:off x="6375400" y="1320800"/>
            <a:ext cx="1922048" cy="1710268"/>
          </a:xfrm>
          <a:prstGeom prst="rect">
            <a:avLst/>
          </a:prstGeom>
        </p:spPr>
      </p:pic>
      <p:pic>
        <p:nvPicPr>
          <p:cNvPr id="11" name="Picture 10" descr="moonandmountain.PNG"/>
          <p:cNvPicPr>
            <a:picLocks noChangeAspect="1"/>
          </p:cNvPicPr>
          <p:nvPr/>
        </p:nvPicPr>
        <p:blipFill rotWithShape="1">
          <a:blip r:embed="rId6">
            <a:extLst>
              <a:ext uri="{28A0092B-C50C-407E-A947-70E740481C1C}">
                <a14:useLocalDpi xmlns:a14="http://schemas.microsoft.com/office/drawing/2010/main" val="0"/>
              </a:ext>
            </a:extLst>
          </a:blip>
          <a:srcRect l="11385" t="18507" r="10804" b="15689"/>
          <a:stretch/>
        </p:blipFill>
        <p:spPr>
          <a:xfrm>
            <a:off x="5977466" y="3125095"/>
            <a:ext cx="2810933" cy="1729804"/>
          </a:xfrm>
          <a:prstGeom prst="rect">
            <a:avLst/>
          </a:prstGeom>
        </p:spPr>
      </p:pic>
    </p:spTree>
    <p:extLst>
      <p:ext uri="{BB962C8B-B14F-4D97-AF65-F5344CB8AC3E}">
        <p14:creationId xmlns:p14="http://schemas.microsoft.com/office/powerpoint/2010/main" val="2746861443"/>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321734" y="137586"/>
            <a:ext cx="8466666" cy="321733"/>
          </a:xfrm>
        </p:spPr>
        <p:txBody>
          <a:bodyPr/>
          <a:lstStyle/>
          <a:p>
            <a:r>
              <a:rPr kumimoji="1" lang="en-US" altLang="ja-JP" sz="3200" dirty="0" smtClean="0">
                <a:solidFill>
                  <a:srgbClr val="FFFF00"/>
                </a:solidFill>
              </a:rPr>
              <a:t>Six modes of </a:t>
            </a:r>
            <a:r>
              <a:rPr kumimoji="1" lang="en-US" altLang="ja-JP" sz="3200" dirty="0" err="1" smtClean="0">
                <a:solidFill>
                  <a:srgbClr val="FFFF00"/>
                </a:solidFill>
              </a:rPr>
              <a:t>haiga</a:t>
            </a:r>
            <a:r>
              <a:rPr kumimoji="1" lang="en-US" altLang="ja-JP" sz="3200" dirty="0" smtClean="0">
                <a:solidFill>
                  <a:srgbClr val="FFFF00"/>
                </a:solidFill>
              </a:rPr>
              <a:t> according to Jim </a:t>
            </a:r>
            <a:r>
              <a:rPr kumimoji="1" lang="en-US" altLang="ja-JP" sz="3200" dirty="0" err="1" smtClean="0">
                <a:solidFill>
                  <a:srgbClr val="FFFF00"/>
                </a:solidFill>
              </a:rPr>
              <a:t>Kacian</a:t>
            </a:r>
            <a:r>
              <a:rPr kumimoji="1" lang="en-US" altLang="ja-JP" sz="3200" dirty="0" smtClean="0">
                <a:solidFill>
                  <a:srgbClr val="FFFF00"/>
                </a:solidFill>
              </a:rPr>
              <a:t> </a:t>
            </a:r>
            <a:endParaRPr kumimoji="1" lang="ja-JP" altLang="en-US" sz="3200" dirty="0">
              <a:solidFill>
                <a:srgbClr val="FFFF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2956378723"/>
              </p:ext>
            </p:extLst>
          </p:nvPr>
        </p:nvGraphicFramePr>
        <p:xfrm>
          <a:off x="321734" y="516471"/>
          <a:ext cx="8466666" cy="6268790"/>
        </p:xfrm>
        <a:graphic>
          <a:graphicData uri="http://schemas.openxmlformats.org/drawingml/2006/table">
            <a:tbl>
              <a:tblPr firstRow="1" bandRow="1">
                <a:tableStyleId>{5940675A-B579-460E-94D1-54222C63F5DA}</a:tableStyleId>
              </a:tblPr>
              <a:tblGrid>
                <a:gridCol w="2822222"/>
                <a:gridCol w="2822222"/>
                <a:gridCol w="2822222"/>
              </a:tblGrid>
              <a:tr h="831324">
                <a:tc>
                  <a:txBody>
                    <a:bodyPr/>
                    <a:lstStyle/>
                    <a:p>
                      <a:endParaRPr kumimoji="1" lang="ja-JP" altLang="en-US" sz="2400" dirty="0"/>
                    </a:p>
                  </a:txBody>
                  <a:tcPr/>
                </a:tc>
                <a:tc>
                  <a:txBody>
                    <a:bodyPr/>
                    <a:lstStyle/>
                    <a:p>
                      <a:r>
                        <a:rPr kumimoji="1" lang="en-US" altLang="ja-JP" sz="2400" dirty="0" smtClean="0"/>
                        <a:t>Representational</a:t>
                      </a:r>
                      <a:endParaRPr kumimoji="1" lang="ja-JP" altLang="en-US" sz="2400" dirty="0" smtClean="0"/>
                    </a:p>
                    <a:p>
                      <a:endParaRPr kumimoji="1" lang="ja-JP" altLang="en-US" sz="2400" dirty="0"/>
                    </a:p>
                  </a:txBody>
                  <a:tcPr/>
                </a:tc>
                <a:tc>
                  <a:txBody>
                    <a:bodyPr/>
                    <a:lstStyle/>
                    <a:p>
                      <a:r>
                        <a:rPr kumimoji="1" lang="en-US" altLang="ja-JP" sz="2400" dirty="0" smtClean="0"/>
                        <a:t>Non-representational</a:t>
                      </a:r>
                      <a:endParaRPr kumimoji="1" lang="ja-JP" altLang="en-US" sz="2400" dirty="0"/>
                    </a:p>
                  </a:txBody>
                  <a:tcPr/>
                </a:tc>
              </a:tr>
              <a:tr h="1700208">
                <a:tc>
                  <a:txBody>
                    <a:bodyPr/>
                    <a:lstStyle/>
                    <a:p>
                      <a:r>
                        <a:rPr kumimoji="1" lang="en-US" altLang="ja-JP" sz="2400" dirty="0" smtClean="0"/>
                        <a:t>Portraits</a:t>
                      </a:r>
                    </a:p>
                    <a:p>
                      <a:endParaRPr kumimoji="1" lang="ja-JP" altLang="en-US" sz="2400" dirty="0"/>
                    </a:p>
                  </a:txBody>
                  <a:tcPr/>
                </a:tc>
                <a:tc>
                  <a:txBody>
                    <a:bodyPr/>
                    <a:lstStyle/>
                    <a:p>
                      <a:endParaRPr kumimoji="1" lang="ja-JP" altLang="en-US" sz="2400" dirty="0"/>
                    </a:p>
                  </a:txBody>
                  <a:tcPr/>
                </a:tc>
                <a:tc>
                  <a:txBody>
                    <a:bodyPr/>
                    <a:lstStyle/>
                    <a:p>
                      <a:endParaRPr kumimoji="1" lang="ja-JP" altLang="en-US" sz="2400" dirty="0"/>
                    </a:p>
                  </a:txBody>
                  <a:tcPr/>
                </a:tc>
              </a:tr>
              <a:tr h="1868629">
                <a:tc>
                  <a:txBody>
                    <a:bodyPr/>
                    <a:lstStyle/>
                    <a:p>
                      <a:r>
                        <a:rPr kumimoji="1" lang="en-US" altLang="ja-JP" sz="2400" dirty="0" smtClean="0"/>
                        <a:t>Iterative (poem and pic share a declared</a:t>
                      </a:r>
                      <a:r>
                        <a:rPr kumimoji="1" lang="en-US" altLang="ja-JP" sz="2400" baseline="0" dirty="0" smtClean="0"/>
                        <a:t> component)</a:t>
                      </a:r>
                      <a:endParaRPr kumimoji="1" lang="ja-JP" altLang="en-US" sz="2400" dirty="0"/>
                    </a:p>
                  </a:txBody>
                  <a:tcPr/>
                </a:tc>
                <a:tc>
                  <a:txBody>
                    <a:bodyPr/>
                    <a:lstStyle/>
                    <a:p>
                      <a:endParaRPr kumimoji="1" lang="ja-JP" altLang="en-US" sz="2400" dirty="0"/>
                    </a:p>
                  </a:txBody>
                  <a:tcPr/>
                </a:tc>
                <a:tc>
                  <a:txBody>
                    <a:bodyPr/>
                    <a:lstStyle/>
                    <a:p>
                      <a:endParaRPr kumimoji="1" lang="ja-JP" altLang="en-US" sz="2400" dirty="0"/>
                    </a:p>
                  </a:txBody>
                  <a:tcPr/>
                </a:tc>
              </a:tr>
              <a:tr h="1868629">
                <a:tc>
                  <a:txBody>
                    <a:bodyPr/>
                    <a:lstStyle/>
                    <a:p>
                      <a:r>
                        <a:rPr kumimoji="1" lang="en-US" altLang="ja-JP" sz="2400" dirty="0" smtClean="0"/>
                        <a:t>Tangential (poem</a:t>
                      </a:r>
                      <a:r>
                        <a:rPr kumimoji="1" lang="en-US" altLang="ja-JP" sz="2400" baseline="0" dirty="0" smtClean="0"/>
                        <a:t> and pic communicate “in a glancing fashion”)</a:t>
                      </a:r>
                      <a:endParaRPr kumimoji="1" lang="ja-JP" altLang="en-US" sz="2400" dirty="0"/>
                    </a:p>
                  </a:txBody>
                  <a:tcPr/>
                </a:tc>
                <a:tc>
                  <a:txBody>
                    <a:bodyPr/>
                    <a:lstStyle/>
                    <a:p>
                      <a:endParaRPr kumimoji="1" lang="ja-JP" altLang="en-US" sz="2400" dirty="0"/>
                    </a:p>
                  </a:txBody>
                  <a:tcPr/>
                </a:tc>
                <a:tc>
                  <a:txBody>
                    <a:bodyPr/>
                    <a:lstStyle/>
                    <a:p>
                      <a:endParaRPr kumimoji="1" lang="ja-JP" altLang="en-US" sz="2400" dirty="0"/>
                    </a:p>
                  </a:txBody>
                  <a:tcPr/>
                </a:tc>
              </a:tr>
            </a:tbl>
          </a:graphicData>
        </a:graphic>
      </p:graphicFrame>
      <p:pic>
        <p:nvPicPr>
          <p:cNvPr id="7" name="Picture 6" descr="image001.jpg"/>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t="59116"/>
          <a:stretch/>
        </p:blipFill>
        <p:spPr>
          <a:xfrm>
            <a:off x="3522126" y="1320800"/>
            <a:ext cx="1912313" cy="1710268"/>
          </a:xfrm>
          <a:prstGeom prst="rect">
            <a:avLst/>
          </a:prstGeom>
        </p:spPr>
      </p:pic>
      <p:pic>
        <p:nvPicPr>
          <p:cNvPr id="8" name="Picture 7" descr="haiga_shiro_1.jpg"/>
          <p:cNvPicPr>
            <a:picLocks noChangeAspect="1"/>
          </p:cNvPicPr>
          <p:nvPr/>
        </p:nvPicPr>
        <p:blipFill rotWithShape="1">
          <a:blip r:embed="rId5">
            <a:extLst>
              <a:ext uri="{28A0092B-C50C-407E-A947-70E740481C1C}">
                <a14:useLocalDpi xmlns:a14="http://schemas.microsoft.com/office/drawing/2010/main" val="0"/>
              </a:ext>
            </a:extLst>
          </a:blip>
          <a:srcRect t="70123" b="6914"/>
          <a:stretch/>
        </p:blipFill>
        <p:spPr>
          <a:xfrm>
            <a:off x="6375400" y="1320800"/>
            <a:ext cx="1922048" cy="1710268"/>
          </a:xfrm>
          <a:prstGeom prst="rect">
            <a:avLst/>
          </a:prstGeom>
        </p:spPr>
      </p:pic>
      <p:pic>
        <p:nvPicPr>
          <p:cNvPr id="9" name="Picture 8" descr="5dc772a627278609c351174e754262d2.jpg"/>
          <p:cNvPicPr>
            <a:picLocks noChangeAspect="1"/>
          </p:cNvPicPr>
          <p:nvPr/>
        </p:nvPicPr>
        <p:blipFill rotWithShape="1">
          <a:blip r:embed="rId6">
            <a:extLst>
              <a:ext uri="{28A0092B-C50C-407E-A947-70E740481C1C}">
                <a14:useLocalDpi xmlns:a14="http://schemas.microsoft.com/office/drawing/2010/main" val="0"/>
              </a:ext>
            </a:extLst>
          </a:blip>
          <a:srcRect t="36049" b="21234"/>
          <a:stretch/>
        </p:blipFill>
        <p:spPr>
          <a:xfrm>
            <a:off x="4052991" y="4927600"/>
            <a:ext cx="952444" cy="1823795"/>
          </a:xfrm>
          <a:prstGeom prst="rect">
            <a:avLst/>
          </a:prstGeom>
        </p:spPr>
      </p:pic>
      <p:pic>
        <p:nvPicPr>
          <p:cNvPr id="11" name="Picture 10" descr="moonandmountain.PNG"/>
          <p:cNvPicPr>
            <a:picLocks noChangeAspect="1"/>
          </p:cNvPicPr>
          <p:nvPr/>
        </p:nvPicPr>
        <p:blipFill rotWithShape="1">
          <a:blip r:embed="rId7">
            <a:extLst>
              <a:ext uri="{28A0092B-C50C-407E-A947-70E740481C1C}">
                <a14:useLocalDpi xmlns:a14="http://schemas.microsoft.com/office/drawing/2010/main" val="0"/>
              </a:ext>
            </a:extLst>
          </a:blip>
          <a:srcRect l="11385" t="18507" r="10804" b="15689"/>
          <a:stretch/>
        </p:blipFill>
        <p:spPr>
          <a:xfrm>
            <a:off x="5977466" y="3125095"/>
            <a:ext cx="2810933" cy="1729804"/>
          </a:xfrm>
          <a:prstGeom prst="rect">
            <a:avLst/>
          </a:prstGeom>
        </p:spPr>
      </p:pic>
      <p:pic>
        <p:nvPicPr>
          <p:cNvPr id="12" name="Picture 11" descr="banana-tree-and-gate-to-the-banana-tree-hut-matsuo-basho-1644-16982.jpg"/>
          <p:cNvPicPr>
            <a:picLocks noChangeAspect="1"/>
          </p:cNvPicPr>
          <p:nvPr/>
        </p:nvPicPr>
        <p:blipFill rotWithShape="1">
          <a:blip r:embed="rId8">
            <a:extLst>
              <a:ext uri="{28A0092B-C50C-407E-A947-70E740481C1C}">
                <a14:useLocalDpi xmlns:a14="http://schemas.microsoft.com/office/drawing/2010/main" val="0"/>
              </a:ext>
            </a:extLst>
          </a:blip>
          <a:srcRect t="65453" r="22737"/>
          <a:stretch/>
        </p:blipFill>
        <p:spPr>
          <a:xfrm flipH="1">
            <a:off x="6789308" y="4955849"/>
            <a:ext cx="1209977" cy="1779265"/>
          </a:xfrm>
          <a:prstGeom prst="rect">
            <a:avLst/>
          </a:prstGeom>
        </p:spPr>
      </p:pic>
    </p:spTree>
    <p:extLst>
      <p:ext uri="{BB962C8B-B14F-4D97-AF65-F5344CB8AC3E}">
        <p14:creationId xmlns:p14="http://schemas.microsoft.com/office/powerpoint/2010/main" val="1389249707"/>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6386" name="Title 1"/>
          <p:cNvSpPr>
            <a:spLocks noGrp="1"/>
          </p:cNvSpPr>
          <p:nvPr>
            <p:ph type="title"/>
          </p:nvPr>
        </p:nvSpPr>
        <p:spPr>
          <a:xfrm>
            <a:off x="133350" y="176213"/>
            <a:ext cx="2230438" cy="1143000"/>
          </a:xfrm>
        </p:spPr>
        <p:txBody>
          <a:bodyPr anchor="t"/>
          <a:lstStyle/>
          <a:p>
            <a:pPr algn="l"/>
            <a:r>
              <a:rPr lang="en-US" altLang="ja-JP" sz="3200" dirty="0" smtClean="0">
                <a:solidFill>
                  <a:srgbClr val="FFFF66"/>
                </a:solidFill>
                <a:latin typeface="Calibri" charset="0"/>
                <a:ea typeface="Hiragino Sans GB W3" charset="0"/>
                <a:cs typeface="Hiragino Sans GB W3" charset="0"/>
              </a:rPr>
              <a:t>Bashō by Bashō</a:t>
            </a:r>
            <a:endParaRPr lang="ja-JP" altLang="en-US" dirty="0">
              <a:latin typeface="Calibri" charset="0"/>
            </a:endParaRPr>
          </a:p>
        </p:txBody>
      </p:sp>
      <p:sp>
        <p:nvSpPr>
          <p:cNvPr id="16387" name="Text Placeholder 2"/>
          <p:cNvSpPr>
            <a:spLocks noGrp="1"/>
          </p:cNvSpPr>
          <p:nvPr>
            <p:ph type="body" idx="1"/>
          </p:nvPr>
        </p:nvSpPr>
        <p:spPr>
          <a:xfrm>
            <a:off x="133349" y="1216024"/>
            <a:ext cx="3041509" cy="5100661"/>
          </a:xfrm>
        </p:spPr>
        <p:txBody>
          <a:bodyPr anchor="t"/>
          <a:lstStyle/>
          <a:p>
            <a:endParaRPr lang="en-US" altLang="ja-JP" sz="2600" b="0" dirty="0" smtClean="0">
              <a:solidFill>
                <a:srgbClr val="FFFFFF"/>
              </a:solidFill>
              <a:latin typeface="Calibri" charset="0"/>
            </a:endParaRPr>
          </a:p>
          <a:p>
            <a:r>
              <a:rPr lang="en-US" altLang="ja-JP" sz="2600" b="0" dirty="0" smtClean="0">
                <a:solidFill>
                  <a:srgbClr val="FFFFFF"/>
                </a:solidFill>
                <a:latin typeface="Calibri" charset="0"/>
              </a:rPr>
              <a:t>Just today</a:t>
            </a:r>
          </a:p>
          <a:p>
            <a:endParaRPr lang="en-US" altLang="ja-JP" sz="2600" b="0" dirty="0" smtClean="0">
              <a:solidFill>
                <a:srgbClr val="FFFFFF"/>
              </a:solidFill>
              <a:latin typeface="Calibri" charset="0"/>
            </a:endParaRPr>
          </a:p>
          <a:p>
            <a:r>
              <a:rPr lang="en-US" altLang="ja-JP" sz="2600" b="0" dirty="0" smtClean="0">
                <a:solidFill>
                  <a:srgbClr val="FFFFFF"/>
                </a:solidFill>
                <a:latin typeface="Calibri" charset="0"/>
              </a:rPr>
              <a:t>Lets all be old:</a:t>
            </a:r>
          </a:p>
          <a:p>
            <a:endParaRPr lang="en-US" altLang="ja-JP" sz="2600" b="0" dirty="0" smtClean="0">
              <a:solidFill>
                <a:srgbClr val="FFFFFF"/>
              </a:solidFill>
              <a:latin typeface="Calibri" charset="0"/>
            </a:endParaRPr>
          </a:p>
          <a:p>
            <a:r>
              <a:rPr lang="en-US" altLang="ja-JP" sz="2600" b="0" dirty="0" smtClean="0">
                <a:solidFill>
                  <a:srgbClr val="FFFFFF"/>
                </a:solidFill>
                <a:latin typeface="Calibri" charset="0"/>
              </a:rPr>
              <a:t>First winter shower.</a:t>
            </a:r>
          </a:p>
          <a:p>
            <a:endParaRPr lang="en-US" altLang="ja-JP" sz="2600" b="0" dirty="0" smtClean="0">
              <a:solidFill>
                <a:srgbClr val="FFFFFF"/>
              </a:solidFill>
              <a:latin typeface="Calibri" charset="0"/>
            </a:endParaRPr>
          </a:p>
          <a:p>
            <a:r>
              <a:rPr lang="ja-JP" altLang="en-US" sz="2000" dirty="0"/>
              <a:t>けふはかり人も</a:t>
            </a:r>
          </a:p>
          <a:p>
            <a:r>
              <a:rPr lang="ja-JP" altLang="en-US" sz="2000" dirty="0" smtClean="0"/>
              <a:t>としよれ</a:t>
            </a:r>
            <a:endParaRPr lang="ja-JP" altLang="en-US" sz="2000" dirty="0"/>
          </a:p>
          <a:p>
            <a:r>
              <a:rPr lang="ja-JP" altLang="en-US" sz="2000" dirty="0" smtClean="0"/>
              <a:t>初時雨</a:t>
            </a:r>
            <a:endParaRPr lang="ja-JP" altLang="en-US" sz="2000" dirty="0"/>
          </a:p>
          <a:p>
            <a:endParaRPr lang="en-US" altLang="ja-JP" sz="2600" b="0" dirty="0">
              <a:solidFill>
                <a:srgbClr val="FFFFFF"/>
              </a:solidFill>
              <a:latin typeface="Calibri" charset="0"/>
            </a:endParaRPr>
          </a:p>
          <a:p>
            <a:endParaRPr lang="ja-JP" altLang="en-US" sz="2600" dirty="0">
              <a:latin typeface="Calibri" charset="0"/>
            </a:endParaRPr>
          </a:p>
        </p:txBody>
      </p:sp>
      <p:pic>
        <p:nvPicPr>
          <p:cNvPr id="2" name="Content Placeholder 1" descr="image001.jpg"/>
          <p:cNvPicPr>
            <a:picLocks noGrp="1" noChangeAspect="1"/>
          </p:cNvPicPr>
          <p:nvPr>
            <p:ph sz="half" idx="2"/>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l="-36302" r="-36302"/>
          <a:stretch>
            <a:fillRect/>
          </a:stretch>
        </p:blipFill>
        <p:spPr>
          <a:xfrm>
            <a:off x="2363788" y="176213"/>
            <a:ext cx="5148262" cy="6524625"/>
          </a:xfrm>
        </p:spPr>
      </p:pic>
      <p:sp>
        <p:nvSpPr>
          <p:cNvPr id="16389" name="Content Placeholder 5"/>
          <p:cNvSpPr>
            <a:spLocks noGrp="1"/>
          </p:cNvSpPr>
          <p:nvPr>
            <p:ph sz="quarter" idx="4"/>
          </p:nvPr>
        </p:nvSpPr>
        <p:spPr>
          <a:xfrm>
            <a:off x="7512050" y="0"/>
            <a:ext cx="1631950" cy="6858000"/>
          </a:xfrm>
        </p:spPr>
        <p:txBody>
          <a:bodyPr/>
          <a:lstStyle/>
          <a:p>
            <a:endParaRPr lang="ja-JP" altLang="en-US">
              <a:latin typeface="Calibri" charset="0"/>
            </a:endParaRPr>
          </a:p>
        </p:txBody>
      </p:sp>
    </p:spTree>
    <p:extLst>
      <p:ext uri="{BB962C8B-B14F-4D97-AF65-F5344CB8AC3E}">
        <p14:creationId xmlns:p14="http://schemas.microsoft.com/office/powerpoint/2010/main" val="2973145884"/>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321734" y="137586"/>
            <a:ext cx="8466666" cy="321733"/>
          </a:xfrm>
        </p:spPr>
        <p:txBody>
          <a:bodyPr/>
          <a:lstStyle/>
          <a:p>
            <a:r>
              <a:rPr kumimoji="1" lang="en-US" altLang="ja-JP" sz="3200" dirty="0" smtClean="0">
                <a:solidFill>
                  <a:srgbClr val="FFFF00"/>
                </a:solidFill>
              </a:rPr>
              <a:t>Six modes of </a:t>
            </a:r>
            <a:r>
              <a:rPr kumimoji="1" lang="en-US" altLang="ja-JP" sz="3200" dirty="0" err="1" smtClean="0">
                <a:solidFill>
                  <a:srgbClr val="FFFF00"/>
                </a:solidFill>
              </a:rPr>
              <a:t>haiga</a:t>
            </a:r>
            <a:r>
              <a:rPr kumimoji="1" lang="en-US" altLang="ja-JP" sz="3200" dirty="0" smtClean="0">
                <a:solidFill>
                  <a:srgbClr val="FFFF00"/>
                </a:solidFill>
              </a:rPr>
              <a:t> according to Jim </a:t>
            </a:r>
            <a:r>
              <a:rPr kumimoji="1" lang="en-US" altLang="ja-JP" sz="3200" dirty="0" err="1" smtClean="0">
                <a:solidFill>
                  <a:srgbClr val="FFFF00"/>
                </a:solidFill>
              </a:rPr>
              <a:t>Kacian</a:t>
            </a:r>
            <a:r>
              <a:rPr kumimoji="1" lang="en-US" altLang="ja-JP" sz="3200" dirty="0" smtClean="0">
                <a:solidFill>
                  <a:srgbClr val="FFFF00"/>
                </a:solidFill>
              </a:rPr>
              <a:t> </a:t>
            </a:r>
            <a:endParaRPr kumimoji="1" lang="ja-JP" altLang="en-US" sz="3200" dirty="0">
              <a:solidFill>
                <a:srgbClr val="FFFF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2203685296"/>
              </p:ext>
            </p:extLst>
          </p:nvPr>
        </p:nvGraphicFramePr>
        <p:xfrm>
          <a:off x="321734" y="516471"/>
          <a:ext cx="8466666" cy="6268790"/>
        </p:xfrm>
        <a:graphic>
          <a:graphicData uri="http://schemas.openxmlformats.org/drawingml/2006/table">
            <a:tbl>
              <a:tblPr firstRow="1" bandRow="1">
                <a:tableStyleId>{5940675A-B579-460E-94D1-54222C63F5DA}</a:tableStyleId>
              </a:tblPr>
              <a:tblGrid>
                <a:gridCol w="2822222"/>
                <a:gridCol w="2822222"/>
                <a:gridCol w="2822222"/>
              </a:tblGrid>
              <a:tr h="831324">
                <a:tc>
                  <a:txBody>
                    <a:bodyPr/>
                    <a:lstStyle/>
                    <a:p>
                      <a:endParaRPr kumimoji="1" lang="ja-JP" altLang="en-US" sz="2400" dirty="0"/>
                    </a:p>
                  </a:txBody>
                  <a:tcPr/>
                </a:tc>
                <a:tc>
                  <a:txBody>
                    <a:bodyPr/>
                    <a:lstStyle/>
                    <a:p>
                      <a:r>
                        <a:rPr kumimoji="1" lang="en-US" altLang="ja-JP" sz="2400" dirty="0" smtClean="0"/>
                        <a:t>Representational</a:t>
                      </a:r>
                      <a:endParaRPr kumimoji="1" lang="ja-JP" altLang="en-US" sz="2400" dirty="0" smtClean="0"/>
                    </a:p>
                    <a:p>
                      <a:endParaRPr kumimoji="1" lang="ja-JP" altLang="en-US" sz="2400" dirty="0"/>
                    </a:p>
                  </a:txBody>
                  <a:tcPr/>
                </a:tc>
                <a:tc>
                  <a:txBody>
                    <a:bodyPr/>
                    <a:lstStyle/>
                    <a:p>
                      <a:r>
                        <a:rPr kumimoji="1" lang="en-US" altLang="ja-JP" sz="2400" dirty="0" smtClean="0"/>
                        <a:t>Non-representational</a:t>
                      </a:r>
                      <a:endParaRPr kumimoji="1" lang="ja-JP" altLang="en-US" sz="2400" dirty="0"/>
                    </a:p>
                  </a:txBody>
                  <a:tcPr/>
                </a:tc>
              </a:tr>
              <a:tr h="1700208">
                <a:tc>
                  <a:txBody>
                    <a:bodyPr/>
                    <a:lstStyle/>
                    <a:p>
                      <a:r>
                        <a:rPr kumimoji="1" lang="en-US" altLang="ja-JP" sz="2400" dirty="0" smtClean="0"/>
                        <a:t>Portraits</a:t>
                      </a:r>
                    </a:p>
                    <a:p>
                      <a:endParaRPr kumimoji="1" lang="ja-JP" altLang="en-US" sz="2400" dirty="0"/>
                    </a:p>
                  </a:txBody>
                  <a:tcPr/>
                </a:tc>
                <a:tc>
                  <a:txBody>
                    <a:bodyPr/>
                    <a:lstStyle/>
                    <a:p>
                      <a:endParaRPr kumimoji="1" lang="ja-JP" altLang="en-US" sz="2400" dirty="0"/>
                    </a:p>
                  </a:txBody>
                  <a:tcPr/>
                </a:tc>
                <a:tc>
                  <a:txBody>
                    <a:bodyPr/>
                    <a:lstStyle/>
                    <a:p>
                      <a:endParaRPr kumimoji="1" lang="ja-JP" altLang="en-US" sz="2400" dirty="0"/>
                    </a:p>
                  </a:txBody>
                  <a:tcPr/>
                </a:tc>
              </a:tr>
              <a:tr h="1868629">
                <a:tc>
                  <a:txBody>
                    <a:bodyPr/>
                    <a:lstStyle/>
                    <a:p>
                      <a:r>
                        <a:rPr kumimoji="1" lang="en-US" altLang="ja-JP" sz="2400" dirty="0" smtClean="0"/>
                        <a:t>Iterative (poem and pic share a declared</a:t>
                      </a:r>
                      <a:r>
                        <a:rPr kumimoji="1" lang="en-US" altLang="ja-JP" sz="2400" baseline="0" dirty="0" smtClean="0"/>
                        <a:t> component)</a:t>
                      </a:r>
                      <a:endParaRPr kumimoji="1" lang="ja-JP" altLang="en-US" sz="2400" dirty="0"/>
                    </a:p>
                  </a:txBody>
                  <a:tcPr/>
                </a:tc>
                <a:tc>
                  <a:txBody>
                    <a:bodyPr/>
                    <a:lstStyle/>
                    <a:p>
                      <a:endParaRPr kumimoji="1" lang="ja-JP" altLang="en-US" sz="2400" dirty="0"/>
                    </a:p>
                  </a:txBody>
                  <a:tcPr/>
                </a:tc>
                <a:tc>
                  <a:txBody>
                    <a:bodyPr/>
                    <a:lstStyle/>
                    <a:p>
                      <a:endParaRPr kumimoji="1" lang="ja-JP" altLang="en-US" sz="2400" dirty="0"/>
                    </a:p>
                  </a:txBody>
                  <a:tcPr/>
                </a:tc>
              </a:tr>
              <a:tr h="1868629">
                <a:tc>
                  <a:txBody>
                    <a:bodyPr/>
                    <a:lstStyle/>
                    <a:p>
                      <a:r>
                        <a:rPr kumimoji="1" lang="en-US" altLang="ja-JP" sz="2400" dirty="0" smtClean="0"/>
                        <a:t>Tangential (poem</a:t>
                      </a:r>
                      <a:r>
                        <a:rPr kumimoji="1" lang="en-US" altLang="ja-JP" sz="2400" baseline="0" dirty="0" smtClean="0"/>
                        <a:t> and pic communicate “in a glancing fashion”)</a:t>
                      </a:r>
                      <a:endParaRPr kumimoji="1" lang="ja-JP" altLang="en-US" sz="2400" dirty="0"/>
                    </a:p>
                  </a:txBody>
                  <a:tcPr/>
                </a:tc>
                <a:tc>
                  <a:txBody>
                    <a:bodyPr/>
                    <a:lstStyle/>
                    <a:p>
                      <a:endParaRPr kumimoji="1" lang="ja-JP" altLang="en-US" sz="2400" dirty="0"/>
                    </a:p>
                  </a:txBody>
                  <a:tcPr/>
                </a:tc>
                <a:tc>
                  <a:txBody>
                    <a:bodyPr/>
                    <a:lstStyle/>
                    <a:p>
                      <a:endParaRPr kumimoji="1" lang="ja-JP" altLang="en-US" sz="2400" dirty="0"/>
                    </a:p>
                  </a:txBody>
                  <a:tcPr/>
                </a:tc>
              </a:tr>
            </a:tbl>
          </a:graphicData>
        </a:graphic>
      </p:graphicFrame>
      <p:pic>
        <p:nvPicPr>
          <p:cNvPr id="7" name="Picture 6" descr="image001.jpg"/>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t="59116"/>
          <a:stretch/>
        </p:blipFill>
        <p:spPr>
          <a:xfrm>
            <a:off x="3522126" y="1320800"/>
            <a:ext cx="1912313" cy="1710268"/>
          </a:xfrm>
          <a:prstGeom prst="rect">
            <a:avLst/>
          </a:prstGeom>
        </p:spPr>
      </p:pic>
      <p:pic>
        <p:nvPicPr>
          <p:cNvPr id="8" name="Picture 7" descr="haiga_shiro_1.jpg"/>
          <p:cNvPicPr>
            <a:picLocks noChangeAspect="1"/>
          </p:cNvPicPr>
          <p:nvPr/>
        </p:nvPicPr>
        <p:blipFill rotWithShape="1">
          <a:blip r:embed="rId5">
            <a:extLst>
              <a:ext uri="{28A0092B-C50C-407E-A947-70E740481C1C}">
                <a14:useLocalDpi xmlns:a14="http://schemas.microsoft.com/office/drawing/2010/main" val="0"/>
              </a:ext>
            </a:extLst>
          </a:blip>
          <a:srcRect t="70123" b="6914"/>
          <a:stretch/>
        </p:blipFill>
        <p:spPr>
          <a:xfrm>
            <a:off x="6375400" y="1320800"/>
            <a:ext cx="1922048" cy="1710268"/>
          </a:xfrm>
          <a:prstGeom prst="rect">
            <a:avLst/>
          </a:prstGeom>
        </p:spPr>
      </p:pic>
      <p:pic>
        <p:nvPicPr>
          <p:cNvPr id="9" name="Picture 8" descr="5dc772a627278609c351174e754262d2.jpg"/>
          <p:cNvPicPr>
            <a:picLocks noChangeAspect="1"/>
          </p:cNvPicPr>
          <p:nvPr/>
        </p:nvPicPr>
        <p:blipFill rotWithShape="1">
          <a:blip r:embed="rId6">
            <a:extLst>
              <a:ext uri="{28A0092B-C50C-407E-A947-70E740481C1C}">
                <a14:useLocalDpi xmlns:a14="http://schemas.microsoft.com/office/drawing/2010/main" val="0"/>
              </a:ext>
            </a:extLst>
          </a:blip>
          <a:srcRect t="36049" b="21234"/>
          <a:stretch/>
        </p:blipFill>
        <p:spPr>
          <a:xfrm>
            <a:off x="4052991" y="4927600"/>
            <a:ext cx="952444" cy="1823795"/>
          </a:xfrm>
          <a:prstGeom prst="rect">
            <a:avLst/>
          </a:prstGeom>
        </p:spPr>
      </p:pic>
      <p:pic>
        <p:nvPicPr>
          <p:cNvPr id="11" name="Picture 10" descr="moonandmountain.PNG"/>
          <p:cNvPicPr>
            <a:picLocks noChangeAspect="1"/>
          </p:cNvPicPr>
          <p:nvPr/>
        </p:nvPicPr>
        <p:blipFill rotWithShape="1">
          <a:blip r:embed="rId7">
            <a:extLst>
              <a:ext uri="{28A0092B-C50C-407E-A947-70E740481C1C}">
                <a14:useLocalDpi xmlns:a14="http://schemas.microsoft.com/office/drawing/2010/main" val="0"/>
              </a:ext>
            </a:extLst>
          </a:blip>
          <a:srcRect l="11385" t="18507" r="10804" b="15689"/>
          <a:stretch/>
        </p:blipFill>
        <p:spPr>
          <a:xfrm>
            <a:off x="5977466" y="3125095"/>
            <a:ext cx="2810933" cy="1729804"/>
          </a:xfrm>
          <a:prstGeom prst="rect">
            <a:avLst/>
          </a:prstGeom>
        </p:spPr>
      </p:pic>
      <p:pic>
        <p:nvPicPr>
          <p:cNvPr id="12" name="Picture 11" descr="banana-tree-and-gate-to-the-banana-tree-hut-matsuo-basho-1644-16982.jpg"/>
          <p:cNvPicPr>
            <a:picLocks noChangeAspect="1"/>
          </p:cNvPicPr>
          <p:nvPr/>
        </p:nvPicPr>
        <p:blipFill rotWithShape="1">
          <a:blip r:embed="rId8">
            <a:extLst>
              <a:ext uri="{28A0092B-C50C-407E-A947-70E740481C1C}">
                <a14:useLocalDpi xmlns:a14="http://schemas.microsoft.com/office/drawing/2010/main" val="0"/>
              </a:ext>
            </a:extLst>
          </a:blip>
          <a:srcRect t="65453" r="22737"/>
          <a:stretch/>
        </p:blipFill>
        <p:spPr>
          <a:xfrm flipH="1">
            <a:off x="6789308" y="4955849"/>
            <a:ext cx="1209977" cy="1779265"/>
          </a:xfrm>
          <a:prstGeom prst="rect">
            <a:avLst/>
          </a:prstGeom>
        </p:spPr>
      </p:pic>
    </p:spTree>
    <p:extLst>
      <p:ext uri="{BB962C8B-B14F-4D97-AF65-F5344CB8AC3E}">
        <p14:creationId xmlns:p14="http://schemas.microsoft.com/office/powerpoint/2010/main" val="1076692638"/>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6386" name="Title 1"/>
          <p:cNvSpPr>
            <a:spLocks noGrp="1"/>
          </p:cNvSpPr>
          <p:nvPr>
            <p:ph type="title"/>
          </p:nvPr>
        </p:nvSpPr>
        <p:spPr>
          <a:xfrm>
            <a:off x="133350" y="176213"/>
            <a:ext cx="2230438" cy="1143000"/>
          </a:xfrm>
        </p:spPr>
        <p:txBody>
          <a:bodyPr anchor="t"/>
          <a:lstStyle/>
          <a:p>
            <a:pPr algn="l"/>
            <a:r>
              <a:rPr lang="en-US" altLang="ja-JP" sz="3200" dirty="0" smtClean="0">
                <a:solidFill>
                  <a:srgbClr val="FFFF66"/>
                </a:solidFill>
                <a:latin typeface="Calibri" charset="0"/>
                <a:ea typeface="Hiragino Sans GB W3" charset="0"/>
                <a:cs typeface="Hiragino Sans GB W3" charset="0"/>
              </a:rPr>
              <a:t>Inoue </a:t>
            </a:r>
            <a:r>
              <a:rPr lang="en-US" altLang="ja-JP" sz="3200" dirty="0" err="1" smtClean="0">
                <a:solidFill>
                  <a:srgbClr val="FFFF66"/>
                </a:solidFill>
                <a:latin typeface="Calibri" charset="0"/>
                <a:ea typeface="Hiragino Sans GB W3" charset="0"/>
                <a:cs typeface="Hiragino Sans GB W3" charset="0"/>
              </a:rPr>
              <a:t>Shirō</a:t>
            </a:r>
            <a:r>
              <a:rPr lang="en-US" altLang="ja-JP" sz="3200" dirty="0" smtClean="0">
                <a:solidFill>
                  <a:srgbClr val="FFFF66"/>
                </a:solidFill>
                <a:latin typeface="Calibri" charset="0"/>
                <a:ea typeface="Hiragino Sans GB W3" charset="0"/>
                <a:cs typeface="Hiragino Sans GB W3" charset="0"/>
              </a:rPr>
              <a:t> (1742-1812)</a:t>
            </a:r>
            <a:endParaRPr lang="ja-JP" altLang="en-US" dirty="0">
              <a:latin typeface="Calibri" charset="0"/>
            </a:endParaRPr>
          </a:p>
        </p:txBody>
      </p:sp>
      <p:sp>
        <p:nvSpPr>
          <p:cNvPr id="16387" name="Text Placeholder 2"/>
          <p:cNvSpPr>
            <a:spLocks noGrp="1"/>
          </p:cNvSpPr>
          <p:nvPr>
            <p:ph type="body" idx="1"/>
          </p:nvPr>
        </p:nvSpPr>
        <p:spPr>
          <a:xfrm>
            <a:off x="133350" y="1216025"/>
            <a:ext cx="2230438" cy="639763"/>
          </a:xfrm>
        </p:spPr>
        <p:txBody>
          <a:bodyPr anchor="t"/>
          <a:lstStyle/>
          <a:p>
            <a:endParaRPr lang="en-US" altLang="ja-JP" sz="2600" b="0" dirty="0" smtClean="0">
              <a:solidFill>
                <a:srgbClr val="FFFFFF"/>
              </a:solidFill>
              <a:latin typeface="Calibri" charset="0"/>
            </a:endParaRPr>
          </a:p>
          <a:p>
            <a:r>
              <a:rPr lang="en-US" altLang="ja-JP" sz="2600" b="0" dirty="0" smtClean="0">
                <a:solidFill>
                  <a:srgbClr val="FFFFFF"/>
                </a:solidFill>
                <a:latin typeface="Calibri" charset="0"/>
              </a:rPr>
              <a:t>No color or scent</a:t>
            </a:r>
          </a:p>
          <a:p>
            <a:endParaRPr lang="en-US" altLang="ja-JP" sz="2600" b="0" dirty="0">
              <a:solidFill>
                <a:srgbClr val="FFFFFF"/>
              </a:solidFill>
              <a:latin typeface="Calibri" charset="0"/>
            </a:endParaRPr>
          </a:p>
          <a:p>
            <a:r>
              <a:rPr lang="en-US" altLang="ja-JP" sz="2600" b="0" dirty="0" smtClean="0">
                <a:solidFill>
                  <a:srgbClr val="FFFFFF"/>
                </a:solidFill>
                <a:latin typeface="Calibri" charset="0"/>
              </a:rPr>
              <a:t>When flower-viewing—</a:t>
            </a:r>
          </a:p>
          <a:p>
            <a:endParaRPr lang="en-US" altLang="ja-JP" sz="2600" b="0" dirty="0">
              <a:solidFill>
                <a:srgbClr val="FFFFFF"/>
              </a:solidFill>
              <a:latin typeface="Calibri" charset="0"/>
            </a:endParaRPr>
          </a:p>
          <a:p>
            <a:r>
              <a:rPr lang="en-US" altLang="ja-JP" sz="2600" b="0" dirty="0" smtClean="0">
                <a:solidFill>
                  <a:srgbClr val="FFFFFF"/>
                </a:solidFill>
                <a:latin typeface="Calibri" charset="0"/>
              </a:rPr>
              <a:t>Stuffy nose</a:t>
            </a:r>
          </a:p>
          <a:p>
            <a:endParaRPr lang="en-US" altLang="ja-JP" sz="2600" b="0" dirty="0">
              <a:solidFill>
                <a:srgbClr val="FFFFFF"/>
              </a:solidFill>
              <a:latin typeface="Calibri" charset="0"/>
            </a:endParaRPr>
          </a:p>
          <a:p>
            <a:r>
              <a:rPr lang="ja-JP" altLang="en-US" b="0" dirty="0" smtClean="0">
                <a:solidFill>
                  <a:srgbClr val="FFFFFF"/>
                </a:solidFill>
                <a:latin typeface="Calibri" charset="0"/>
              </a:rPr>
              <a:t>色も香もなくて花見る風鼻かな</a:t>
            </a:r>
            <a:endParaRPr lang="ja-JP" altLang="en-US" dirty="0">
              <a:latin typeface="Calibri" charset="0"/>
            </a:endParaRPr>
          </a:p>
        </p:txBody>
      </p:sp>
      <p:pic>
        <p:nvPicPr>
          <p:cNvPr id="2" name="Content Placeholder 1" descr="haiga_shiro_1.jpg"/>
          <p:cNvPicPr>
            <a:picLocks noGrp="1" noChangeAspect="1"/>
          </p:cNvPicPr>
          <p:nvPr>
            <p:ph sz="half" idx="2"/>
          </p:nvPr>
        </p:nvPicPr>
        <p:blipFill>
          <a:blip r:embed="rId2">
            <a:extLst>
              <a:ext uri="{28A0092B-C50C-407E-A947-70E740481C1C}">
                <a14:useLocalDpi xmlns:a14="http://schemas.microsoft.com/office/drawing/2010/main" val="0"/>
              </a:ext>
            </a:extLst>
          </a:blip>
          <a:srcRect l="-102879" r="-102879"/>
          <a:stretch>
            <a:fillRect/>
          </a:stretch>
        </p:blipFill>
        <p:spPr>
          <a:xfrm>
            <a:off x="2363788" y="176213"/>
            <a:ext cx="5148262" cy="6524625"/>
          </a:xfrm>
        </p:spPr>
      </p:pic>
      <p:sp>
        <p:nvSpPr>
          <p:cNvPr id="16389" name="Content Placeholder 5"/>
          <p:cNvSpPr>
            <a:spLocks noGrp="1"/>
          </p:cNvSpPr>
          <p:nvPr>
            <p:ph sz="quarter" idx="4"/>
          </p:nvPr>
        </p:nvSpPr>
        <p:spPr>
          <a:xfrm>
            <a:off x="7512050" y="0"/>
            <a:ext cx="1631950" cy="6858000"/>
          </a:xfrm>
        </p:spPr>
        <p:txBody>
          <a:bodyPr/>
          <a:lstStyle/>
          <a:p>
            <a:endParaRPr lang="ja-JP" altLang="en-US">
              <a:latin typeface="Calibri" charset="0"/>
            </a:endParaRPr>
          </a:p>
        </p:txBody>
      </p:sp>
    </p:spTree>
    <p:extLst>
      <p:ext uri="{BB962C8B-B14F-4D97-AF65-F5344CB8AC3E}">
        <p14:creationId xmlns:p14="http://schemas.microsoft.com/office/powerpoint/2010/main" val="1721715132"/>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6386" name="Title 1"/>
          <p:cNvSpPr>
            <a:spLocks noGrp="1"/>
          </p:cNvSpPr>
          <p:nvPr>
            <p:ph type="title"/>
          </p:nvPr>
        </p:nvSpPr>
        <p:spPr>
          <a:xfrm>
            <a:off x="133350" y="176213"/>
            <a:ext cx="2230438" cy="1143000"/>
          </a:xfrm>
        </p:spPr>
        <p:txBody>
          <a:bodyPr anchor="t"/>
          <a:lstStyle/>
          <a:p>
            <a:pPr algn="l"/>
            <a:r>
              <a:rPr lang="en-US" altLang="ja-JP" sz="3200" dirty="0">
                <a:solidFill>
                  <a:srgbClr val="FFFF66"/>
                </a:solidFill>
                <a:latin typeface="Calibri" charset="0"/>
                <a:ea typeface="Hiragino Sans GB W3" charset="0"/>
                <a:cs typeface="Hiragino Sans GB W3" charset="0"/>
              </a:rPr>
              <a:t>Inoue </a:t>
            </a:r>
            <a:r>
              <a:rPr lang="en-US" altLang="ja-JP" sz="3200" dirty="0" err="1">
                <a:solidFill>
                  <a:srgbClr val="FFFF66"/>
                </a:solidFill>
                <a:latin typeface="Calibri" charset="0"/>
                <a:ea typeface="Hiragino Sans GB W3" charset="0"/>
                <a:cs typeface="Hiragino Sans GB W3" charset="0"/>
              </a:rPr>
              <a:t>Shirō</a:t>
            </a:r>
            <a:r>
              <a:rPr lang="en-US" altLang="ja-JP" sz="3200" dirty="0">
                <a:solidFill>
                  <a:srgbClr val="FFFF66"/>
                </a:solidFill>
                <a:latin typeface="Calibri" charset="0"/>
                <a:ea typeface="Hiragino Sans GB W3" charset="0"/>
                <a:cs typeface="Hiragino Sans GB W3" charset="0"/>
              </a:rPr>
              <a:t> (1742-1812)</a:t>
            </a:r>
            <a:endParaRPr lang="ja-JP" altLang="en-US" dirty="0">
              <a:latin typeface="Calibri" charset="0"/>
            </a:endParaRPr>
          </a:p>
        </p:txBody>
      </p:sp>
      <p:sp>
        <p:nvSpPr>
          <p:cNvPr id="16387" name="Text Placeholder 2"/>
          <p:cNvSpPr>
            <a:spLocks noGrp="1"/>
          </p:cNvSpPr>
          <p:nvPr>
            <p:ph type="body" idx="1"/>
          </p:nvPr>
        </p:nvSpPr>
        <p:spPr>
          <a:xfrm>
            <a:off x="133350" y="1216025"/>
            <a:ext cx="2230438" cy="639763"/>
          </a:xfrm>
        </p:spPr>
        <p:txBody>
          <a:bodyPr anchor="t"/>
          <a:lstStyle/>
          <a:p>
            <a:endParaRPr lang="ja-JP" altLang="en-US" sz="2600" dirty="0">
              <a:latin typeface="Calibri" charset="0"/>
            </a:endParaRPr>
          </a:p>
        </p:txBody>
      </p:sp>
      <p:pic>
        <p:nvPicPr>
          <p:cNvPr id="2" name="Content Placeholder 1" descr="haiga_shiro_1.jpg"/>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5604" t="67448" r="6616" b="1413"/>
          <a:stretch/>
        </p:blipFill>
        <p:spPr>
          <a:xfrm>
            <a:off x="2751544" y="290174"/>
            <a:ext cx="4395958" cy="6042792"/>
          </a:xfrm>
        </p:spPr>
      </p:pic>
      <p:sp>
        <p:nvSpPr>
          <p:cNvPr id="16389" name="Content Placeholder 5"/>
          <p:cNvSpPr>
            <a:spLocks noGrp="1"/>
          </p:cNvSpPr>
          <p:nvPr>
            <p:ph sz="quarter" idx="4"/>
          </p:nvPr>
        </p:nvSpPr>
        <p:spPr>
          <a:xfrm>
            <a:off x="7512050" y="0"/>
            <a:ext cx="1631950" cy="6858000"/>
          </a:xfrm>
        </p:spPr>
        <p:txBody>
          <a:bodyPr/>
          <a:lstStyle/>
          <a:p>
            <a:endParaRPr lang="ja-JP" altLang="en-US">
              <a:latin typeface="Calibri" charset="0"/>
            </a:endParaRPr>
          </a:p>
        </p:txBody>
      </p:sp>
    </p:spTree>
    <p:extLst>
      <p:ext uri="{BB962C8B-B14F-4D97-AF65-F5344CB8AC3E}">
        <p14:creationId xmlns:p14="http://schemas.microsoft.com/office/powerpoint/2010/main" val="3806909639"/>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321734" y="137586"/>
            <a:ext cx="8466666" cy="321733"/>
          </a:xfrm>
        </p:spPr>
        <p:txBody>
          <a:bodyPr/>
          <a:lstStyle/>
          <a:p>
            <a:r>
              <a:rPr kumimoji="1" lang="en-US" altLang="ja-JP" sz="3200" dirty="0" smtClean="0">
                <a:solidFill>
                  <a:srgbClr val="FFFF00"/>
                </a:solidFill>
              </a:rPr>
              <a:t>Six modes of </a:t>
            </a:r>
            <a:r>
              <a:rPr kumimoji="1" lang="en-US" altLang="ja-JP" sz="3200" dirty="0" err="1" smtClean="0">
                <a:solidFill>
                  <a:srgbClr val="FFFF00"/>
                </a:solidFill>
              </a:rPr>
              <a:t>haiga</a:t>
            </a:r>
            <a:r>
              <a:rPr kumimoji="1" lang="en-US" altLang="ja-JP" sz="3200" dirty="0" smtClean="0">
                <a:solidFill>
                  <a:srgbClr val="FFFF00"/>
                </a:solidFill>
              </a:rPr>
              <a:t> according to Jim </a:t>
            </a:r>
            <a:r>
              <a:rPr kumimoji="1" lang="en-US" altLang="ja-JP" sz="3200" dirty="0" err="1" smtClean="0">
                <a:solidFill>
                  <a:srgbClr val="FFFF00"/>
                </a:solidFill>
              </a:rPr>
              <a:t>Kacian</a:t>
            </a:r>
            <a:r>
              <a:rPr kumimoji="1" lang="en-US" altLang="ja-JP" sz="3200" dirty="0" smtClean="0">
                <a:solidFill>
                  <a:srgbClr val="FFFF00"/>
                </a:solidFill>
              </a:rPr>
              <a:t> </a:t>
            </a:r>
            <a:endParaRPr kumimoji="1" lang="ja-JP" altLang="en-US" sz="3200" dirty="0">
              <a:solidFill>
                <a:srgbClr val="FFFF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1264237528"/>
              </p:ext>
            </p:extLst>
          </p:nvPr>
        </p:nvGraphicFramePr>
        <p:xfrm>
          <a:off x="321734" y="516471"/>
          <a:ext cx="8466666" cy="6268790"/>
        </p:xfrm>
        <a:graphic>
          <a:graphicData uri="http://schemas.openxmlformats.org/drawingml/2006/table">
            <a:tbl>
              <a:tblPr firstRow="1" bandRow="1">
                <a:tableStyleId>{5940675A-B579-460E-94D1-54222C63F5DA}</a:tableStyleId>
              </a:tblPr>
              <a:tblGrid>
                <a:gridCol w="2822222"/>
                <a:gridCol w="2822222"/>
                <a:gridCol w="2822222"/>
              </a:tblGrid>
              <a:tr h="831324">
                <a:tc>
                  <a:txBody>
                    <a:bodyPr/>
                    <a:lstStyle/>
                    <a:p>
                      <a:endParaRPr kumimoji="1" lang="ja-JP" altLang="en-US" sz="2400" dirty="0"/>
                    </a:p>
                  </a:txBody>
                  <a:tcPr/>
                </a:tc>
                <a:tc>
                  <a:txBody>
                    <a:bodyPr/>
                    <a:lstStyle/>
                    <a:p>
                      <a:r>
                        <a:rPr kumimoji="1" lang="en-US" altLang="ja-JP" sz="2400" dirty="0" smtClean="0"/>
                        <a:t>Representational</a:t>
                      </a:r>
                      <a:endParaRPr kumimoji="1" lang="ja-JP" altLang="en-US" sz="2400" dirty="0" smtClean="0"/>
                    </a:p>
                    <a:p>
                      <a:endParaRPr kumimoji="1" lang="ja-JP" altLang="en-US" sz="2400" dirty="0"/>
                    </a:p>
                  </a:txBody>
                  <a:tcPr/>
                </a:tc>
                <a:tc>
                  <a:txBody>
                    <a:bodyPr/>
                    <a:lstStyle/>
                    <a:p>
                      <a:r>
                        <a:rPr kumimoji="1" lang="en-US" altLang="ja-JP" sz="2400" dirty="0" smtClean="0"/>
                        <a:t>Non-representational</a:t>
                      </a:r>
                      <a:endParaRPr kumimoji="1" lang="ja-JP" altLang="en-US" sz="2400" dirty="0"/>
                    </a:p>
                  </a:txBody>
                  <a:tcPr/>
                </a:tc>
              </a:tr>
              <a:tr h="1700208">
                <a:tc>
                  <a:txBody>
                    <a:bodyPr/>
                    <a:lstStyle/>
                    <a:p>
                      <a:r>
                        <a:rPr kumimoji="1" lang="en-US" altLang="ja-JP" sz="2400" dirty="0" smtClean="0"/>
                        <a:t>Portraits</a:t>
                      </a:r>
                    </a:p>
                    <a:p>
                      <a:endParaRPr kumimoji="1" lang="ja-JP" altLang="en-US" sz="2400" dirty="0"/>
                    </a:p>
                  </a:txBody>
                  <a:tcPr/>
                </a:tc>
                <a:tc>
                  <a:txBody>
                    <a:bodyPr/>
                    <a:lstStyle/>
                    <a:p>
                      <a:endParaRPr kumimoji="1" lang="ja-JP" altLang="en-US" sz="2400" dirty="0"/>
                    </a:p>
                  </a:txBody>
                  <a:tcPr/>
                </a:tc>
                <a:tc>
                  <a:txBody>
                    <a:bodyPr/>
                    <a:lstStyle/>
                    <a:p>
                      <a:endParaRPr kumimoji="1" lang="ja-JP" altLang="en-US" sz="2400" dirty="0"/>
                    </a:p>
                  </a:txBody>
                  <a:tcPr/>
                </a:tc>
              </a:tr>
              <a:tr h="1868629">
                <a:tc>
                  <a:txBody>
                    <a:bodyPr/>
                    <a:lstStyle/>
                    <a:p>
                      <a:r>
                        <a:rPr kumimoji="1" lang="en-US" altLang="ja-JP" sz="2400" dirty="0" smtClean="0"/>
                        <a:t>Iterative (poem and pic share a declared</a:t>
                      </a:r>
                      <a:r>
                        <a:rPr kumimoji="1" lang="en-US" altLang="ja-JP" sz="2400" baseline="0" dirty="0" smtClean="0"/>
                        <a:t> component)</a:t>
                      </a:r>
                      <a:endParaRPr kumimoji="1" lang="ja-JP" altLang="en-US" sz="2400" dirty="0"/>
                    </a:p>
                  </a:txBody>
                  <a:tcPr/>
                </a:tc>
                <a:tc>
                  <a:txBody>
                    <a:bodyPr/>
                    <a:lstStyle/>
                    <a:p>
                      <a:endParaRPr kumimoji="1" lang="ja-JP" altLang="en-US" sz="2400" dirty="0"/>
                    </a:p>
                  </a:txBody>
                  <a:tcPr/>
                </a:tc>
                <a:tc>
                  <a:txBody>
                    <a:bodyPr/>
                    <a:lstStyle/>
                    <a:p>
                      <a:endParaRPr kumimoji="1" lang="ja-JP" altLang="en-US" sz="2400" dirty="0"/>
                    </a:p>
                  </a:txBody>
                  <a:tcPr/>
                </a:tc>
              </a:tr>
              <a:tr h="1868629">
                <a:tc>
                  <a:txBody>
                    <a:bodyPr/>
                    <a:lstStyle/>
                    <a:p>
                      <a:r>
                        <a:rPr kumimoji="1" lang="en-US" altLang="ja-JP" sz="2400" dirty="0" smtClean="0"/>
                        <a:t>Tangential (poem</a:t>
                      </a:r>
                      <a:r>
                        <a:rPr kumimoji="1" lang="en-US" altLang="ja-JP" sz="2400" baseline="0" dirty="0" smtClean="0"/>
                        <a:t> and pic communicate “in a glancing fashion”)</a:t>
                      </a:r>
                      <a:endParaRPr kumimoji="1" lang="ja-JP" altLang="en-US" sz="2400" dirty="0"/>
                    </a:p>
                  </a:txBody>
                  <a:tcPr/>
                </a:tc>
                <a:tc>
                  <a:txBody>
                    <a:bodyPr/>
                    <a:lstStyle/>
                    <a:p>
                      <a:endParaRPr kumimoji="1" lang="ja-JP" altLang="en-US" sz="2400" dirty="0"/>
                    </a:p>
                  </a:txBody>
                  <a:tcPr/>
                </a:tc>
                <a:tc>
                  <a:txBody>
                    <a:bodyPr/>
                    <a:lstStyle/>
                    <a:p>
                      <a:endParaRPr kumimoji="1" lang="ja-JP" altLang="en-US" sz="2400" dirty="0"/>
                    </a:p>
                  </a:txBody>
                  <a:tcPr/>
                </a:tc>
              </a:tr>
            </a:tbl>
          </a:graphicData>
        </a:graphic>
      </p:graphicFrame>
      <p:pic>
        <p:nvPicPr>
          <p:cNvPr id="7" name="Picture 6" descr="image001.jpg"/>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t="59116"/>
          <a:stretch/>
        </p:blipFill>
        <p:spPr>
          <a:xfrm>
            <a:off x="3522126" y="1320800"/>
            <a:ext cx="1912313" cy="1710268"/>
          </a:xfrm>
          <a:prstGeom prst="rect">
            <a:avLst/>
          </a:prstGeom>
        </p:spPr>
      </p:pic>
      <p:pic>
        <p:nvPicPr>
          <p:cNvPr id="8" name="Picture 7" descr="haiga_shiro_1.jpg"/>
          <p:cNvPicPr>
            <a:picLocks noChangeAspect="1"/>
          </p:cNvPicPr>
          <p:nvPr/>
        </p:nvPicPr>
        <p:blipFill rotWithShape="1">
          <a:blip r:embed="rId5">
            <a:extLst>
              <a:ext uri="{28A0092B-C50C-407E-A947-70E740481C1C}">
                <a14:useLocalDpi xmlns:a14="http://schemas.microsoft.com/office/drawing/2010/main" val="0"/>
              </a:ext>
            </a:extLst>
          </a:blip>
          <a:srcRect t="70123" b="6914"/>
          <a:stretch/>
        </p:blipFill>
        <p:spPr>
          <a:xfrm>
            <a:off x="6375400" y="1320800"/>
            <a:ext cx="1922048" cy="1710268"/>
          </a:xfrm>
          <a:prstGeom prst="rect">
            <a:avLst/>
          </a:prstGeom>
        </p:spPr>
      </p:pic>
      <p:pic>
        <p:nvPicPr>
          <p:cNvPr id="9" name="Picture 8" descr="5dc772a627278609c351174e754262d2.jpg"/>
          <p:cNvPicPr>
            <a:picLocks noChangeAspect="1"/>
          </p:cNvPicPr>
          <p:nvPr/>
        </p:nvPicPr>
        <p:blipFill rotWithShape="1">
          <a:blip r:embed="rId6">
            <a:extLst>
              <a:ext uri="{28A0092B-C50C-407E-A947-70E740481C1C}">
                <a14:useLocalDpi xmlns:a14="http://schemas.microsoft.com/office/drawing/2010/main" val="0"/>
              </a:ext>
            </a:extLst>
          </a:blip>
          <a:srcRect t="36049" b="21234"/>
          <a:stretch/>
        </p:blipFill>
        <p:spPr>
          <a:xfrm>
            <a:off x="4052991" y="4927600"/>
            <a:ext cx="952444" cy="1823795"/>
          </a:xfrm>
          <a:prstGeom prst="rect">
            <a:avLst/>
          </a:prstGeom>
        </p:spPr>
      </p:pic>
      <p:pic>
        <p:nvPicPr>
          <p:cNvPr id="11" name="Picture 10" descr="moonandmountain.PNG"/>
          <p:cNvPicPr>
            <a:picLocks noChangeAspect="1"/>
          </p:cNvPicPr>
          <p:nvPr/>
        </p:nvPicPr>
        <p:blipFill rotWithShape="1">
          <a:blip r:embed="rId7">
            <a:extLst>
              <a:ext uri="{28A0092B-C50C-407E-A947-70E740481C1C}">
                <a14:useLocalDpi xmlns:a14="http://schemas.microsoft.com/office/drawing/2010/main" val="0"/>
              </a:ext>
            </a:extLst>
          </a:blip>
          <a:srcRect l="11385" t="18507" r="10804" b="15689"/>
          <a:stretch/>
        </p:blipFill>
        <p:spPr>
          <a:xfrm>
            <a:off x="5977466" y="3125095"/>
            <a:ext cx="2810933" cy="1729804"/>
          </a:xfrm>
          <a:prstGeom prst="rect">
            <a:avLst/>
          </a:prstGeom>
        </p:spPr>
      </p:pic>
      <p:pic>
        <p:nvPicPr>
          <p:cNvPr id="12" name="Picture 11" descr="banana-tree-and-gate-to-the-banana-tree-hut-matsuo-basho-1644-16982.jpg"/>
          <p:cNvPicPr>
            <a:picLocks noChangeAspect="1"/>
          </p:cNvPicPr>
          <p:nvPr/>
        </p:nvPicPr>
        <p:blipFill rotWithShape="1">
          <a:blip r:embed="rId8">
            <a:extLst>
              <a:ext uri="{28A0092B-C50C-407E-A947-70E740481C1C}">
                <a14:useLocalDpi xmlns:a14="http://schemas.microsoft.com/office/drawing/2010/main" val="0"/>
              </a:ext>
            </a:extLst>
          </a:blip>
          <a:srcRect t="65453" r="22737"/>
          <a:stretch/>
        </p:blipFill>
        <p:spPr>
          <a:xfrm flipH="1">
            <a:off x="6789308" y="4955849"/>
            <a:ext cx="1209977" cy="1779265"/>
          </a:xfrm>
          <a:prstGeom prst="rect">
            <a:avLst/>
          </a:prstGeom>
        </p:spPr>
      </p:pic>
    </p:spTree>
    <p:extLst>
      <p:ext uri="{BB962C8B-B14F-4D97-AF65-F5344CB8AC3E}">
        <p14:creationId xmlns:p14="http://schemas.microsoft.com/office/powerpoint/2010/main" val="972414960"/>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7410" name="Title 1"/>
          <p:cNvSpPr>
            <a:spLocks noGrp="1"/>
          </p:cNvSpPr>
          <p:nvPr>
            <p:ph type="title"/>
          </p:nvPr>
        </p:nvSpPr>
        <p:spPr>
          <a:xfrm>
            <a:off x="134938" y="5507038"/>
            <a:ext cx="8904287" cy="566737"/>
          </a:xfrm>
        </p:spPr>
        <p:txBody>
          <a:bodyPr/>
          <a:lstStyle/>
          <a:p>
            <a:r>
              <a:rPr lang="en-US" altLang="ja-JP" sz="3200" dirty="0">
                <a:solidFill>
                  <a:srgbClr val="FFFF66"/>
                </a:solidFill>
                <a:latin typeface="Calibri" charset="0"/>
                <a:ea typeface="Hiragino Sans GB W3" charset="0"/>
                <a:cs typeface="Hiragino Sans GB W3" charset="0"/>
              </a:rPr>
              <a:t>Inoue </a:t>
            </a:r>
            <a:r>
              <a:rPr lang="en-US" altLang="ja-JP" sz="3200" dirty="0" err="1">
                <a:solidFill>
                  <a:srgbClr val="FFFF66"/>
                </a:solidFill>
                <a:latin typeface="Calibri" charset="0"/>
                <a:ea typeface="Hiragino Sans GB W3" charset="0"/>
                <a:cs typeface="Hiragino Sans GB W3" charset="0"/>
              </a:rPr>
              <a:t>Shirō</a:t>
            </a:r>
            <a:r>
              <a:rPr lang="en-US" altLang="ja-JP" sz="3200" dirty="0">
                <a:solidFill>
                  <a:srgbClr val="FFFF66"/>
                </a:solidFill>
                <a:latin typeface="Calibri" charset="0"/>
                <a:ea typeface="Hiragino Sans GB W3" charset="0"/>
                <a:cs typeface="Hiragino Sans GB W3" charset="0"/>
              </a:rPr>
              <a:t> (1742-1812)</a:t>
            </a:r>
            <a:endParaRPr lang="ja-JP" altLang="en-US" sz="2400" b="0" dirty="0">
              <a:latin typeface="Calibri" charset="0"/>
            </a:endParaRPr>
          </a:p>
        </p:txBody>
      </p:sp>
      <p:pic>
        <p:nvPicPr>
          <p:cNvPr id="2" name="Picture Placeholder 1" descr="moonandmountain.PNG"/>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1959" t="7675" r="1863" b="7675"/>
          <a:stretch/>
        </p:blipFill>
        <p:spPr>
          <a:xfrm>
            <a:off x="309345" y="122238"/>
            <a:ext cx="8563978" cy="5484812"/>
          </a:xfrm>
        </p:spPr>
      </p:pic>
      <p:sp>
        <p:nvSpPr>
          <p:cNvPr id="17412" name="Text Placeholder 3"/>
          <p:cNvSpPr>
            <a:spLocks noGrp="1"/>
          </p:cNvSpPr>
          <p:nvPr>
            <p:ph type="body" sz="half" idx="2"/>
          </p:nvPr>
        </p:nvSpPr>
        <p:spPr>
          <a:xfrm>
            <a:off x="134938" y="5975350"/>
            <a:ext cx="8904287" cy="882650"/>
          </a:xfrm>
        </p:spPr>
        <p:txBody>
          <a:bodyPr/>
          <a:lstStyle/>
          <a:p>
            <a:r>
              <a:rPr lang="en-US" altLang="ja-JP" sz="2600" dirty="0" smtClean="0">
                <a:latin typeface="Calibri" charset="0"/>
              </a:rPr>
              <a:t>Through the ages / rising above the mountains — / tonight’s moon</a:t>
            </a:r>
            <a:endParaRPr lang="en-US" altLang="ja-JP" sz="2600" dirty="0">
              <a:latin typeface="Calibri" charset="0"/>
            </a:endParaRPr>
          </a:p>
        </p:txBody>
      </p:sp>
    </p:spTree>
    <p:extLst>
      <p:ext uri="{BB962C8B-B14F-4D97-AF65-F5344CB8AC3E}">
        <p14:creationId xmlns:p14="http://schemas.microsoft.com/office/powerpoint/2010/main" val="4194225137"/>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321734" y="137586"/>
            <a:ext cx="8466666" cy="321733"/>
          </a:xfrm>
        </p:spPr>
        <p:txBody>
          <a:bodyPr/>
          <a:lstStyle/>
          <a:p>
            <a:r>
              <a:rPr kumimoji="1" lang="en-US" altLang="ja-JP" sz="3200" dirty="0" smtClean="0">
                <a:solidFill>
                  <a:srgbClr val="FFFF00"/>
                </a:solidFill>
              </a:rPr>
              <a:t>Six modes of </a:t>
            </a:r>
            <a:r>
              <a:rPr kumimoji="1" lang="en-US" altLang="ja-JP" sz="3200" dirty="0" err="1" smtClean="0">
                <a:solidFill>
                  <a:srgbClr val="FFFF00"/>
                </a:solidFill>
              </a:rPr>
              <a:t>haiga</a:t>
            </a:r>
            <a:r>
              <a:rPr kumimoji="1" lang="en-US" altLang="ja-JP" sz="3200" dirty="0" smtClean="0">
                <a:solidFill>
                  <a:srgbClr val="FFFF00"/>
                </a:solidFill>
              </a:rPr>
              <a:t> according to Jim </a:t>
            </a:r>
            <a:r>
              <a:rPr kumimoji="1" lang="en-US" altLang="ja-JP" sz="3200" dirty="0" err="1" smtClean="0">
                <a:solidFill>
                  <a:srgbClr val="FFFF00"/>
                </a:solidFill>
              </a:rPr>
              <a:t>Kacian</a:t>
            </a:r>
            <a:r>
              <a:rPr kumimoji="1" lang="en-US" altLang="ja-JP" sz="3200" dirty="0" smtClean="0">
                <a:solidFill>
                  <a:srgbClr val="FFFF00"/>
                </a:solidFill>
              </a:rPr>
              <a:t> </a:t>
            </a:r>
            <a:endParaRPr kumimoji="1" lang="ja-JP" altLang="en-US" sz="3200" dirty="0">
              <a:solidFill>
                <a:srgbClr val="FFFF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1297423472"/>
              </p:ext>
            </p:extLst>
          </p:nvPr>
        </p:nvGraphicFramePr>
        <p:xfrm>
          <a:off x="321734" y="516471"/>
          <a:ext cx="8466666" cy="6268790"/>
        </p:xfrm>
        <a:graphic>
          <a:graphicData uri="http://schemas.openxmlformats.org/drawingml/2006/table">
            <a:tbl>
              <a:tblPr firstRow="1" bandRow="1">
                <a:tableStyleId>{5940675A-B579-460E-94D1-54222C63F5DA}</a:tableStyleId>
              </a:tblPr>
              <a:tblGrid>
                <a:gridCol w="2822222"/>
                <a:gridCol w="2822222"/>
                <a:gridCol w="2822222"/>
              </a:tblGrid>
              <a:tr h="831324">
                <a:tc>
                  <a:txBody>
                    <a:bodyPr/>
                    <a:lstStyle/>
                    <a:p>
                      <a:endParaRPr kumimoji="1" lang="ja-JP" altLang="en-US" sz="2400" dirty="0"/>
                    </a:p>
                  </a:txBody>
                  <a:tcPr/>
                </a:tc>
                <a:tc>
                  <a:txBody>
                    <a:bodyPr/>
                    <a:lstStyle/>
                    <a:p>
                      <a:r>
                        <a:rPr kumimoji="1" lang="en-US" altLang="ja-JP" sz="2400" dirty="0" smtClean="0"/>
                        <a:t>Representational</a:t>
                      </a:r>
                      <a:endParaRPr kumimoji="1" lang="ja-JP" altLang="en-US" sz="2400" dirty="0" smtClean="0"/>
                    </a:p>
                    <a:p>
                      <a:endParaRPr kumimoji="1" lang="ja-JP" altLang="en-US" sz="2400" dirty="0"/>
                    </a:p>
                  </a:txBody>
                  <a:tcPr/>
                </a:tc>
                <a:tc>
                  <a:txBody>
                    <a:bodyPr/>
                    <a:lstStyle/>
                    <a:p>
                      <a:r>
                        <a:rPr kumimoji="1" lang="en-US" altLang="ja-JP" sz="2400" dirty="0" smtClean="0"/>
                        <a:t>Non-representational</a:t>
                      </a:r>
                      <a:endParaRPr kumimoji="1" lang="ja-JP" altLang="en-US" sz="2400" dirty="0"/>
                    </a:p>
                  </a:txBody>
                  <a:tcPr/>
                </a:tc>
              </a:tr>
              <a:tr h="1700208">
                <a:tc>
                  <a:txBody>
                    <a:bodyPr/>
                    <a:lstStyle/>
                    <a:p>
                      <a:r>
                        <a:rPr kumimoji="1" lang="en-US" altLang="ja-JP" sz="2400" dirty="0" smtClean="0"/>
                        <a:t>Portraits</a:t>
                      </a:r>
                    </a:p>
                    <a:p>
                      <a:endParaRPr kumimoji="1" lang="ja-JP" altLang="en-US" sz="2400" dirty="0"/>
                    </a:p>
                  </a:txBody>
                  <a:tcPr/>
                </a:tc>
                <a:tc>
                  <a:txBody>
                    <a:bodyPr/>
                    <a:lstStyle/>
                    <a:p>
                      <a:endParaRPr kumimoji="1" lang="ja-JP" altLang="en-US" sz="2400" dirty="0"/>
                    </a:p>
                  </a:txBody>
                  <a:tcPr/>
                </a:tc>
                <a:tc>
                  <a:txBody>
                    <a:bodyPr/>
                    <a:lstStyle/>
                    <a:p>
                      <a:endParaRPr kumimoji="1" lang="ja-JP" altLang="en-US" sz="2400" dirty="0"/>
                    </a:p>
                  </a:txBody>
                  <a:tcPr/>
                </a:tc>
              </a:tr>
              <a:tr h="1868629">
                <a:tc>
                  <a:txBody>
                    <a:bodyPr/>
                    <a:lstStyle/>
                    <a:p>
                      <a:r>
                        <a:rPr kumimoji="1" lang="en-US" altLang="ja-JP" sz="2400" dirty="0" smtClean="0"/>
                        <a:t>Iterative (poem and pic share a declared</a:t>
                      </a:r>
                      <a:r>
                        <a:rPr kumimoji="1" lang="en-US" altLang="ja-JP" sz="2400" baseline="0" dirty="0" smtClean="0"/>
                        <a:t> component)</a:t>
                      </a:r>
                      <a:endParaRPr kumimoji="1" lang="ja-JP" altLang="en-US" sz="2400" dirty="0"/>
                    </a:p>
                  </a:txBody>
                  <a:tcPr/>
                </a:tc>
                <a:tc>
                  <a:txBody>
                    <a:bodyPr/>
                    <a:lstStyle/>
                    <a:p>
                      <a:endParaRPr kumimoji="1" lang="ja-JP" altLang="en-US" sz="2400" dirty="0"/>
                    </a:p>
                  </a:txBody>
                  <a:tcPr/>
                </a:tc>
                <a:tc>
                  <a:txBody>
                    <a:bodyPr/>
                    <a:lstStyle/>
                    <a:p>
                      <a:endParaRPr kumimoji="1" lang="ja-JP" altLang="en-US" sz="2400" dirty="0"/>
                    </a:p>
                  </a:txBody>
                  <a:tcPr/>
                </a:tc>
              </a:tr>
              <a:tr h="1868629">
                <a:tc>
                  <a:txBody>
                    <a:bodyPr/>
                    <a:lstStyle/>
                    <a:p>
                      <a:r>
                        <a:rPr kumimoji="1" lang="en-US" altLang="ja-JP" sz="2400" dirty="0" smtClean="0"/>
                        <a:t>Tangential (poem</a:t>
                      </a:r>
                      <a:r>
                        <a:rPr kumimoji="1" lang="en-US" altLang="ja-JP" sz="2400" baseline="0" dirty="0" smtClean="0"/>
                        <a:t> and pic communicate “in a glancing fashion”)</a:t>
                      </a:r>
                      <a:endParaRPr kumimoji="1" lang="ja-JP" altLang="en-US" sz="2400" dirty="0"/>
                    </a:p>
                  </a:txBody>
                  <a:tcPr/>
                </a:tc>
                <a:tc>
                  <a:txBody>
                    <a:bodyPr/>
                    <a:lstStyle/>
                    <a:p>
                      <a:endParaRPr kumimoji="1" lang="ja-JP" altLang="en-US" sz="2400" dirty="0"/>
                    </a:p>
                  </a:txBody>
                  <a:tcPr/>
                </a:tc>
                <a:tc>
                  <a:txBody>
                    <a:bodyPr/>
                    <a:lstStyle/>
                    <a:p>
                      <a:endParaRPr kumimoji="1" lang="ja-JP" altLang="en-US" sz="2400" dirty="0"/>
                    </a:p>
                  </a:txBody>
                  <a:tcPr/>
                </a:tc>
              </a:tr>
            </a:tbl>
          </a:graphicData>
        </a:graphic>
      </p:graphicFrame>
      <p:pic>
        <p:nvPicPr>
          <p:cNvPr id="7" name="Picture 6" descr="image001.jpg"/>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t="59116"/>
          <a:stretch/>
        </p:blipFill>
        <p:spPr>
          <a:xfrm>
            <a:off x="3522126" y="1320800"/>
            <a:ext cx="1912313" cy="1710268"/>
          </a:xfrm>
          <a:prstGeom prst="rect">
            <a:avLst/>
          </a:prstGeom>
        </p:spPr>
      </p:pic>
      <p:pic>
        <p:nvPicPr>
          <p:cNvPr id="8" name="Picture 7" descr="haiga_shiro_1.jpg"/>
          <p:cNvPicPr>
            <a:picLocks noChangeAspect="1"/>
          </p:cNvPicPr>
          <p:nvPr/>
        </p:nvPicPr>
        <p:blipFill rotWithShape="1">
          <a:blip r:embed="rId5">
            <a:extLst>
              <a:ext uri="{28A0092B-C50C-407E-A947-70E740481C1C}">
                <a14:useLocalDpi xmlns:a14="http://schemas.microsoft.com/office/drawing/2010/main" val="0"/>
              </a:ext>
            </a:extLst>
          </a:blip>
          <a:srcRect t="70123" b="6914"/>
          <a:stretch/>
        </p:blipFill>
        <p:spPr>
          <a:xfrm>
            <a:off x="6375400" y="1320800"/>
            <a:ext cx="1922048" cy="1710268"/>
          </a:xfrm>
          <a:prstGeom prst="rect">
            <a:avLst/>
          </a:prstGeom>
        </p:spPr>
      </p:pic>
      <p:pic>
        <p:nvPicPr>
          <p:cNvPr id="9" name="Picture 8" descr="5dc772a627278609c351174e754262d2.jpg"/>
          <p:cNvPicPr>
            <a:picLocks noChangeAspect="1"/>
          </p:cNvPicPr>
          <p:nvPr/>
        </p:nvPicPr>
        <p:blipFill rotWithShape="1">
          <a:blip r:embed="rId6">
            <a:extLst>
              <a:ext uri="{28A0092B-C50C-407E-A947-70E740481C1C}">
                <a14:useLocalDpi xmlns:a14="http://schemas.microsoft.com/office/drawing/2010/main" val="0"/>
              </a:ext>
            </a:extLst>
          </a:blip>
          <a:srcRect t="36049" b="21234"/>
          <a:stretch/>
        </p:blipFill>
        <p:spPr>
          <a:xfrm>
            <a:off x="4052991" y="4927600"/>
            <a:ext cx="952444" cy="1823795"/>
          </a:xfrm>
          <a:prstGeom prst="rect">
            <a:avLst/>
          </a:prstGeom>
        </p:spPr>
      </p:pic>
      <p:pic>
        <p:nvPicPr>
          <p:cNvPr id="11" name="Picture 10" descr="moonandmountain.PNG"/>
          <p:cNvPicPr>
            <a:picLocks noChangeAspect="1"/>
          </p:cNvPicPr>
          <p:nvPr/>
        </p:nvPicPr>
        <p:blipFill rotWithShape="1">
          <a:blip r:embed="rId7">
            <a:extLst>
              <a:ext uri="{28A0092B-C50C-407E-A947-70E740481C1C}">
                <a14:useLocalDpi xmlns:a14="http://schemas.microsoft.com/office/drawing/2010/main" val="0"/>
              </a:ext>
            </a:extLst>
          </a:blip>
          <a:srcRect l="11385" t="18507" r="10804" b="15689"/>
          <a:stretch/>
        </p:blipFill>
        <p:spPr>
          <a:xfrm>
            <a:off x="5977466" y="3125095"/>
            <a:ext cx="2810933" cy="1729804"/>
          </a:xfrm>
          <a:prstGeom prst="rect">
            <a:avLst/>
          </a:prstGeom>
        </p:spPr>
      </p:pic>
      <p:pic>
        <p:nvPicPr>
          <p:cNvPr id="12" name="Picture 11" descr="banana-tree-and-gate-to-the-banana-tree-hut-matsuo-basho-1644-16982.jpg"/>
          <p:cNvPicPr>
            <a:picLocks noChangeAspect="1"/>
          </p:cNvPicPr>
          <p:nvPr/>
        </p:nvPicPr>
        <p:blipFill rotWithShape="1">
          <a:blip r:embed="rId8">
            <a:extLst>
              <a:ext uri="{28A0092B-C50C-407E-A947-70E740481C1C}">
                <a14:useLocalDpi xmlns:a14="http://schemas.microsoft.com/office/drawing/2010/main" val="0"/>
              </a:ext>
            </a:extLst>
          </a:blip>
          <a:srcRect t="65453" r="22737"/>
          <a:stretch/>
        </p:blipFill>
        <p:spPr>
          <a:xfrm flipH="1">
            <a:off x="6789308" y="4955849"/>
            <a:ext cx="1209977" cy="1779265"/>
          </a:xfrm>
          <a:prstGeom prst="rect">
            <a:avLst/>
          </a:prstGeom>
        </p:spPr>
      </p:pic>
    </p:spTree>
    <p:extLst>
      <p:ext uri="{BB962C8B-B14F-4D97-AF65-F5344CB8AC3E}">
        <p14:creationId xmlns:p14="http://schemas.microsoft.com/office/powerpoint/2010/main" val="371680141"/>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6386" name="Title 1"/>
          <p:cNvSpPr>
            <a:spLocks noGrp="1"/>
          </p:cNvSpPr>
          <p:nvPr>
            <p:ph type="title"/>
          </p:nvPr>
        </p:nvSpPr>
        <p:spPr>
          <a:xfrm>
            <a:off x="133350" y="176213"/>
            <a:ext cx="2230438" cy="1143000"/>
          </a:xfrm>
        </p:spPr>
        <p:txBody>
          <a:bodyPr anchor="t"/>
          <a:lstStyle/>
          <a:p>
            <a:pPr algn="l"/>
            <a:r>
              <a:rPr lang="en-US" altLang="ja-JP" sz="3200" dirty="0" smtClean="0">
                <a:solidFill>
                  <a:srgbClr val="FFFF66"/>
                </a:solidFill>
                <a:latin typeface="Calibri" charset="0"/>
                <a:ea typeface="Hiragino Sans GB W3" charset="0"/>
                <a:cs typeface="Hiragino Sans GB W3" charset="0"/>
              </a:rPr>
              <a:t>Yamaguchi </a:t>
            </a:r>
            <a:r>
              <a:rPr lang="en-US" altLang="ja-JP" sz="3200" dirty="0" err="1" smtClean="0">
                <a:solidFill>
                  <a:srgbClr val="FFFF66"/>
                </a:solidFill>
                <a:latin typeface="Calibri" charset="0"/>
                <a:ea typeface="Hiragino Sans GB W3" charset="0"/>
                <a:cs typeface="Hiragino Sans GB W3" charset="0"/>
              </a:rPr>
              <a:t>Soken</a:t>
            </a:r>
            <a:r>
              <a:rPr lang="en-US" altLang="ja-JP" sz="3200" dirty="0" smtClean="0">
                <a:solidFill>
                  <a:srgbClr val="FFFF66"/>
                </a:solidFill>
                <a:latin typeface="Calibri" charset="0"/>
                <a:ea typeface="Hiragino Sans GB W3" charset="0"/>
                <a:cs typeface="Hiragino Sans GB W3" charset="0"/>
              </a:rPr>
              <a:t> (1759–1818)</a:t>
            </a:r>
            <a:endParaRPr lang="ja-JP" altLang="en-US" dirty="0">
              <a:latin typeface="Calibri" charset="0"/>
            </a:endParaRPr>
          </a:p>
        </p:txBody>
      </p:sp>
      <p:sp>
        <p:nvSpPr>
          <p:cNvPr id="16387" name="Text Placeholder 2"/>
          <p:cNvSpPr>
            <a:spLocks noGrp="1"/>
          </p:cNvSpPr>
          <p:nvPr>
            <p:ph type="body" idx="1"/>
          </p:nvPr>
        </p:nvSpPr>
        <p:spPr>
          <a:xfrm>
            <a:off x="133350" y="2209112"/>
            <a:ext cx="3741606" cy="3928493"/>
          </a:xfrm>
        </p:spPr>
        <p:txBody>
          <a:bodyPr anchor="t"/>
          <a:lstStyle/>
          <a:p>
            <a:endParaRPr lang="en-US" altLang="ja-JP" sz="2600" b="0" dirty="0" smtClean="0">
              <a:solidFill>
                <a:srgbClr val="FFFFFF"/>
              </a:solidFill>
              <a:latin typeface="Calibri" charset="0"/>
            </a:endParaRPr>
          </a:p>
          <a:p>
            <a:r>
              <a:rPr lang="en-US" altLang="ja-JP" sz="2600" b="0" dirty="0" smtClean="0">
                <a:solidFill>
                  <a:srgbClr val="FFFFFF"/>
                </a:solidFill>
                <a:latin typeface="Calibri" charset="0"/>
              </a:rPr>
              <a:t>The full moon!</a:t>
            </a:r>
          </a:p>
          <a:p>
            <a:endParaRPr lang="en-US" altLang="ja-JP" sz="2600" b="0" dirty="0">
              <a:solidFill>
                <a:srgbClr val="FFFFFF"/>
              </a:solidFill>
              <a:latin typeface="Calibri" charset="0"/>
            </a:endParaRPr>
          </a:p>
          <a:p>
            <a:r>
              <a:rPr lang="en-US" altLang="ja-JP" sz="2600" b="0" dirty="0" smtClean="0">
                <a:solidFill>
                  <a:srgbClr val="FFFFFF"/>
                </a:solidFill>
                <a:latin typeface="Calibri" charset="0"/>
              </a:rPr>
              <a:t>My tears are not enough</a:t>
            </a:r>
          </a:p>
          <a:p>
            <a:endParaRPr lang="en-US" altLang="ja-JP" sz="2600" b="0" dirty="0">
              <a:solidFill>
                <a:srgbClr val="FFFFFF"/>
              </a:solidFill>
              <a:latin typeface="Calibri" charset="0"/>
            </a:endParaRPr>
          </a:p>
          <a:p>
            <a:r>
              <a:rPr lang="en-US" altLang="ja-JP" sz="2600" b="0" dirty="0" smtClean="0">
                <a:solidFill>
                  <a:srgbClr val="FFFFFF"/>
                </a:solidFill>
                <a:latin typeface="Calibri" charset="0"/>
              </a:rPr>
              <a:t>To praise it</a:t>
            </a:r>
          </a:p>
          <a:p>
            <a:endParaRPr lang="en-US" altLang="ja-JP" sz="2600" b="0" dirty="0">
              <a:solidFill>
                <a:srgbClr val="FFFFFF"/>
              </a:solidFill>
              <a:latin typeface="Calibri" charset="0"/>
            </a:endParaRPr>
          </a:p>
          <a:p>
            <a:r>
              <a:rPr lang="ja-JP" altLang="en-US" b="0" dirty="0" smtClean="0">
                <a:solidFill>
                  <a:srgbClr val="FFFFFF"/>
                </a:solidFill>
                <a:latin typeface="Calibri" charset="0"/>
              </a:rPr>
              <a:t>名月や泪添えては誉めたらず</a:t>
            </a:r>
            <a:endParaRPr lang="ja-JP" altLang="en-US" dirty="0">
              <a:latin typeface="Calibri" charset="0"/>
            </a:endParaRPr>
          </a:p>
        </p:txBody>
      </p:sp>
      <p:pic>
        <p:nvPicPr>
          <p:cNvPr id="2" name="Content Placeholder 1" descr="5dc772a627278609c351174e754262d2.jpg"/>
          <p:cNvPicPr>
            <a:picLocks noGrp="1" noChangeAspect="1"/>
          </p:cNvPicPr>
          <p:nvPr>
            <p:ph sz="half" idx="2"/>
          </p:nvPr>
        </p:nvPicPr>
        <p:blipFill>
          <a:blip r:embed="rId3">
            <a:extLst>
              <a:ext uri="{28A0092B-C50C-407E-A947-70E740481C1C}">
                <a14:useLocalDpi xmlns:a14="http://schemas.microsoft.com/office/drawing/2010/main" val="0"/>
              </a:ext>
            </a:extLst>
          </a:blip>
          <a:srcRect l="-126856" r="-126856"/>
          <a:stretch>
            <a:fillRect/>
          </a:stretch>
        </p:blipFill>
        <p:spPr>
          <a:xfrm>
            <a:off x="2363788" y="176213"/>
            <a:ext cx="5148262" cy="6524625"/>
          </a:xfrm>
        </p:spPr>
      </p:pic>
      <p:sp>
        <p:nvSpPr>
          <p:cNvPr id="16389" name="Content Placeholder 5"/>
          <p:cNvSpPr>
            <a:spLocks noGrp="1"/>
          </p:cNvSpPr>
          <p:nvPr>
            <p:ph sz="quarter" idx="4"/>
          </p:nvPr>
        </p:nvSpPr>
        <p:spPr>
          <a:xfrm>
            <a:off x="7512050" y="0"/>
            <a:ext cx="1631950" cy="6858000"/>
          </a:xfrm>
        </p:spPr>
        <p:txBody>
          <a:bodyPr/>
          <a:lstStyle/>
          <a:p>
            <a:endParaRPr lang="ja-JP" altLang="en-US">
              <a:latin typeface="Calibri" charset="0"/>
            </a:endParaRPr>
          </a:p>
        </p:txBody>
      </p:sp>
    </p:spTree>
    <p:extLst>
      <p:ext uri="{BB962C8B-B14F-4D97-AF65-F5344CB8AC3E}">
        <p14:creationId xmlns:p14="http://schemas.microsoft.com/office/powerpoint/2010/main" val="47853021"/>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6386" name="Title 1"/>
          <p:cNvSpPr>
            <a:spLocks noGrp="1"/>
          </p:cNvSpPr>
          <p:nvPr>
            <p:ph type="title"/>
          </p:nvPr>
        </p:nvSpPr>
        <p:spPr>
          <a:xfrm>
            <a:off x="133350" y="176212"/>
            <a:ext cx="2230438" cy="2909775"/>
          </a:xfrm>
        </p:spPr>
        <p:txBody>
          <a:bodyPr anchor="t"/>
          <a:lstStyle/>
          <a:p>
            <a:pPr algn="l"/>
            <a:r>
              <a:rPr lang="en-US" altLang="ja-JP" sz="3200" dirty="0" smtClean="0">
                <a:solidFill>
                  <a:srgbClr val="FFFF66"/>
                </a:solidFill>
                <a:latin typeface="Calibri" charset="0"/>
                <a:ea typeface="Hiragino Sans GB W3" charset="0"/>
                <a:cs typeface="Hiragino Sans GB W3" charset="0"/>
              </a:rPr>
              <a:t>Matsuo Basho (1644-94) Gate and Banana Plants</a:t>
            </a:r>
            <a:endParaRPr lang="ja-JP" altLang="en-US" dirty="0">
              <a:latin typeface="Calibri" charset="0"/>
            </a:endParaRPr>
          </a:p>
        </p:txBody>
      </p:sp>
      <p:sp>
        <p:nvSpPr>
          <p:cNvPr id="16387" name="Text Placeholder 2"/>
          <p:cNvSpPr>
            <a:spLocks noGrp="1"/>
          </p:cNvSpPr>
          <p:nvPr>
            <p:ph type="body" idx="1"/>
          </p:nvPr>
        </p:nvSpPr>
        <p:spPr>
          <a:xfrm>
            <a:off x="133350" y="3085988"/>
            <a:ext cx="2230438" cy="3123699"/>
          </a:xfrm>
        </p:spPr>
        <p:txBody>
          <a:bodyPr anchor="t"/>
          <a:lstStyle/>
          <a:p>
            <a:endParaRPr lang="en-US" altLang="ja-JP" sz="2600" b="0" dirty="0" smtClean="0">
              <a:solidFill>
                <a:srgbClr val="FFFFFF"/>
              </a:solidFill>
              <a:latin typeface="Calibri" charset="0"/>
            </a:endParaRPr>
          </a:p>
          <a:p>
            <a:r>
              <a:rPr lang="en-US" altLang="ja-JP" sz="2600" b="0" dirty="0" smtClean="0">
                <a:solidFill>
                  <a:srgbClr val="FFFFFF"/>
                </a:solidFill>
                <a:latin typeface="Calibri" charset="0"/>
              </a:rPr>
              <a:t>Come hear </a:t>
            </a:r>
          </a:p>
          <a:p>
            <a:r>
              <a:rPr lang="en-US" altLang="ja-JP" sz="2600" b="0" dirty="0" smtClean="0">
                <a:solidFill>
                  <a:srgbClr val="FFFFFF"/>
                </a:solidFill>
                <a:latin typeface="Calibri" charset="0"/>
              </a:rPr>
              <a:t>The cry of my</a:t>
            </a:r>
          </a:p>
          <a:p>
            <a:r>
              <a:rPr lang="en-US" altLang="ja-JP" sz="2600" b="0" dirty="0" smtClean="0">
                <a:solidFill>
                  <a:srgbClr val="FFFFFF"/>
                </a:solidFill>
                <a:latin typeface="Calibri" charset="0"/>
              </a:rPr>
              <a:t>Bagworms!</a:t>
            </a:r>
          </a:p>
          <a:p>
            <a:r>
              <a:rPr lang="en-US" altLang="ja-JP" sz="2600" b="0" dirty="0" smtClean="0">
                <a:solidFill>
                  <a:srgbClr val="FFFFFF"/>
                </a:solidFill>
                <a:latin typeface="Calibri" charset="0"/>
              </a:rPr>
              <a:t>Rustic hut.</a:t>
            </a:r>
            <a:endParaRPr lang="ja-JP" altLang="en-US" sz="2600" dirty="0">
              <a:latin typeface="Calibri" charset="0"/>
            </a:endParaRPr>
          </a:p>
        </p:txBody>
      </p:sp>
      <p:pic>
        <p:nvPicPr>
          <p:cNvPr id="2" name="Content Placeholder 1" descr="banana-tree-and-gate-to-the-banana-tree-hut-matsuo-basho-1644-16982.jpg"/>
          <p:cNvPicPr>
            <a:picLocks noGrp="1" noChangeAspect="1"/>
          </p:cNvPicPr>
          <p:nvPr>
            <p:ph sz="half" idx="2"/>
          </p:nvPr>
        </p:nvPicPr>
        <p:blipFill>
          <a:blip r:embed="rId3">
            <a:extLst>
              <a:ext uri="{28A0092B-C50C-407E-A947-70E740481C1C}">
                <a14:useLocalDpi xmlns:a14="http://schemas.microsoft.com/office/drawing/2010/main" val="0"/>
              </a:ext>
            </a:extLst>
          </a:blip>
          <a:srcRect l="-79746" r="-79746"/>
          <a:stretch>
            <a:fillRect/>
          </a:stretch>
        </p:blipFill>
        <p:spPr>
          <a:xfrm>
            <a:off x="2363788" y="176213"/>
            <a:ext cx="5148262" cy="6524625"/>
          </a:xfrm>
        </p:spPr>
      </p:pic>
      <p:sp>
        <p:nvSpPr>
          <p:cNvPr id="16389" name="Content Placeholder 5"/>
          <p:cNvSpPr>
            <a:spLocks noGrp="1"/>
          </p:cNvSpPr>
          <p:nvPr>
            <p:ph sz="quarter" idx="4"/>
          </p:nvPr>
        </p:nvSpPr>
        <p:spPr>
          <a:xfrm>
            <a:off x="7512050" y="0"/>
            <a:ext cx="1631950" cy="6858000"/>
          </a:xfrm>
        </p:spPr>
        <p:txBody>
          <a:bodyPr/>
          <a:lstStyle/>
          <a:p>
            <a:endParaRPr lang="ja-JP" altLang="en-US">
              <a:latin typeface="Calibri" charset="0"/>
            </a:endParaRPr>
          </a:p>
        </p:txBody>
      </p:sp>
    </p:spTree>
    <p:extLst>
      <p:ext uri="{BB962C8B-B14F-4D97-AF65-F5344CB8AC3E}">
        <p14:creationId xmlns:p14="http://schemas.microsoft.com/office/powerpoint/2010/main" val="26866847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Calibri3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Calibri30.pot</Template>
  <TotalTime>1329</TotalTime>
  <Words>3211</Words>
  <Application>Microsoft Macintosh PowerPoint</Application>
  <PresentationFormat>On-screen Show (4:3)</PresentationFormat>
  <Paragraphs>496</Paragraphs>
  <Slides>45</Slides>
  <Notes>40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Calibri30</vt:lpstr>
      <vt:lpstr>Session 01 (Wallace)  *respect copryright law — use this PowerPoint only for the purposes of this course, do not duplicate or distribute</vt:lpstr>
      <vt:lpstr>Orientation / Schedule</vt:lpstr>
      <vt:lpstr>Three Edo period haiku masters</vt:lpstr>
      <vt:lpstr>Matsuo Bashō — early poems</vt:lpstr>
      <vt:lpstr>Matsuo Bashō — late poems</vt:lpstr>
      <vt:lpstr>Matsuo Bashō  — very late poems</vt:lpstr>
      <vt:lpstr>Yosa Buson</vt:lpstr>
      <vt:lpstr>Yosa Buson</vt:lpstr>
      <vt:lpstr>Mustard flower / Nanohana 菜の花</vt:lpstr>
      <vt:lpstr>Yosa Buson</vt:lpstr>
      <vt:lpstr>Matsuo Bashō / Yosa Buson</vt:lpstr>
      <vt:lpstr>Kobayashi Issa</vt:lpstr>
      <vt:lpstr>Kobayashi Issa</vt:lpstr>
      <vt:lpstr>Three key points for interpreting haiku / haiga: Evocativeness / Yojō / 余情</vt:lpstr>
      <vt:lpstr>Three key points for interpreting haiku / haiga: “Linking”</vt:lpstr>
      <vt:lpstr>“Linking”, cont.</vt:lpstr>
      <vt:lpstr>Three key points for interpreting haiku / haiga: Lightness / karumi / かるみ</vt:lpstr>
      <vt:lpstr>Haiku (俳句)</vt:lpstr>
      <vt:lpstr>Haiga (俳画)</vt:lpstr>
      <vt:lpstr>Haiga (俳画)</vt:lpstr>
      <vt:lpstr>Haiga (俳画)</vt:lpstr>
      <vt:lpstr>Haiga (俳画)</vt:lpstr>
      <vt:lpstr>Nonoguchi Ryūho (1595–1669)</vt:lpstr>
      <vt:lpstr>Nonoguchi Ryūho (1595–1669)</vt:lpstr>
      <vt:lpstr>Nonoguchi Ryūho (1595–1669)</vt:lpstr>
      <vt:lpstr>Nonoguchi Ryūho (1595–1669)</vt:lpstr>
      <vt:lpstr>Nonoguchi Ryūho (1595–1669) — haiga</vt:lpstr>
      <vt:lpstr>Nonoguchi Ryūho (1595–1669) — haiga</vt:lpstr>
      <vt:lpstr>Nonoguchi Ryūho (1595–1669) — haiga</vt:lpstr>
      <vt:lpstr>Nishiyama Sōin (verse) / Ihara Saikaku (painting)</vt:lpstr>
      <vt:lpstr>Nishiyama Sōin (painting) / Ihara Saikaku (verse)</vt:lpstr>
      <vt:lpstr>Nishiyama Sōin (verse) / Ihara Saikaku (painting)</vt:lpstr>
      <vt:lpstr>Six modes of haiga according to Jim Kacian </vt:lpstr>
      <vt:lpstr>Six modes of haiga according to Jim Kacian </vt:lpstr>
      <vt:lpstr>Six modes of haiga according to Jim Kacian </vt:lpstr>
      <vt:lpstr>Six modes of haiga according to Jim Kacian </vt:lpstr>
      <vt:lpstr>Bashō by Bashō</vt:lpstr>
      <vt:lpstr>Six modes of haiga according to Jim Kacian </vt:lpstr>
      <vt:lpstr>Inoue Shirō (1742-1812)</vt:lpstr>
      <vt:lpstr>Inoue Shirō (1742-1812)</vt:lpstr>
      <vt:lpstr>Six modes of haiga according to Jim Kacian </vt:lpstr>
      <vt:lpstr>Inoue Shirō (1742-1812)</vt:lpstr>
      <vt:lpstr>Six modes of haiga according to Jim Kacian </vt:lpstr>
      <vt:lpstr>Yamaguchi Soken (1759–1818)</vt:lpstr>
      <vt:lpstr>Matsuo Basho (1644-94) Gate and Banana Plants</vt:lpstr>
    </vt:vector>
  </TitlesOfParts>
  <Company>UC Berkeley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Wallace</dc:creator>
  <cp:lastModifiedBy>John Wallace</cp:lastModifiedBy>
  <cp:revision>59</cp:revision>
  <dcterms:created xsi:type="dcterms:W3CDTF">2011-08-30T16:11:13Z</dcterms:created>
  <dcterms:modified xsi:type="dcterms:W3CDTF">2013-09-29T22:18:05Z</dcterms:modified>
</cp:coreProperties>
</file>