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92" r:id="rId2"/>
    <p:sldId id="334" r:id="rId3"/>
    <p:sldId id="332" r:id="rId4"/>
    <p:sldId id="294" r:id="rId5"/>
    <p:sldId id="297" r:id="rId6"/>
    <p:sldId id="298" r:id="rId7"/>
    <p:sldId id="328" r:id="rId8"/>
    <p:sldId id="316" r:id="rId9"/>
    <p:sldId id="317" r:id="rId10"/>
    <p:sldId id="295" r:id="rId11"/>
    <p:sldId id="318" r:id="rId12"/>
    <p:sldId id="319" r:id="rId13"/>
    <p:sldId id="320" r:id="rId14"/>
    <p:sldId id="321" r:id="rId15"/>
    <p:sldId id="333" r:id="rId16"/>
    <p:sldId id="322" r:id="rId17"/>
    <p:sldId id="293" r:id="rId18"/>
    <p:sldId id="287" r:id="rId19"/>
    <p:sldId id="323" r:id="rId20"/>
    <p:sldId id="324" r:id="rId21"/>
    <p:sldId id="301" r:id="rId22"/>
    <p:sldId id="286" r:id="rId23"/>
    <p:sldId id="296" r:id="rId24"/>
    <p:sldId id="304" r:id="rId25"/>
    <p:sldId id="325" r:id="rId26"/>
    <p:sldId id="303" r:id="rId27"/>
    <p:sldId id="305" r:id="rId28"/>
    <p:sldId id="308" r:id="rId29"/>
    <p:sldId id="307" r:id="rId30"/>
    <p:sldId id="329" r:id="rId31"/>
    <p:sldId id="327" r:id="rId32"/>
    <p:sldId id="300" r:id="rId33"/>
    <p:sldId id="289" r:id="rId34"/>
    <p:sldId id="311" r:id="rId35"/>
    <p:sldId id="330" r:id="rId36"/>
    <p:sldId id="288" r:id="rId37"/>
    <p:sldId id="331" r:id="rId38"/>
    <p:sldId id="314" r:id="rId39"/>
    <p:sldId id="290" r:id="rId40"/>
    <p:sldId id="313" r:id="rId41"/>
    <p:sldId id="312" r:id="rId42"/>
    <p:sldId id="315" r:id="rId43"/>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5pPr>
    <a:lvl6pPr marL="2286000" algn="l" defTabSz="457200" rtl="0" eaLnBrk="1" latinLnBrk="0" hangingPunct="1">
      <a:defRPr kumimoji="1" sz="2400" kern="1200">
        <a:solidFill>
          <a:schemeClr val="tx1"/>
        </a:solidFill>
        <a:latin typeface="Calibri" charset="0"/>
        <a:ea typeface="ＭＳ Ｐゴシック" charset="0"/>
        <a:cs typeface="ＭＳ Ｐゴシック" charset="0"/>
      </a:defRPr>
    </a:lvl6pPr>
    <a:lvl7pPr marL="2743200" algn="l" defTabSz="457200" rtl="0" eaLnBrk="1" latinLnBrk="0" hangingPunct="1">
      <a:defRPr kumimoji="1" sz="2400" kern="1200">
        <a:solidFill>
          <a:schemeClr val="tx1"/>
        </a:solidFill>
        <a:latin typeface="Calibri" charset="0"/>
        <a:ea typeface="ＭＳ Ｐゴシック" charset="0"/>
        <a:cs typeface="ＭＳ Ｐゴシック" charset="0"/>
      </a:defRPr>
    </a:lvl7pPr>
    <a:lvl8pPr marL="3200400" algn="l" defTabSz="457200" rtl="0" eaLnBrk="1" latinLnBrk="0" hangingPunct="1">
      <a:defRPr kumimoji="1" sz="2400" kern="1200">
        <a:solidFill>
          <a:schemeClr val="tx1"/>
        </a:solidFill>
        <a:latin typeface="Calibri" charset="0"/>
        <a:ea typeface="ＭＳ Ｐゴシック" charset="0"/>
        <a:cs typeface="ＭＳ Ｐゴシック" charset="0"/>
      </a:defRPr>
    </a:lvl8pPr>
    <a:lvl9pPr marL="3657600" algn="l" defTabSz="457200" rtl="0" eaLnBrk="1" latinLnBrk="0" hangingPunct="1">
      <a:defRPr kumimoji="1" sz="2400"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autoAdjust="0"/>
    <p:restoredTop sz="62891" autoAdjust="0"/>
  </p:normalViewPr>
  <p:slideViewPr>
    <p:cSldViewPr snapToGrid="0" snapToObjects="1">
      <p:cViewPr varScale="1">
        <p:scale>
          <a:sx n="37" d="100"/>
          <a:sy n="37" d="100"/>
        </p:scale>
        <p:origin x="-1520" y="-96"/>
      </p:cViewPr>
      <p:guideLst>
        <p:guide orient="horz" pos="2160"/>
        <p:guide pos="2880"/>
      </p:guideLst>
    </p:cSldViewPr>
  </p:slideViewPr>
  <p:outlineViewPr>
    <p:cViewPr>
      <p:scale>
        <a:sx n="33" d="100"/>
        <a:sy n="33" d="100"/>
      </p:scale>
      <p:origin x="0" y="144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ja-JP"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FFF3BA1-2D35-3C43-8B05-EA06E4A541A6}" type="datetimeFigureOut">
              <a:rPr lang="ja-JP" altLang="en-US"/>
              <a:pPr>
                <a:defRPr/>
              </a:pPr>
              <a:t>9/29/2013</a:t>
            </a:fld>
            <a:endParaRPr lang="ja-JP"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ja-JP"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ja-JP" noProof="0" smtClean="0"/>
              <a:t>Click to edit Master text styles</a:t>
            </a:r>
          </a:p>
          <a:p>
            <a:pPr lvl="1"/>
            <a:r>
              <a:rPr lang="en-US" altLang="ja-JP" noProof="0" smtClean="0"/>
              <a:t>Second level</a:t>
            </a:r>
          </a:p>
          <a:p>
            <a:pPr lvl="2"/>
            <a:r>
              <a:rPr lang="en-US" altLang="ja-JP" noProof="0" smtClean="0"/>
              <a:t>Third level</a:t>
            </a:r>
          </a:p>
          <a:p>
            <a:pPr lvl="3"/>
            <a:r>
              <a:rPr lang="en-US" altLang="ja-JP" noProof="0" smtClean="0"/>
              <a:t>Fourth level</a:t>
            </a:r>
          </a:p>
          <a:p>
            <a:pPr lvl="4"/>
            <a:r>
              <a:rPr lang="en-US" altLang="ja-JP" noProof="0" smtClean="0"/>
              <a:t>Fifth level</a:t>
            </a:r>
            <a:endParaRPr lang="ja-JP" altLang="en-US"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ja-JP"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3142A50E-141F-A74C-9B0B-6B73E2783BB9}" type="slidenum">
              <a:rPr lang="ja-JP" altLang="en-US"/>
              <a:pPr>
                <a:defRPr/>
              </a:pPr>
              <a:t>‹#›</a:t>
            </a:fld>
            <a:endParaRPr lang="ja-JP" altLang="en-US"/>
          </a:p>
        </p:txBody>
      </p:sp>
    </p:spTree>
    <p:extLst>
      <p:ext uri="{BB962C8B-B14F-4D97-AF65-F5344CB8AC3E}">
        <p14:creationId xmlns:p14="http://schemas.microsoft.com/office/powerpoint/2010/main" val="186316234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kumimoji="1"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EXPLAIN (Danrin-style playfulness / word-playfulness when compared to original, use of katakana)1</a:t>
            </a:r>
          </a:p>
          <a:p>
            <a:endParaRPr kumimoji="1" lang="en-US" altLang="ja-JP" sz="1200" kern="1200" smtClean="0">
              <a:solidFill>
                <a:schemeClr val="tx1"/>
              </a:solidFill>
              <a:effectLst/>
              <a:latin typeface="+mn-lt"/>
              <a:ea typeface="ＭＳ Ｐゴシック" charset="0"/>
              <a:cs typeface="ＭＳ Ｐゴシック" charset="0"/>
            </a:endParaRPr>
          </a:p>
          <a:p>
            <a:r>
              <a:rPr kumimoji="1" lang="ja-JP" altLang="ja-JP" sz="1200" kern="1200" smtClean="0">
                <a:solidFill>
                  <a:schemeClr val="tx1"/>
                </a:solidFill>
                <a:effectLst/>
                <a:latin typeface="+mn-lt"/>
                <a:ea typeface="ＭＳ Ｐゴシック" charset="0"/>
                <a:cs typeface="ＭＳ Ｐゴシック" charset="0"/>
              </a:rPr>
              <a:t>夜</a:t>
            </a:r>
            <a:r>
              <a:rPr kumimoji="1" lang="ja-JP" altLang="ja-JP" sz="1200" kern="1200" dirty="0" smtClean="0">
                <a:solidFill>
                  <a:schemeClr val="tx1"/>
                </a:solidFill>
                <a:effectLst/>
                <a:latin typeface="+mn-lt"/>
                <a:ea typeface="ＭＳ Ｐゴシック" charset="0"/>
                <a:cs typeface="ＭＳ Ｐゴシック" charset="0"/>
              </a:rPr>
              <a:t>ル竊ニ虫は月下の栗を穿ツ</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yoru </a:t>
            </a:r>
            <a:r>
              <a:rPr kumimoji="1" lang="en-US" altLang="ja-JP" sz="1200" i="1" kern="1200" dirty="0" err="1" smtClean="0">
                <a:solidFill>
                  <a:schemeClr val="tx1"/>
                </a:solidFill>
                <a:effectLst/>
                <a:latin typeface="+mn-lt"/>
                <a:ea typeface="ＭＳ Ｐゴシック" charset="0"/>
                <a:cs typeface="ＭＳ Ｐゴシック" charset="0"/>
              </a:rPr>
              <a:t>hisokani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mushi</a:t>
            </a:r>
            <a:r>
              <a:rPr kumimoji="1" lang="en-US" altLang="ja-JP" sz="1200" i="1" kern="1200" dirty="0" smtClean="0">
                <a:solidFill>
                  <a:schemeClr val="tx1"/>
                </a:solidFill>
                <a:effectLst/>
                <a:latin typeface="+mn-lt"/>
                <a:ea typeface="ＭＳ Ｐゴシック" charset="0"/>
                <a:cs typeface="ＭＳ Ｐゴシック" charset="0"/>
              </a:rPr>
              <a:t> wa </a:t>
            </a:r>
            <a:r>
              <a:rPr kumimoji="1" lang="en-US" altLang="ja-JP" sz="1200" i="1" kern="1200" dirty="0" err="1" smtClean="0">
                <a:solidFill>
                  <a:schemeClr val="tx1"/>
                </a:solidFill>
                <a:effectLst/>
                <a:latin typeface="+mn-lt"/>
                <a:ea typeface="ＭＳ Ｐゴシック" charset="0"/>
                <a:cs typeface="ＭＳ Ｐゴシック" charset="0"/>
              </a:rPr>
              <a:t>gekka</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kuri</a:t>
            </a:r>
            <a:r>
              <a:rPr kumimoji="1" lang="en-US" altLang="ja-JP" sz="1200" i="1" kern="1200" dirty="0" smtClean="0">
                <a:solidFill>
                  <a:schemeClr val="tx1"/>
                </a:solidFill>
                <a:effectLst/>
                <a:latin typeface="+mn-lt"/>
                <a:ea typeface="ＭＳ Ｐゴシック" charset="0"/>
                <a:cs typeface="ＭＳ Ｐゴシック" charset="0"/>
              </a:rPr>
              <a:t> wo </a:t>
            </a:r>
            <a:r>
              <a:rPr kumimoji="1" lang="en-US" altLang="ja-JP" sz="1200" i="1" kern="1200" dirty="0" err="1" smtClean="0">
                <a:solidFill>
                  <a:schemeClr val="tx1"/>
                </a:solidFill>
                <a:effectLst/>
                <a:latin typeface="+mn-lt"/>
                <a:ea typeface="ＭＳ Ｐゴシック" charset="0"/>
                <a:cs typeface="ＭＳ Ｐゴシック" charset="0"/>
              </a:rPr>
              <a:t>ugatsu</a:t>
            </a:r>
            <a:r>
              <a:rPr kumimoji="1" lang="en-US" altLang="ja-JP" sz="1200" i="1" kern="1200" dirty="0" smtClean="0">
                <a:solidFill>
                  <a:schemeClr val="tx1"/>
                </a:solidFill>
                <a:effectLst/>
                <a:latin typeface="+mn-lt"/>
                <a:ea typeface="ＭＳ Ｐゴシック" charset="0"/>
                <a:cs typeface="ＭＳ Ｐゴシック" charset="0"/>
              </a:rPr>
              <a:t> 56</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1680</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chestnut (</a:t>
            </a:r>
            <a:r>
              <a:rPr kumimoji="1" lang="en-US" altLang="ja-JP" sz="1200" i="1" kern="1200" dirty="0" err="1" smtClean="0">
                <a:solidFill>
                  <a:schemeClr val="tx1"/>
                </a:solidFill>
                <a:effectLst/>
                <a:latin typeface="+mn-lt"/>
                <a:ea typeface="ＭＳ Ｐゴシック" charset="0"/>
                <a:cs typeface="ＭＳ Ｐゴシック" charset="0"/>
              </a:rPr>
              <a:t>kuri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Notes: “One text has the headnote ‘The later harvest moon,’ which denotes the moon of the thirteenth night of the lunar ninth month. It was also know as “the chestnut moon” because it was the custom to offer chestnuts to the moon on this night. The hokku alludes to a line of Fu Wen’s poem, ‘the night rain silently digs into the moss on the rocks [</a:t>
            </a:r>
            <a:r>
              <a:rPr kumimoji="1" lang="ja-JP" altLang="en-US" sz="1200" kern="1200" dirty="0" smtClean="0">
                <a:solidFill>
                  <a:schemeClr val="tx1"/>
                </a:solidFill>
                <a:effectLst/>
                <a:latin typeface="+mn-lt"/>
                <a:ea typeface="ＭＳ Ｐゴシック" charset="0"/>
                <a:cs typeface="ＭＳ Ｐゴシック" charset="0"/>
              </a:rPr>
              <a:t>夜ノ雨ハひそかに石上ノ苔ヲ穿ツ</a:t>
            </a:r>
            <a:r>
              <a:rPr kumimoji="1" lang="en-US" altLang="ja-JP" sz="1200" kern="1200" dirty="0" smtClean="0">
                <a:solidFill>
                  <a:schemeClr val="tx1"/>
                </a:solidFill>
                <a:effectLst/>
                <a:latin typeface="+mn-lt"/>
                <a:ea typeface="ＭＳ Ｐゴシック" charset="0"/>
                <a:cs typeface="ＭＳ Ｐゴシック" charset="0"/>
              </a:rPr>
              <a:t>].’” [Ueda]</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1681 This poem was written when Basho was 37.</a:t>
            </a:r>
          </a:p>
          <a:p>
            <a:r>
              <a:rPr kumimoji="1" lang="en-US" altLang="ja-JP" sz="1200" kern="1200" dirty="0" smtClean="0">
                <a:solidFill>
                  <a:schemeClr val="tx1"/>
                </a:solidFill>
                <a:effectLst/>
                <a:latin typeface="+mn-lt"/>
                <a:ea typeface="ＭＳ Ｐゴシック" charset="0"/>
                <a:cs typeface="ＭＳ Ｐゴシック" charset="0"/>
              </a:rPr>
              <a:t>It appeared in Azuma nikki under the title </a:t>
            </a:r>
            <a:r>
              <a:rPr kumimoji="1" lang="ja-JP" altLang="en-US" sz="1200" kern="1200" dirty="0" smtClean="0">
                <a:solidFill>
                  <a:schemeClr val="tx1"/>
                </a:solidFill>
                <a:effectLst/>
                <a:latin typeface="+mn-lt"/>
                <a:ea typeface="ＭＳ Ｐゴシック" charset="0"/>
                <a:cs typeface="ＭＳ Ｐゴシック" charset="0"/>
              </a:rPr>
              <a:t>後名月、のちのめいげつ</a:t>
            </a:r>
            <a:r>
              <a:rPr kumimoji="1" lang="en-US" altLang="ja-JP" sz="1200" kern="1200" dirty="0" smtClean="0">
                <a:solidFill>
                  <a:schemeClr val="tx1"/>
                </a:solidFill>
                <a:effectLst/>
                <a:latin typeface="+mn-lt"/>
                <a:ea typeface="ＭＳ Ｐゴシック" charset="0"/>
                <a:cs typeface="ＭＳ Ｐゴシック" charset="0"/>
              </a:rPr>
              <a:t>. This is the 13th day of the 9th moon (Oct 27 this year, I think), an important moment after the 15th day of the 8th moon.</a:t>
            </a:r>
          </a:p>
          <a:p>
            <a:r>
              <a:rPr kumimoji="1" lang="ja-JP" altLang="en-US" sz="1200" kern="1200" dirty="0" smtClean="0">
                <a:solidFill>
                  <a:schemeClr val="tx1"/>
                </a:solidFill>
                <a:effectLst/>
                <a:latin typeface="+mn-lt"/>
                <a:ea typeface="ＭＳ Ｐゴシック" charset="0"/>
                <a:cs typeface="ＭＳ Ｐゴシック" charset="0"/>
              </a:rPr>
              <a:t>和漢朗詠集：夜ノ雨ハひそかに石上ノ苔ヲ穿ツ</a:t>
            </a: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Read, then explain (vocab, </a:t>
            </a:r>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kireji</a:t>
            </a:r>
            <a:r>
              <a:rPr kumimoji="1" lang="en-US" altLang="ja-JP" sz="1200" kern="1200" dirty="0" smtClean="0">
                <a:solidFill>
                  <a:schemeClr val="tx1"/>
                </a:solidFill>
                <a:effectLst/>
                <a:latin typeface="+mn-lt"/>
                <a:ea typeface="ＭＳ Ｐゴシック" charset="0"/>
                <a:cs typeface="ＭＳ Ｐゴシック" charset="0"/>
              </a:rPr>
              <a:t>, syllable count): </a:t>
            </a:r>
            <a:r>
              <a:rPr kumimoji="1" lang="ja-JP" altLang="ja-JP" sz="1200" kern="1200" dirty="0" smtClean="0">
                <a:solidFill>
                  <a:schemeClr val="tx1"/>
                </a:solidFill>
                <a:effectLst/>
                <a:latin typeface="+mn-lt"/>
                <a:ea typeface="ＭＳ Ｐゴシック" charset="0"/>
                <a:cs typeface="ＭＳ Ｐゴシック" charset="0"/>
              </a:rPr>
              <a:t>枯枝に烏のとまりたるや秋の暮</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dirty="0" smtClean="0">
                <a:effectLst/>
              </a:rPr>
              <a:t>Later version:</a:t>
            </a:r>
            <a:r>
              <a:rPr kumimoji="1" lang="ja-JP" altLang="ja-JP" sz="1200" kern="1200" dirty="0" smtClean="0">
                <a:solidFill>
                  <a:schemeClr val="tx1"/>
                </a:solidFill>
                <a:effectLst/>
                <a:latin typeface="+mn-lt"/>
                <a:ea typeface="ＭＳ Ｐゴシック" charset="0"/>
                <a:cs typeface="ＭＳ Ｐゴシック" charset="0"/>
              </a:rPr>
              <a:t>枯枝に烏のとまり</a:t>
            </a:r>
            <a:r>
              <a:rPr kumimoji="1" lang="ja-JP" altLang="en-US" sz="1200" kern="1200" dirty="0" smtClean="0">
                <a:solidFill>
                  <a:schemeClr val="tx1"/>
                </a:solidFill>
                <a:effectLst/>
                <a:latin typeface="+mn-lt"/>
                <a:ea typeface="ＭＳ Ｐゴシック" charset="0"/>
                <a:cs typeface="ＭＳ Ｐゴシック" charset="0"/>
              </a:rPr>
              <a:t>けり</a:t>
            </a:r>
            <a:r>
              <a:rPr kumimoji="1" lang="ja-JP" altLang="ja-JP" sz="1200" kern="1200" dirty="0" smtClean="0">
                <a:solidFill>
                  <a:schemeClr val="tx1"/>
                </a:solidFill>
                <a:effectLst/>
                <a:latin typeface="+mn-lt"/>
                <a:ea typeface="ＭＳ Ｐゴシック" charset="0"/>
                <a:cs typeface="ＭＳ Ｐゴシック" charset="0"/>
              </a:rPr>
              <a:t>秋の暮</a:t>
            </a:r>
            <a:r>
              <a:rPr kumimoji="1" lang="en-US" altLang="ja-JP" sz="1200" kern="1200" dirty="0" smtClean="0">
                <a:solidFill>
                  <a:schemeClr val="tx1"/>
                </a:solidFill>
                <a:effectLst/>
                <a:latin typeface="+mn-lt"/>
                <a:ea typeface="ＭＳ Ｐゴシック" charset="0"/>
                <a:cs typeface="ＭＳ Ｐゴシック" charset="0"/>
              </a:rPr>
              <a:t> (still </a:t>
            </a:r>
            <a:r>
              <a:rPr kumimoji="1" lang="ja-JP" altLang="en-US" sz="1200" kern="1200" dirty="0" smtClean="0">
                <a:solidFill>
                  <a:schemeClr val="tx1"/>
                </a:solidFill>
                <a:effectLst/>
                <a:latin typeface="+mn-lt"/>
                <a:ea typeface="ＭＳ Ｐゴシック" charset="0"/>
                <a:cs typeface="ＭＳ Ｐゴシック" charset="0"/>
              </a:rPr>
              <a:t>字余り</a:t>
            </a:r>
            <a:r>
              <a:rPr kumimoji="1" lang="en-US" altLang="ja-JP" sz="1200" kern="1200" dirty="0" smtClean="0">
                <a:solidFill>
                  <a:schemeClr val="tx1"/>
                </a:solidFill>
                <a:effectLst/>
                <a:latin typeface="+mn-lt"/>
                <a:ea typeface="ＭＳ Ｐゴシック" charset="0"/>
                <a:cs typeface="ＭＳ Ｐゴシック" charset="0"/>
              </a:rPr>
              <a:t> but one less so)</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Note that he has moved to </a:t>
            </a:r>
            <a:r>
              <a:rPr kumimoji="1" lang="en-US" altLang="ja-JP" sz="1200" kern="1200" dirty="0" err="1" smtClean="0">
                <a:solidFill>
                  <a:schemeClr val="tx1"/>
                </a:solidFill>
                <a:effectLst/>
                <a:latin typeface="+mn-lt"/>
                <a:ea typeface="ＭＳ Ｐゴシック" charset="0"/>
                <a:cs typeface="ＭＳ Ｐゴシック" charset="0"/>
              </a:rPr>
              <a:t>Fukugawa</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b="1"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3</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kareeda</a:t>
            </a:r>
            <a:r>
              <a:rPr kumimoji="1" lang="en-US" altLang="ja-JP" sz="1200" i="1" kern="1200" dirty="0" smtClean="0">
                <a:solidFill>
                  <a:schemeClr val="tx1"/>
                </a:solidFill>
                <a:effectLst/>
                <a:latin typeface="+mn-lt"/>
                <a:ea typeface="ＭＳ Ｐゴシック" charset="0"/>
                <a:cs typeface="ＭＳ Ｐゴシック" charset="0"/>
              </a:rPr>
              <a:t> ni </a:t>
            </a:r>
            <a:r>
              <a:rPr kumimoji="1" lang="en-US" altLang="ja-JP" sz="1200" i="1" kern="1200" dirty="0" err="1" smtClean="0">
                <a:solidFill>
                  <a:schemeClr val="tx1"/>
                </a:solidFill>
                <a:effectLst/>
                <a:latin typeface="+mn-lt"/>
                <a:ea typeface="ＭＳ Ｐゴシック" charset="0"/>
                <a:cs typeface="ＭＳ Ｐゴシック" charset="0"/>
              </a:rPr>
              <a:t>karasu</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tomarikeri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[also, </a:t>
            </a:r>
            <a:r>
              <a:rPr kumimoji="1" lang="en-US" altLang="ja-JP" sz="1200" i="1" kern="1200" dirty="0" err="1" smtClean="0">
                <a:solidFill>
                  <a:schemeClr val="tx1"/>
                </a:solidFill>
                <a:effectLst/>
                <a:latin typeface="+mn-lt"/>
                <a:ea typeface="ＭＳ Ｐゴシック" charset="0"/>
                <a:cs typeface="ＭＳ Ｐゴシック" charset="0"/>
              </a:rPr>
              <a:t>tomaritaru</a:t>
            </a:r>
            <a:r>
              <a:rPr kumimoji="1" lang="en-US" altLang="ja-JP" sz="1200" kern="1200" dirty="0" smtClean="0">
                <a:solidFill>
                  <a:schemeClr val="tx1"/>
                </a:solidFill>
                <a:effectLst/>
                <a:latin typeface="+mn-lt"/>
                <a:ea typeface="ＭＳ Ｐゴシック" charset="0"/>
                <a:cs typeface="ＭＳ Ｐゴシック" charset="0"/>
              </a:rPr>
              <a:t>]</a:t>
            </a:r>
            <a:r>
              <a:rPr kumimoji="1" lang="en-US" altLang="ja-JP" sz="1200" i="1" kern="1200" dirty="0" smtClean="0">
                <a:solidFill>
                  <a:schemeClr val="tx1"/>
                </a:solidFill>
                <a:effectLst/>
                <a:latin typeface="+mn-lt"/>
                <a:ea typeface="ＭＳ Ｐゴシック" charset="0"/>
                <a:cs typeface="ＭＳ Ｐゴシック" charset="0"/>
              </a:rPr>
              <a:t> aki no </a:t>
            </a:r>
            <a:r>
              <a:rPr kumimoji="1" lang="en-US" altLang="ja-JP" sz="1200" i="1" kern="1200" dirty="0" err="1" smtClean="0">
                <a:solidFill>
                  <a:schemeClr val="tx1"/>
                </a:solidFill>
                <a:effectLst/>
                <a:latin typeface="+mn-lt"/>
                <a:ea typeface="ＭＳ Ｐゴシック" charset="0"/>
                <a:cs typeface="ＭＳ Ｐゴシック" charset="0"/>
              </a:rPr>
              <a:t>kure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1681</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autumn evening (</a:t>
            </a:r>
            <a:r>
              <a:rPr kumimoji="1" lang="en-US" altLang="ja-JP" sz="1200" i="1" kern="1200" dirty="0" smtClean="0">
                <a:solidFill>
                  <a:schemeClr val="tx1"/>
                </a:solidFill>
                <a:effectLst/>
                <a:latin typeface="+mn-lt"/>
                <a:ea typeface="ＭＳ Ｐゴシック" charset="0"/>
                <a:cs typeface="ＭＳ Ｐゴシック" charset="0"/>
              </a:rPr>
              <a:t>aki no </a:t>
            </a:r>
            <a:r>
              <a:rPr kumimoji="1" lang="en-US" altLang="ja-JP" sz="1200" i="1" kern="1200" dirty="0" err="1" smtClean="0">
                <a:solidFill>
                  <a:schemeClr val="tx1"/>
                </a:solidFill>
                <a:effectLst/>
                <a:latin typeface="+mn-lt"/>
                <a:ea typeface="ＭＳ Ｐゴシック" charset="0"/>
                <a:cs typeface="ＭＳ Ｐゴシック" charset="0"/>
              </a:rPr>
              <a:t>kure</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“There survive three paintings on which Bashō wrote this hokku. The one assumed to be the earliest depicts seven crows settled on a leafless tree, with twenty others flying in the sky. The other two painting show only one crow perching on a branch of a bare tree.” [Ueda]</a:t>
            </a:r>
            <a:r>
              <a:rPr lang="en-US" altLang="ja-JP" dirty="0" smtClean="0">
                <a:effectLst/>
              </a:rPr>
              <a:t> </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As example of </a:t>
            </a:r>
            <a:r>
              <a:rPr kumimoji="1" lang="en-US" altLang="ja-JP" sz="1200" kern="1200" dirty="0" err="1" smtClean="0">
                <a:solidFill>
                  <a:schemeClr val="tx1"/>
                </a:solidFill>
                <a:effectLst/>
                <a:latin typeface="+mn-lt"/>
                <a:ea typeface="ＭＳ Ｐゴシック" charset="0"/>
                <a:cs typeface="ＭＳ Ｐゴシック" charset="0"/>
              </a:rPr>
              <a:t>kireji</a:t>
            </a:r>
            <a:r>
              <a:rPr kumimoji="1" lang="en-US" altLang="ja-JP" sz="1200" kern="1200" dirty="0" smtClean="0">
                <a:solidFill>
                  <a:schemeClr val="tx1"/>
                </a:solidFill>
                <a:effectLst/>
                <a:latin typeface="+mn-lt"/>
                <a:ea typeface="ＭＳ Ｐゴシック" charset="0"/>
                <a:cs typeface="ＭＳ Ｐゴシック" charset="0"/>
              </a:rPr>
              <a:t> emphasis</a:t>
            </a: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4</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latin typeface="+mn-lt"/>
                <a:ea typeface="ＭＳ Ｐゴシック" charset="0"/>
                <a:cs typeface="ＭＳ Ｐゴシック" charset="0"/>
              </a:rPr>
              <a:t>READ INTERPRETERS 57, SANKASHU (</a:t>
            </a:r>
            <a:r>
              <a:rPr kumimoji="1" lang="en-US" altLang="ja-JP" sz="1200" kern="1200" dirty="0" err="1" smtClean="0">
                <a:solidFill>
                  <a:schemeClr val="tx1"/>
                </a:solidFill>
                <a:latin typeface="+mn-lt"/>
                <a:ea typeface="ＭＳ Ｐゴシック" charset="0"/>
                <a:cs typeface="ＭＳ Ｐゴシック" charset="0"/>
              </a:rPr>
              <a:t>Tosai</a:t>
            </a:r>
            <a:r>
              <a:rPr kumimoji="1" lang="en-US" altLang="ja-JP" sz="1200" kern="1200" baseline="0" dirty="0" smtClean="0">
                <a:solidFill>
                  <a:schemeClr val="tx1"/>
                </a:solidFill>
                <a:latin typeface="+mn-lt"/>
                <a:ea typeface="ＭＳ Ｐゴシック" charset="0"/>
                <a:cs typeface="ＭＳ Ｐゴシック" charset="0"/>
              </a:rPr>
              <a:t> was born 1750)</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latin typeface="+mn-lt"/>
                <a:ea typeface="ＭＳ Ｐゴシック" charset="0"/>
                <a:cs typeface="ＭＳ Ｐゴシック" charset="0"/>
              </a:rPr>
              <a:t>--Burton Watson, Poems from a Mountain Home, 154</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古畑（ふるはた）のそばの立つ木にいる鳩（はと）の友（とも）呼ぶ声のすごき夕暮れ</a:t>
            </a:r>
            <a:endParaRPr kumimoji="1" lang="en-US" altLang="ja-JP" sz="1200" b="1"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3</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枯枝に烏のとまりたるや秋の暮</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kareeda</a:t>
            </a:r>
            <a:r>
              <a:rPr kumimoji="1" lang="en-US" altLang="ja-JP" sz="1200" i="1" kern="1200" dirty="0" smtClean="0">
                <a:solidFill>
                  <a:schemeClr val="tx1"/>
                </a:solidFill>
                <a:effectLst/>
                <a:latin typeface="+mn-lt"/>
                <a:ea typeface="ＭＳ Ｐゴシック" charset="0"/>
                <a:cs typeface="ＭＳ Ｐゴシック" charset="0"/>
              </a:rPr>
              <a:t> ni </a:t>
            </a:r>
            <a:r>
              <a:rPr kumimoji="1" lang="en-US" altLang="ja-JP" sz="1200" i="1" kern="1200" dirty="0" err="1" smtClean="0">
                <a:solidFill>
                  <a:schemeClr val="tx1"/>
                </a:solidFill>
                <a:effectLst/>
                <a:latin typeface="+mn-lt"/>
                <a:ea typeface="ＭＳ Ｐゴシック" charset="0"/>
                <a:cs typeface="ＭＳ Ｐゴシック" charset="0"/>
              </a:rPr>
              <a:t>karasu</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tomarikeri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[also, </a:t>
            </a:r>
            <a:r>
              <a:rPr kumimoji="1" lang="en-US" altLang="ja-JP" sz="1200" i="1" kern="1200" dirty="0" err="1" smtClean="0">
                <a:solidFill>
                  <a:schemeClr val="tx1"/>
                </a:solidFill>
                <a:effectLst/>
                <a:latin typeface="+mn-lt"/>
                <a:ea typeface="ＭＳ Ｐゴシック" charset="0"/>
                <a:cs typeface="ＭＳ Ｐゴシック" charset="0"/>
              </a:rPr>
              <a:t>tomaritaru</a:t>
            </a:r>
            <a:r>
              <a:rPr kumimoji="1" lang="en-US" altLang="ja-JP" sz="1200" kern="1200" dirty="0" smtClean="0">
                <a:solidFill>
                  <a:schemeClr val="tx1"/>
                </a:solidFill>
                <a:effectLst/>
                <a:latin typeface="+mn-lt"/>
                <a:ea typeface="ＭＳ Ｐゴシック" charset="0"/>
                <a:cs typeface="ＭＳ Ｐゴシック" charset="0"/>
              </a:rPr>
              <a:t>]</a:t>
            </a:r>
            <a:r>
              <a:rPr kumimoji="1" lang="en-US" altLang="ja-JP" sz="1200" i="1" kern="1200" dirty="0" smtClean="0">
                <a:solidFill>
                  <a:schemeClr val="tx1"/>
                </a:solidFill>
                <a:effectLst/>
                <a:latin typeface="+mn-lt"/>
                <a:ea typeface="ＭＳ Ｐゴシック" charset="0"/>
                <a:cs typeface="ＭＳ Ｐゴシック" charset="0"/>
              </a:rPr>
              <a:t> aki no </a:t>
            </a:r>
            <a:r>
              <a:rPr kumimoji="1" lang="en-US" altLang="ja-JP" sz="1200" i="1" kern="1200" dirty="0" err="1" smtClean="0">
                <a:solidFill>
                  <a:schemeClr val="tx1"/>
                </a:solidFill>
                <a:effectLst/>
                <a:latin typeface="+mn-lt"/>
                <a:ea typeface="ＭＳ Ｐゴシック" charset="0"/>
                <a:cs typeface="ＭＳ Ｐゴシック" charset="0"/>
              </a:rPr>
              <a:t>kure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1681</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autumn evening (</a:t>
            </a:r>
            <a:r>
              <a:rPr kumimoji="1" lang="en-US" altLang="ja-JP" sz="1200" i="1" kern="1200" dirty="0" smtClean="0">
                <a:solidFill>
                  <a:schemeClr val="tx1"/>
                </a:solidFill>
                <a:effectLst/>
                <a:latin typeface="+mn-lt"/>
                <a:ea typeface="ＭＳ Ｐゴシック" charset="0"/>
                <a:cs typeface="ＭＳ Ｐゴシック" charset="0"/>
              </a:rPr>
              <a:t>aki no </a:t>
            </a:r>
            <a:r>
              <a:rPr kumimoji="1" lang="en-US" altLang="ja-JP" sz="1200" i="1" kern="1200" dirty="0" err="1" smtClean="0">
                <a:solidFill>
                  <a:schemeClr val="tx1"/>
                </a:solidFill>
                <a:effectLst/>
                <a:latin typeface="+mn-lt"/>
                <a:ea typeface="ＭＳ Ｐゴシック" charset="0"/>
                <a:cs typeface="ＭＳ Ｐゴシック" charset="0"/>
              </a:rPr>
              <a:t>kure</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“There survive three paintings on which Bashō wrote this hokku. The one assumed to be the earliest depicts seven crows settled on a leafless tree, with twenty others flying in the sky. The other two painting show only one crow perching on a branch of a bare tree.” [Ueda]</a:t>
            </a:r>
            <a:r>
              <a:rPr lang="en-US" altLang="ja-JP" dirty="0" smtClean="0">
                <a:effectLst/>
              </a:rPr>
              <a:t> </a:t>
            </a:r>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5</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b="1" kern="1200" dirty="0" smtClean="0">
                <a:solidFill>
                  <a:schemeClr val="tx1"/>
                </a:solidFill>
                <a:latin typeface="+mn-lt"/>
                <a:ea typeface="ＭＳ Ｐゴシック" charset="0"/>
                <a:cs typeface="ＭＳ Ｐゴシック" charset="0"/>
              </a:rPr>
              <a:t>READ FROM: </a:t>
            </a:r>
            <a:r>
              <a:rPr kumimoji="1" lang="en-US" altLang="ja-JP" sz="1200" kern="1200" dirty="0" smtClean="0">
                <a:solidFill>
                  <a:schemeClr val="tx1"/>
                </a:solidFill>
                <a:latin typeface="+mn-lt"/>
                <a:ea typeface="ＭＳ Ｐゴシック" charset="0"/>
                <a:cs typeface="ＭＳ Ｐゴシック" charset="0"/>
              </a:rPr>
              <a:t>Interpreters</a:t>
            </a:r>
            <a:r>
              <a:rPr kumimoji="1" lang="en-US" altLang="ja-JP" sz="1200" kern="1200" baseline="0" dirty="0" smtClean="0">
                <a:solidFill>
                  <a:schemeClr val="tx1"/>
                </a:solidFill>
                <a:latin typeface="+mn-lt"/>
                <a:ea typeface="ＭＳ Ｐゴシック" charset="0"/>
                <a:cs typeface="ＭＳ Ｐゴシック" charset="0"/>
              </a:rPr>
              <a:t> 60 (Ueda)</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baseline="0" dirty="0" smtClean="0">
                <a:solidFill>
                  <a:schemeClr val="tx1"/>
                </a:solidFill>
                <a:latin typeface="+mn-lt"/>
                <a:ea typeface="ＭＳ Ｐゴシック" charset="0"/>
                <a:cs typeface="ＭＳ Ｐゴシック" charset="0"/>
              </a:rPr>
              <a:t>夕烏峯の枯木に声はして</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b="1"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3</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枯枝に烏のとまりたるや秋の暮</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kareeda</a:t>
            </a:r>
            <a:r>
              <a:rPr kumimoji="1" lang="en-US" altLang="ja-JP" sz="1200" i="1" kern="1200" dirty="0" smtClean="0">
                <a:solidFill>
                  <a:schemeClr val="tx1"/>
                </a:solidFill>
                <a:effectLst/>
                <a:latin typeface="+mn-lt"/>
                <a:ea typeface="ＭＳ Ｐゴシック" charset="0"/>
                <a:cs typeface="ＭＳ Ｐゴシック" charset="0"/>
              </a:rPr>
              <a:t> ni </a:t>
            </a:r>
            <a:r>
              <a:rPr kumimoji="1" lang="en-US" altLang="ja-JP" sz="1200" i="1" kern="1200" dirty="0" err="1" smtClean="0">
                <a:solidFill>
                  <a:schemeClr val="tx1"/>
                </a:solidFill>
                <a:effectLst/>
                <a:latin typeface="+mn-lt"/>
                <a:ea typeface="ＭＳ Ｐゴシック" charset="0"/>
                <a:cs typeface="ＭＳ Ｐゴシック" charset="0"/>
              </a:rPr>
              <a:t>karasu</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tomarikeri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[also, </a:t>
            </a:r>
            <a:r>
              <a:rPr kumimoji="1" lang="en-US" altLang="ja-JP" sz="1200" i="1" kern="1200" dirty="0" err="1" smtClean="0">
                <a:solidFill>
                  <a:schemeClr val="tx1"/>
                </a:solidFill>
                <a:effectLst/>
                <a:latin typeface="+mn-lt"/>
                <a:ea typeface="ＭＳ Ｐゴシック" charset="0"/>
                <a:cs typeface="ＭＳ Ｐゴシック" charset="0"/>
              </a:rPr>
              <a:t>tomaritaru</a:t>
            </a:r>
            <a:r>
              <a:rPr kumimoji="1" lang="en-US" altLang="ja-JP" sz="1200" kern="1200" dirty="0" smtClean="0">
                <a:solidFill>
                  <a:schemeClr val="tx1"/>
                </a:solidFill>
                <a:effectLst/>
                <a:latin typeface="+mn-lt"/>
                <a:ea typeface="ＭＳ Ｐゴシック" charset="0"/>
                <a:cs typeface="ＭＳ Ｐゴシック" charset="0"/>
              </a:rPr>
              <a:t>]</a:t>
            </a:r>
            <a:r>
              <a:rPr kumimoji="1" lang="en-US" altLang="ja-JP" sz="1200" i="1" kern="1200" dirty="0" smtClean="0">
                <a:solidFill>
                  <a:schemeClr val="tx1"/>
                </a:solidFill>
                <a:effectLst/>
                <a:latin typeface="+mn-lt"/>
                <a:ea typeface="ＭＳ Ｐゴシック" charset="0"/>
                <a:cs typeface="ＭＳ Ｐゴシック" charset="0"/>
              </a:rPr>
              <a:t> aki no </a:t>
            </a:r>
            <a:r>
              <a:rPr kumimoji="1" lang="en-US" altLang="ja-JP" sz="1200" i="1" kern="1200" dirty="0" err="1" smtClean="0">
                <a:solidFill>
                  <a:schemeClr val="tx1"/>
                </a:solidFill>
                <a:effectLst/>
                <a:latin typeface="+mn-lt"/>
                <a:ea typeface="ＭＳ Ｐゴシック" charset="0"/>
                <a:cs typeface="ＭＳ Ｐゴシック" charset="0"/>
              </a:rPr>
              <a:t>kure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1681</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autumn evening (</a:t>
            </a:r>
            <a:r>
              <a:rPr kumimoji="1" lang="en-US" altLang="ja-JP" sz="1200" i="1" kern="1200" dirty="0" smtClean="0">
                <a:solidFill>
                  <a:schemeClr val="tx1"/>
                </a:solidFill>
                <a:effectLst/>
                <a:latin typeface="+mn-lt"/>
                <a:ea typeface="ＭＳ Ｐゴシック" charset="0"/>
                <a:cs typeface="ＭＳ Ｐゴシック" charset="0"/>
              </a:rPr>
              <a:t>aki no </a:t>
            </a:r>
            <a:r>
              <a:rPr kumimoji="1" lang="en-US" altLang="ja-JP" sz="1200" i="1" kern="1200" dirty="0" err="1" smtClean="0">
                <a:solidFill>
                  <a:schemeClr val="tx1"/>
                </a:solidFill>
                <a:effectLst/>
                <a:latin typeface="+mn-lt"/>
                <a:ea typeface="ＭＳ Ｐゴシック" charset="0"/>
                <a:cs typeface="ＭＳ Ｐゴシック" charset="0"/>
              </a:rPr>
              <a:t>kure</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“There survive three paintings on which Bashō wrote this hokku. The one assumed to be the earliest depicts seven crows settled on a leafless tree, with twenty others flying in the sky. The other two painting show only one crow perching on a branch of a bare tree.” [Ueda]</a:t>
            </a:r>
            <a:r>
              <a:rPr lang="en-US" altLang="ja-JP" dirty="0" smtClean="0">
                <a:effectLst/>
              </a:rPr>
              <a:t> </a:t>
            </a:r>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6</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枯枝に烏のとまりたるや秋の暮</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The poem does not grammatically determine the number of birds</a:t>
            </a: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Image from: http://</a:t>
            </a:r>
            <a:r>
              <a:rPr kumimoji="1" lang="en-US" altLang="ja-JP" sz="1200" kern="1200" dirty="0" err="1" smtClean="0">
                <a:solidFill>
                  <a:schemeClr val="tx1"/>
                </a:solidFill>
                <a:effectLst/>
                <a:latin typeface="+mn-lt"/>
                <a:ea typeface="ＭＳ Ｐゴシック" charset="0"/>
                <a:cs typeface="ＭＳ Ｐゴシック" charset="0"/>
              </a:rPr>
              <a:t>taka.no.coocan.jp</a:t>
            </a:r>
            <a:r>
              <a:rPr kumimoji="1" lang="en-US" altLang="ja-JP" sz="1200" kern="1200" dirty="0" smtClean="0">
                <a:solidFill>
                  <a:schemeClr val="tx1"/>
                </a:solidFill>
                <a:effectLst/>
                <a:latin typeface="+mn-lt"/>
                <a:ea typeface="ＭＳ Ｐゴシック" charset="0"/>
                <a:cs typeface="ＭＳ Ｐゴシック" charset="0"/>
              </a:rPr>
              <a:t>/a5/</a:t>
            </a:r>
            <a:r>
              <a:rPr kumimoji="1" lang="en-US" altLang="ja-JP" sz="1200" kern="1200" dirty="0" err="1" smtClean="0">
                <a:solidFill>
                  <a:schemeClr val="tx1"/>
                </a:solidFill>
                <a:effectLst/>
                <a:latin typeface="+mn-lt"/>
                <a:ea typeface="ＭＳ Ｐゴシック" charset="0"/>
                <a:cs typeface="ＭＳ Ｐゴシック" charset="0"/>
              </a:rPr>
              <a:t>cgi</a:t>
            </a:r>
            <a:r>
              <a:rPr kumimoji="1" lang="en-US" altLang="ja-JP" sz="1200" kern="1200" dirty="0" smtClean="0">
                <a:solidFill>
                  <a:schemeClr val="tx1"/>
                </a:solidFill>
                <a:effectLst/>
                <a:latin typeface="+mn-lt"/>
                <a:ea typeface="ＭＳ Ｐゴシック" charset="0"/>
                <a:cs typeface="ＭＳ Ｐゴシック" charset="0"/>
              </a:rPr>
              <a:t>-bin/</a:t>
            </a:r>
            <a:r>
              <a:rPr kumimoji="1" lang="en-US" altLang="ja-JP" sz="1200" kern="1200" dirty="0" err="1" smtClean="0">
                <a:solidFill>
                  <a:schemeClr val="tx1"/>
                </a:solidFill>
                <a:effectLst/>
                <a:latin typeface="+mn-lt"/>
                <a:ea typeface="ＭＳ Ｐゴシック" charset="0"/>
                <a:cs typeface="ＭＳ Ｐゴシック" charset="0"/>
              </a:rPr>
              <a:t>dfrontpage</a:t>
            </a:r>
            <a:r>
              <a:rPr kumimoji="1" lang="en-US" altLang="ja-JP" sz="1200" kern="1200" dirty="0" smtClean="0">
                <a:solidFill>
                  <a:schemeClr val="tx1"/>
                </a:solidFill>
                <a:effectLst/>
                <a:latin typeface="+mn-lt"/>
                <a:ea typeface="ＭＳ Ｐゴシック" charset="0"/>
                <a:cs typeface="ＭＳ Ｐゴシック" charset="0"/>
              </a:rPr>
              <a:t>/</a:t>
            </a:r>
            <a:r>
              <a:rPr kumimoji="1" lang="en-US" altLang="ja-JP" sz="1200" kern="1200" dirty="0" err="1" smtClean="0">
                <a:solidFill>
                  <a:schemeClr val="tx1"/>
                </a:solidFill>
                <a:effectLst/>
                <a:latin typeface="+mn-lt"/>
                <a:ea typeface="ＭＳ Ｐゴシック" charset="0"/>
                <a:cs typeface="ＭＳ Ｐゴシック" charset="0"/>
              </a:rPr>
              <a:t>kaigatohaiku</a:t>
            </a:r>
            <a:r>
              <a:rPr kumimoji="1" lang="en-US" altLang="ja-JP" sz="1200" kern="1200" dirty="0" smtClean="0">
                <a:solidFill>
                  <a:schemeClr val="tx1"/>
                </a:solidFill>
                <a:effectLst/>
                <a:latin typeface="+mn-lt"/>
                <a:ea typeface="ＭＳ Ｐゴシック" charset="0"/>
                <a:cs typeface="ＭＳ Ｐゴシック" charset="0"/>
              </a:rPr>
              <a:t>/basyounado2.htm (http://</a:t>
            </a:r>
            <a:r>
              <a:rPr kumimoji="1" lang="en-US" altLang="ja-JP" sz="1200" kern="1200" dirty="0" err="1" smtClean="0">
                <a:solidFill>
                  <a:schemeClr val="tx1"/>
                </a:solidFill>
                <a:effectLst/>
                <a:latin typeface="+mn-lt"/>
                <a:ea typeface="ＭＳ Ｐゴシック" charset="0"/>
                <a:cs typeface="ＭＳ Ｐゴシック" charset="0"/>
              </a:rPr>
              <a:t>taka.no.coocan.jp</a:t>
            </a:r>
            <a:r>
              <a:rPr kumimoji="1" lang="en-US" altLang="ja-JP" sz="1200" kern="1200" dirty="0" smtClean="0">
                <a:solidFill>
                  <a:schemeClr val="tx1"/>
                </a:solidFill>
                <a:effectLst/>
                <a:latin typeface="+mn-lt"/>
                <a:ea typeface="ＭＳ Ｐゴシック" charset="0"/>
                <a:cs typeface="ＭＳ Ｐゴシック" charset="0"/>
              </a:rPr>
              <a:t>/a5/</a:t>
            </a:r>
            <a:r>
              <a:rPr kumimoji="1" lang="en-US" altLang="ja-JP" sz="1200" kern="1200" dirty="0" err="1" smtClean="0">
                <a:solidFill>
                  <a:schemeClr val="tx1"/>
                </a:solidFill>
                <a:effectLst/>
                <a:latin typeface="+mn-lt"/>
                <a:ea typeface="ＭＳ Ｐゴシック" charset="0"/>
                <a:cs typeface="ＭＳ Ｐゴシック" charset="0"/>
              </a:rPr>
              <a:t>cgi</a:t>
            </a:r>
            <a:r>
              <a:rPr kumimoji="1" lang="en-US" altLang="ja-JP" sz="1200" kern="1200" dirty="0" smtClean="0">
                <a:solidFill>
                  <a:schemeClr val="tx1"/>
                </a:solidFill>
                <a:effectLst/>
                <a:latin typeface="+mn-lt"/>
                <a:ea typeface="ＭＳ Ｐゴシック" charset="0"/>
                <a:cs typeface="ＭＳ Ｐゴシック" charset="0"/>
              </a:rPr>
              <a:t>-bin/</a:t>
            </a:r>
            <a:r>
              <a:rPr kumimoji="1" lang="en-US" altLang="ja-JP" sz="1200" kern="1200" dirty="0" err="1" smtClean="0">
                <a:solidFill>
                  <a:schemeClr val="tx1"/>
                </a:solidFill>
                <a:effectLst/>
                <a:latin typeface="+mn-lt"/>
                <a:ea typeface="ＭＳ Ｐゴシック" charset="0"/>
                <a:cs typeface="ＭＳ Ｐゴシック" charset="0"/>
              </a:rPr>
              <a:t>dfrontpage</a:t>
            </a:r>
            <a:r>
              <a:rPr kumimoji="1" lang="en-US" altLang="ja-JP" sz="1200" kern="1200" dirty="0" smtClean="0">
                <a:solidFill>
                  <a:schemeClr val="tx1"/>
                </a:solidFill>
                <a:effectLst/>
                <a:latin typeface="+mn-lt"/>
                <a:ea typeface="ＭＳ Ｐゴシック" charset="0"/>
                <a:cs typeface="ＭＳ Ｐゴシック" charset="0"/>
              </a:rPr>
              <a:t>/)</a:t>
            </a: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7</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枯枝に烏のとまりたるや秋の暮</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dirty="0" smtClean="0"/>
              <a:t>A</a:t>
            </a:r>
            <a:r>
              <a:rPr kumimoji="1" lang="en-US" altLang="ja-JP" baseline="0" dirty="0" smtClean="0"/>
              <a:t> focus just on composition shows this image to emphasize </a:t>
            </a:r>
            <a:r>
              <a:rPr kumimoji="1" lang="en-US" altLang="ja-JP" baseline="0" dirty="0" err="1" smtClean="0"/>
              <a:t>tomaritaru</a:t>
            </a:r>
            <a:r>
              <a:rPr kumimoji="1" lang="en-US" altLang="ja-JP" baseline="0" dirty="0" smtClean="0"/>
              <a:t> — “to alight” / “to be in the process of alighting”</a:t>
            </a:r>
          </a:p>
          <a:p>
            <a:r>
              <a:rPr kumimoji="1" lang="en-US" altLang="ja-JP" baseline="0" dirty="0" smtClean="0"/>
              <a:t>Notice BTW how far to the edge the poem is</a:t>
            </a:r>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8</a:t>
            </a:fld>
            <a:endParaRPr lang="ja-JP" altLang="en-US"/>
          </a:p>
        </p:txBody>
      </p:sp>
    </p:spTree>
    <p:extLst>
      <p:ext uri="{BB962C8B-B14F-4D97-AF65-F5344CB8AC3E}">
        <p14:creationId xmlns:p14="http://schemas.microsoft.com/office/powerpoint/2010/main" val="2704687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枯枝に烏のとまりたるや秋の暮</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Although there is considerable interest in the birds</a:t>
            </a:r>
            <a:r>
              <a:rPr kumimoji="1" lang="en-US" altLang="ja-JP" sz="1200" kern="1200" baseline="0" dirty="0" smtClean="0">
                <a:solidFill>
                  <a:schemeClr val="tx1"/>
                </a:solidFill>
                <a:effectLst/>
                <a:latin typeface="+mn-lt"/>
                <a:ea typeface="ＭＳ Ｐゴシック" charset="0"/>
                <a:cs typeface="ＭＳ Ｐゴシック" charset="0"/>
              </a:rPr>
              <a:t> that have already perched.</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baseline="0" dirty="0" smtClean="0">
                <a:solidFill>
                  <a:schemeClr val="tx1"/>
                </a:solidFill>
                <a:effectLst/>
                <a:latin typeface="+mn-lt"/>
                <a:ea typeface="ＭＳ Ｐゴシック" charset="0"/>
                <a:cs typeface="ＭＳ Ｐゴシック" charset="0"/>
              </a:rPr>
              <a:t>Note that the </a:t>
            </a:r>
            <a:r>
              <a:rPr kumimoji="1" lang="en-US" altLang="ja-JP" sz="1200" kern="1200" baseline="0" dirty="0" err="1" smtClean="0">
                <a:solidFill>
                  <a:schemeClr val="tx1"/>
                </a:solidFill>
                <a:effectLst/>
                <a:latin typeface="+mn-lt"/>
                <a:ea typeface="ＭＳ Ｐゴシック" charset="0"/>
                <a:cs typeface="ＭＳ Ｐゴシック" charset="0"/>
              </a:rPr>
              <a:t>witheredness</a:t>
            </a:r>
            <a:r>
              <a:rPr kumimoji="1" lang="en-US" altLang="ja-JP" sz="1200" kern="1200" baseline="0" dirty="0" smtClean="0">
                <a:solidFill>
                  <a:schemeClr val="tx1"/>
                </a:solidFill>
                <a:effectLst/>
                <a:latin typeface="+mn-lt"/>
                <a:ea typeface="ＭＳ Ｐゴシック" charset="0"/>
                <a:cs typeface="ＭＳ Ｐゴシック" charset="0"/>
              </a:rPr>
              <a:t> of the branch is emphasized by adding something like mistletoe berries (The title of the painting is:</a:t>
            </a:r>
            <a:r>
              <a:rPr kumimoji="1" lang="ja-JP" altLang="en-US" sz="1200" kern="1200" dirty="0" smtClean="0">
                <a:solidFill>
                  <a:schemeClr val="tx1"/>
                </a:solidFill>
                <a:latin typeface="+mn-lt"/>
                <a:ea typeface="ＭＳ Ｐゴシック" charset="0"/>
                <a:cs typeface="ＭＳ Ｐゴシック" charset="0"/>
              </a:rPr>
              <a:t>枯枝からす笠やどり自画賛</a:t>
            </a:r>
            <a:r>
              <a:rPr kumimoji="1" lang="en-US" altLang="ja-JP" sz="1200" kern="1200" dirty="0" smtClean="0">
                <a:solidFill>
                  <a:schemeClr val="tx1"/>
                </a:solidFill>
                <a:latin typeface="+mn-lt"/>
                <a:ea typeface="ＭＳ Ｐゴシック" charset="0"/>
                <a:cs typeface="ＭＳ Ｐゴシック" charset="0"/>
              </a:rPr>
              <a:t>)</a:t>
            </a:r>
            <a:endParaRPr kumimoji="1" lang="en-US" altLang="ja-JP" sz="1200" kern="1200" baseline="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baseline="0" dirty="0" smtClean="0">
                <a:solidFill>
                  <a:schemeClr val="tx1"/>
                </a:solidFill>
                <a:effectLst/>
                <a:latin typeface="+mn-lt"/>
                <a:ea typeface="ＭＳ Ｐゴシック" charset="0"/>
                <a:cs typeface="ＭＳ Ｐゴシック" charset="0"/>
              </a:rPr>
              <a:t>If we move to a later version …</a:t>
            </a: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9</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ja-JP" sz="1200" kern="1200" dirty="0" smtClean="0">
                <a:solidFill>
                  <a:schemeClr val="tx1"/>
                </a:solidFill>
                <a:effectLst/>
                <a:latin typeface="+mn-lt"/>
                <a:ea typeface="ＭＳ Ｐゴシック" charset="0"/>
                <a:cs typeface="ＭＳ Ｐゴシック" charset="0"/>
              </a:rPr>
              <a:t>枯枝に烏のとまり</a:t>
            </a:r>
            <a:r>
              <a:rPr kumimoji="1" lang="ja-JP" altLang="en-US" sz="1200" kern="1200" dirty="0" smtClean="0">
                <a:solidFill>
                  <a:schemeClr val="tx1"/>
                </a:solidFill>
                <a:effectLst/>
                <a:latin typeface="+mn-lt"/>
                <a:ea typeface="ＭＳ Ｐゴシック" charset="0"/>
                <a:cs typeface="ＭＳ Ｐゴシック" charset="0"/>
              </a:rPr>
              <a:t>けり</a:t>
            </a:r>
            <a:r>
              <a:rPr kumimoji="1" lang="ja-JP" altLang="ja-JP" sz="1200" kern="1200" dirty="0" smtClean="0">
                <a:solidFill>
                  <a:schemeClr val="tx1"/>
                </a:solidFill>
                <a:effectLst/>
                <a:latin typeface="+mn-lt"/>
                <a:ea typeface="ＭＳ Ｐゴシック" charset="0"/>
                <a:cs typeface="ＭＳ Ｐゴシック" charset="0"/>
              </a:rPr>
              <a:t>秋の暮</a:t>
            </a:r>
            <a:r>
              <a:rPr kumimoji="1" lang="en-US" altLang="ja-JP" sz="1200" kern="1200" dirty="0" smtClean="0">
                <a:solidFill>
                  <a:schemeClr val="tx1"/>
                </a:solidFill>
                <a:effectLst/>
                <a:latin typeface="+mn-lt"/>
                <a:ea typeface="ＭＳ Ｐゴシック" charset="0"/>
                <a:cs typeface="ＭＳ Ｐゴシック" charset="0"/>
              </a:rPr>
              <a:t> (still </a:t>
            </a:r>
            <a:r>
              <a:rPr kumimoji="1" lang="ja-JP" altLang="en-US" sz="1200" kern="1200" dirty="0" smtClean="0">
                <a:solidFill>
                  <a:schemeClr val="tx1"/>
                </a:solidFill>
                <a:effectLst/>
                <a:latin typeface="+mn-lt"/>
                <a:ea typeface="ＭＳ Ｐゴシック" charset="0"/>
                <a:cs typeface="ＭＳ Ｐゴシック" charset="0"/>
              </a:rPr>
              <a:t>字余り</a:t>
            </a:r>
            <a:r>
              <a:rPr kumimoji="1" lang="en-US" altLang="ja-JP" sz="1200" kern="1200" dirty="0" smtClean="0">
                <a:solidFill>
                  <a:schemeClr val="tx1"/>
                </a:solidFill>
                <a:effectLst/>
                <a:latin typeface="+mn-lt"/>
                <a:ea typeface="ＭＳ Ｐゴシック" charset="0"/>
                <a:cs typeface="ＭＳ Ｐゴシック" charset="0"/>
              </a:rPr>
              <a:t> but one less so)</a:t>
            </a:r>
          </a:p>
          <a:p>
            <a:endParaRPr kumimoji="1" lang="en-US" altLang="ja-JP" dirty="0" smtClean="0"/>
          </a:p>
          <a:p>
            <a:r>
              <a:rPr kumimoji="1" lang="en-US" altLang="ja-JP" dirty="0" smtClean="0"/>
              <a:t>Image at: http://</a:t>
            </a:r>
            <a:r>
              <a:rPr kumimoji="1" lang="en-US" altLang="ja-JP" dirty="0" err="1" smtClean="0"/>
              <a:t>commons.wikimedia.org</a:t>
            </a:r>
            <a:r>
              <a:rPr kumimoji="1" lang="en-US" altLang="ja-JP" dirty="0" smtClean="0"/>
              <a:t>/wiki/File:Morikawa_Kyoriku_%26_Matsuo_Basho_-_kareeda_ni.jpg</a:t>
            </a:r>
          </a:p>
          <a:p>
            <a:r>
              <a:rPr kumimoji="1" lang="en-US" altLang="ja-JP" dirty="0" smtClean="0"/>
              <a:t>This is a later version. Although the poem is from 1681, the painting is probably 1691 or 92.</a:t>
            </a:r>
          </a:p>
          <a:p>
            <a:r>
              <a:rPr kumimoji="1" lang="en-US" altLang="ja-JP" dirty="0" smtClean="0"/>
              <a:t>Definitely more sabi,</a:t>
            </a:r>
            <a:r>
              <a:rPr kumimoji="1" lang="en-US" altLang="ja-JP" baseline="0" dirty="0" smtClean="0"/>
              <a:t> emptier / more simple / </a:t>
            </a:r>
            <a:r>
              <a:rPr kumimoji="1" lang="en-US" altLang="ja-JP" baseline="0" dirty="0" err="1" smtClean="0"/>
              <a:t>yojo</a:t>
            </a:r>
            <a:r>
              <a:rPr kumimoji="1" lang="en-US" altLang="ja-JP" baseline="0" dirty="0" smtClean="0"/>
              <a:t> very strong, poem more prominent in its position</a:t>
            </a:r>
            <a:endParaRPr kumimoji="1" lang="en-US" altLang="ja-JP" dirty="0" smtClean="0"/>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10</a:t>
            </a:fld>
            <a:endParaRPr lang="ja-JP" altLang="en-US"/>
          </a:p>
        </p:txBody>
      </p:sp>
    </p:spTree>
    <p:extLst>
      <p:ext uri="{BB962C8B-B14F-4D97-AF65-F5344CB8AC3E}">
        <p14:creationId xmlns:p14="http://schemas.microsoft.com/office/powerpoint/2010/main" val="1334655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ja-JP" sz="1200" kern="1200" dirty="0" smtClean="0">
                <a:solidFill>
                  <a:schemeClr val="tx1"/>
                </a:solidFill>
                <a:effectLst/>
                <a:latin typeface="+mn-lt"/>
                <a:ea typeface="ＭＳ Ｐゴシック" charset="0"/>
                <a:cs typeface="ＭＳ Ｐゴシック" charset="0"/>
              </a:rPr>
              <a:t>枯枝に烏のとまり</a:t>
            </a:r>
            <a:r>
              <a:rPr kumimoji="1" lang="ja-JP" altLang="en-US" sz="1200" kern="1200" dirty="0" smtClean="0">
                <a:solidFill>
                  <a:schemeClr val="tx1"/>
                </a:solidFill>
                <a:effectLst/>
                <a:latin typeface="+mn-lt"/>
                <a:ea typeface="ＭＳ Ｐゴシック" charset="0"/>
                <a:cs typeface="ＭＳ Ｐゴシック" charset="0"/>
              </a:rPr>
              <a:t>けり</a:t>
            </a:r>
            <a:r>
              <a:rPr kumimoji="1" lang="ja-JP" altLang="ja-JP" sz="1200" kern="1200" dirty="0" smtClean="0">
                <a:solidFill>
                  <a:schemeClr val="tx1"/>
                </a:solidFill>
                <a:effectLst/>
                <a:latin typeface="+mn-lt"/>
                <a:ea typeface="ＭＳ Ｐゴシック" charset="0"/>
                <a:cs typeface="ＭＳ Ｐゴシック" charset="0"/>
              </a:rPr>
              <a:t>秋の暮</a:t>
            </a:r>
            <a:r>
              <a:rPr kumimoji="1" lang="en-US" altLang="ja-JP" sz="1200" kern="1200" dirty="0" smtClean="0">
                <a:solidFill>
                  <a:schemeClr val="tx1"/>
                </a:solidFill>
                <a:effectLst/>
                <a:latin typeface="+mn-lt"/>
                <a:ea typeface="ＭＳ Ｐゴシック" charset="0"/>
                <a:cs typeface="ＭＳ Ｐゴシック" charset="0"/>
              </a:rPr>
              <a:t> (still </a:t>
            </a:r>
            <a:r>
              <a:rPr kumimoji="1" lang="ja-JP" altLang="en-US" sz="1200" kern="1200" dirty="0" smtClean="0">
                <a:solidFill>
                  <a:schemeClr val="tx1"/>
                </a:solidFill>
                <a:effectLst/>
                <a:latin typeface="+mn-lt"/>
                <a:ea typeface="ＭＳ Ｐゴシック" charset="0"/>
                <a:cs typeface="ＭＳ Ｐゴシック" charset="0"/>
              </a:rPr>
              <a:t>字余り</a:t>
            </a:r>
            <a:r>
              <a:rPr kumimoji="1" lang="en-US" altLang="ja-JP" sz="1200" kern="1200" dirty="0" smtClean="0">
                <a:solidFill>
                  <a:schemeClr val="tx1"/>
                </a:solidFill>
                <a:effectLst/>
                <a:latin typeface="+mn-lt"/>
                <a:ea typeface="ＭＳ Ｐゴシック" charset="0"/>
                <a:cs typeface="ＭＳ Ｐゴシック" charset="0"/>
              </a:rPr>
              <a:t> but one less so)</a:t>
            </a:r>
          </a:p>
          <a:p>
            <a:endParaRPr kumimoji="1" lang="en-US" altLang="ja-JP" dirty="0" smtClean="0"/>
          </a:p>
          <a:p>
            <a:r>
              <a:rPr kumimoji="1" lang="en-US" altLang="ja-JP" dirty="0" smtClean="0"/>
              <a:t>Distinctly withered, showing sabi</a:t>
            </a:r>
          </a:p>
          <a:p>
            <a:r>
              <a:rPr kumimoji="1" lang="en-US" altLang="ja-JP" dirty="0" smtClean="0"/>
              <a:t>And whereas we have “the community” of crows in the earlier painting, here we have a solitary crow with a</a:t>
            </a:r>
            <a:r>
              <a:rPr kumimoji="1" lang="en-US" altLang="ja-JP" baseline="0" dirty="0" smtClean="0"/>
              <a:t> different mood</a:t>
            </a:r>
            <a:endParaRPr kumimoji="1" lang="en-US" altLang="ja-JP" dirty="0" smtClean="0"/>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11</a:t>
            </a:fld>
            <a:endParaRPr lang="ja-JP" altLang="en-US"/>
          </a:p>
        </p:txBody>
      </p:sp>
    </p:spTree>
    <p:extLst>
      <p:ext uri="{BB962C8B-B14F-4D97-AF65-F5344CB8AC3E}">
        <p14:creationId xmlns:p14="http://schemas.microsoft.com/office/powerpoint/2010/main" val="1334655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枯枝に烏のとまりたるや秋の暮</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Although there is considerable interest in the birds</a:t>
            </a:r>
            <a:r>
              <a:rPr kumimoji="1" lang="en-US" altLang="ja-JP" sz="1200" kern="1200" baseline="0" dirty="0" smtClean="0">
                <a:solidFill>
                  <a:schemeClr val="tx1"/>
                </a:solidFill>
                <a:effectLst/>
                <a:latin typeface="+mn-lt"/>
                <a:ea typeface="ＭＳ Ｐゴシック" charset="0"/>
                <a:cs typeface="ＭＳ Ｐゴシック" charset="0"/>
              </a:rPr>
              <a:t> that have already perched.</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baseline="0" dirty="0" smtClean="0">
                <a:solidFill>
                  <a:schemeClr val="tx1"/>
                </a:solidFill>
                <a:effectLst/>
                <a:latin typeface="+mn-lt"/>
                <a:ea typeface="ＭＳ Ｐゴシック" charset="0"/>
                <a:cs typeface="ＭＳ Ｐゴシック" charset="0"/>
              </a:rPr>
              <a:t>Note that this is not an entirely withered branch.</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baseline="0" dirty="0" smtClean="0">
                <a:solidFill>
                  <a:schemeClr val="tx1"/>
                </a:solidFill>
                <a:effectLst/>
                <a:latin typeface="+mn-lt"/>
                <a:ea typeface="ＭＳ Ｐゴシック" charset="0"/>
                <a:cs typeface="ＭＳ Ｐゴシック" charset="0"/>
              </a:rPr>
              <a:t>If we move to a later version …</a:t>
            </a: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12</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ja-JP" sz="1200" kern="1200" dirty="0" smtClean="0">
                <a:solidFill>
                  <a:schemeClr val="tx1"/>
                </a:solidFill>
                <a:effectLst/>
                <a:latin typeface="+mn-lt"/>
                <a:ea typeface="ＭＳ Ｐゴシック" charset="0"/>
                <a:cs typeface="ＭＳ Ｐゴシック" charset="0"/>
              </a:rPr>
              <a:t>枯枝に烏のとまり</a:t>
            </a:r>
            <a:r>
              <a:rPr kumimoji="1" lang="ja-JP" altLang="en-US" sz="1200" kern="1200" dirty="0" smtClean="0">
                <a:solidFill>
                  <a:schemeClr val="tx1"/>
                </a:solidFill>
                <a:effectLst/>
                <a:latin typeface="+mn-lt"/>
                <a:ea typeface="ＭＳ Ｐゴシック" charset="0"/>
                <a:cs typeface="ＭＳ Ｐゴシック" charset="0"/>
              </a:rPr>
              <a:t>けり</a:t>
            </a:r>
            <a:r>
              <a:rPr kumimoji="1" lang="ja-JP" altLang="ja-JP" sz="1200" kern="1200" dirty="0" smtClean="0">
                <a:solidFill>
                  <a:schemeClr val="tx1"/>
                </a:solidFill>
                <a:effectLst/>
                <a:latin typeface="+mn-lt"/>
                <a:ea typeface="ＭＳ Ｐゴシック" charset="0"/>
                <a:cs typeface="ＭＳ Ｐゴシック" charset="0"/>
              </a:rPr>
              <a:t>秋の暮</a:t>
            </a:r>
            <a:r>
              <a:rPr kumimoji="1" lang="en-US" altLang="ja-JP" sz="1200" kern="1200" dirty="0" smtClean="0">
                <a:solidFill>
                  <a:schemeClr val="tx1"/>
                </a:solidFill>
                <a:effectLst/>
                <a:latin typeface="+mn-lt"/>
                <a:ea typeface="ＭＳ Ｐゴシック" charset="0"/>
                <a:cs typeface="ＭＳ Ｐゴシック" charset="0"/>
              </a:rPr>
              <a:t> (still </a:t>
            </a:r>
            <a:r>
              <a:rPr kumimoji="1" lang="ja-JP" altLang="en-US" sz="1200" kern="1200" dirty="0" smtClean="0">
                <a:solidFill>
                  <a:schemeClr val="tx1"/>
                </a:solidFill>
                <a:effectLst/>
                <a:latin typeface="+mn-lt"/>
                <a:ea typeface="ＭＳ Ｐゴシック" charset="0"/>
                <a:cs typeface="ＭＳ Ｐゴシック" charset="0"/>
              </a:rPr>
              <a:t>字余り</a:t>
            </a:r>
            <a:r>
              <a:rPr kumimoji="1" lang="en-US" altLang="ja-JP" sz="1200" kern="1200" dirty="0" smtClean="0">
                <a:solidFill>
                  <a:schemeClr val="tx1"/>
                </a:solidFill>
                <a:effectLst/>
                <a:latin typeface="+mn-lt"/>
                <a:ea typeface="ＭＳ Ｐゴシック" charset="0"/>
                <a:cs typeface="ＭＳ Ｐゴシック" charset="0"/>
              </a:rPr>
              <a:t> but one less so)</a:t>
            </a:r>
          </a:p>
          <a:p>
            <a:endParaRPr kumimoji="1" lang="en-US" altLang="ja-JP" dirty="0" smtClean="0"/>
          </a:p>
          <a:p>
            <a:r>
              <a:rPr kumimoji="1" lang="en-US" altLang="ja-JP" dirty="0" smtClean="0"/>
              <a:t>Image at: http://</a:t>
            </a:r>
            <a:r>
              <a:rPr kumimoji="1" lang="en-US" altLang="ja-JP" dirty="0" err="1" smtClean="0"/>
              <a:t>commons.wikimedia.org</a:t>
            </a:r>
            <a:r>
              <a:rPr kumimoji="1" lang="en-US" altLang="ja-JP" dirty="0" smtClean="0"/>
              <a:t>/wiki/File:Morikawa_Kyoriku_%26_Matsuo_Basho_-_kareeda_ni.jpg</a:t>
            </a:r>
          </a:p>
          <a:p>
            <a:r>
              <a:rPr kumimoji="1" lang="en-US" altLang="ja-JP" dirty="0" smtClean="0"/>
              <a:t>This is a later version. Although the poem is from 1681, the painting is probably 1691 or 92.</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13</a:t>
            </a:fld>
            <a:endParaRPr lang="ja-JP" altLang="en-US"/>
          </a:p>
        </p:txBody>
      </p:sp>
    </p:spTree>
    <p:extLst>
      <p:ext uri="{BB962C8B-B14F-4D97-AF65-F5344CB8AC3E}">
        <p14:creationId xmlns:p14="http://schemas.microsoft.com/office/powerpoint/2010/main" val="1334655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effectLst/>
                <a:latin typeface="+mn-lt"/>
                <a:ea typeface="ＭＳ Ｐゴシック" charset="0"/>
                <a:cs typeface="ＭＳ Ｐゴシック" charset="0"/>
              </a:rPr>
              <a:t>EXPLAIN poem</a:t>
            </a:r>
            <a:r>
              <a:rPr kumimoji="1" lang="en-US" altLang="ja-JP" sz="1200" kern="1200" baseline="0" dirty="0" smtClean="0">
                <a:solidFill>
                  <a:schemeClr val="tx1"/>
                </a:solidFill>
                <a:effectLst/>
                <a:latin typeface="+mn-lt"/>
                <a:ea typeface="ＭＳ Ｐゴシック" charset="0"/>
                <a:cs typeface="ＭＳ Ｐゴシック" charset="0"/>
              </a:rPr>
              <a:t> (</a:t>
            </a:r>
            <a:r>
              <a:rPr kumimoji="1" lang="en-US" altLang="ja-JP" sz="1200" kern="1200" baseline="0" dirty="0" err="1" smtClean="0">
                <a:solidFill>
                  <a:schemeClr val="tx1"/>
                </a:solidFill>
                <a:effectLst/>
                <a:latin typeface="+mn-lt"/>
                <a:ea typeface="ＭＳ Ｐゴシック" charset="0"/>
                <a:cs typeface="ＭＳ Ｐゴシック" charset="0"/>
              </a:rPr>
              <a:t>kireji</a:t>
            </a:r>
            <a:r>
              <a:rPr kumimoji="1" lang="en-US" altLang="ja-JP" sz="1200" kern="1200" baseline="0" dirty="0" smtClean="0">
                <a:solidFill>
                  <a:schemeClr val="tx1"/>
                </a:solidFill>
                <a:effectLst/>
                <a:latin typeface="+mn-lt"/>
                <a:ea typeface="ＭＳ Ｐゴシック" charset="0"/>
                <a:cs typeface="ＭＳ Ｐゴシック" charset="0"/>
              </a:rPr>
              <a:t>, </a:t>
            </a:r>
            <a:r>
              <a:rPr kumimoji="1" lang="en-US" altLang="ja-JP" sz="1200" kern="1200" baseline="0" dirty="0" err="1" smtClean="0">
                <a:solidFill>
                  <a:schemeClr val="tx1"/>
                </a:solidFill>
                <a:effectLst/>
                <a:latin typeface="+mn-lt"/>
                <a:ea typeface="ＭＳ Ｐゴシック" charset="0"/>
                <a:cs typeface="ＭＳ Ｐゴシック" charset="0"/>
              </a:rPr>
              <a:t>kudaketa</a:t>
            </a:r>
            <a:r>
              <a:rPr kumimoji="1" lang="en-US" altLang="ja-JP" sz="1200" kern="1200" baseline="0" dirty="0" smtClean="0">
                <a:solidFill>
                  <a:schemeClr val="tx1"/>
                </a:solidFill>
                <a:effectLst/>
                <a:latin typeface="+mn-lt"/>
                <a:ea typeface="ＭＳ Ｐゴシック" charset="0"/>
                <a:cs typeface="ＭＳ Ｐゴシック" charset="0"/>
              </a:rPr>
              <a:t> vocabulary) </a:t>
            </a:r>
            <a:r>
              <a:rPr kumimoji="1" lang="ja-JP" altLang="ja-JP" sz="1200" kern="1200" dirty="0" smtClean="0">
                <a:solidFill>
                  <a:schemeClr val="tx1"/>
                </a:solidFill>
                <a:effectLst/>
                <a:latin typeface="+mn-lt"/>
                <a:ea typeface="ＭＳ Ｐゴシック" charset="0"/>
                <a:cs typeface="ＭＳ Ｐゴシック" charset="0"/>
              </a:rPr>
              <a:t>朝顔に我は飯食う男哉</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asagao</a:t>
            </a:r>
            <a:r>
              <a:rPr kumimoji="1" lang="en-US" altLang="ja-JP" sz="1200" i="1" kern="1200" dirty="0" smtClean="0">
                <a:solidFill>
                  <a:schemeClr val="tx1"/>
                </a:solidFill>
                <a:effectLst/>
                <a:latin typeface="+mn-lt"/>
                <a:ea typeface="ＭＳ Ｐゴシック" charset="0"/>
                <a:cs typeface="ＭＳ Ｐゴシック" charset="0"/>
              </a:rPr>
              <a:t> ni ware wa </a:t>
            </a:r>
            <a:r>
              <a:rPr kumimoji="1" lang="en-US" altLang="ja-JP" sz="1200" i="1" kern="1200" dirty="0" err="1" smtClean="0">
                <a:solidFill>
                  <a:schemeClr val="tx1"/>
                </a:solidFill>
                <a:effectLst/>
                <a:latin typeface="+mn-lt"/>
                <a:ea typeface="ＭＳ Ｐゴシック" charset="0"/>
                <a:cs typeface="ＭＳ Ｐゴシック" charset="0"/>
              </a:rPr>
              <a:t>meshi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kū</a:t>
            </a:r>
            <a:r>
              <a:rPr kumimoji="1" lang="en-US" altLang="ja-JP" sz="1200" i="1" kern="1200" dirty="0" smtClean="0">
                <a:solidFill>
                  <a:schemeClr val="tx1"/>
                </a:solidFill>
                <a:effectLst/>
                <a:latin typeface="+mn-lt"/>
                <a:ea typeface="ＭＳ Ｐゴシック" charset="0"/>
                <a:cs typeface="ＭＳ Ｐゴシック" charset="0"/>
              </a:rPr>
              <a:t> otoko kana</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READ, Interpreters 81 </a:t>
            </a:r>
          </a:p>
          <a:p>
            <a:endParaRPr kumimoji="1" lang="en-US" altLang="ja-JP" sz="1200" b="1"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4</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1682</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morning glory (</a:t>
            </a:r>
            <a:r>
              <a:rPr kumimoji="1" lang="en-US" altLang="ja-JP" sz="1200" i="1" kern="1200" dirty="0" err="1" smtClean="0">
                <a:solidFill>
                  <a:schemeClr val="tx1"/>
                </a:solidFill>
                <a:effectLst/>
                <a:latin typeface="+mn-lt"/>
                <a:ea typeface="ＭＳ Ｐゴシック" charset="0"/>
                <a:cs typeface="ＭＳ Ｐゴシック" charset="0"/>
              </a:rPr>
              <a:t>asago</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Notes: “The poem Bashō referred to in the headnote was based on the proverb ‘Some worms eat nettles’: ‘within the grassy gate / a firefly eats nettles / —that is what I am </a:t>
            </a:r>
            <a:r>
              <a:rPr kumimoji="1" lang="en-US" altLang="ja-JP" sz="1200" i="1" kern="1200" dirty="0" smtClean="0">
                <a:solidFill>
                  <a:schemeClr val="tx1"/>
                </a:solidFill>
                <a:effectLst/>
                <a:latin typeface="+mn-lt"/>
                <a:ea typeface="ＭＳ Ｐゴシック" charset="0"/>
                <a:cs typeface="ＭＳ Ｐゴシック" charset="0"/>
              </a:rPr>
              <a:t>kusa no to ni ware wa </a:t>
            </a:r>
            <a:r>
              <a:rPr kumimoji="1" lang="en-US" altLang="ja-JP" sz="1200" i="1" kern="1200" dirty="0" err="1" smtClean="0">
                <a:solidFill>
                  <a:schemeClr val="tx1"/>
                </a:solidFill>
                <a:effectLst/>
                <a:latin typeface="+mn-lt"/>
                <a:ea typeface="ＭＳ Ｐゴシック" charset="0"/>
                <a:cs typeface="ＭＳ Ｐゴシック" charset="0"/>
              </a:rPr>
              <a:t>tade</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kū</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hotaru</a:t>
            </a:r>
            <a:r>
              <a:rPr kumimoji="1" lang="en-US" altLang="ja-JP" sz="1200" i="1" kern="1200" dirty="0" smtClean="0">
                <a:solidFill>
                  <a:schemeClr val="tx1"/>
                </a:solidFill>
                <a:effectLst/>
                <a:latin typeface="+mn-lt"/>
                <a:ea typeface="ＭＳ Ｐゴシック" charset="0"/>
                <a:cs typeface="ＭＳ Ｐゴシック" charset="0"/>
              </a:rPr>
              <a:t> kana</a:t>
            </a:r>
            <a:r>
              <a:rPr kumimoji="1" lang="en-US" altLang="ja-JP" sz="1200" kern="1200" dirty="0" smtClean="0">
                <a:solidFill>
                  <a:schemeClr val="tx1"/>
                </a:solidFill>
                <a:effectLst/>
                <a:latin typeface="+mn-lt"/>
                <a:ea typeface="ＭＳ Ｐゴシック" charset="0"/>
                <a:cs typeface="ＭＳ Ｐゴシック" charset="0"/>
              </a:rPr>
              <a:t>.’” [Ueda] </a:t>
            </a:r>
            <a:r>
              <a:rPr kumimoji="1" lang="en-US" altLang="ja-JP" sz="1200" kern="1200" dirty="0" err="1" smtClean="0">
                <a:solidFill>
                  <a:schemeClr val="tx1"/>
                </a:solidFill>
                <a:effectLst/>
                <a:latin typeface="+mn-lt"/>
                <a:ea typeface="ＭＳ Ｐゴシック" charset="0"/>
                <a:cs typeface="ＭＳ Ｐゴシック" charset="0"/>
              </a:rPr>
              <a:t>Takarai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Kikaku</a:t>
            </a:r>
            <a:r>
              <a:rPr kumimoji="1" lang="en-US" altLang="ja-JP" sz="1200" kern="1200" dirty="0" smtClean="0">
                <a:solidFill>
                  <a:schemeClr val="tx1"/>
                </a:solidFill>
                <a:effectLst/>
                <a:latin typeface="+mn-lt"/>
                <a:ea typeface="ＭＳ Ｐゴシック" charset="0"/>
                <a:cs typeface="ＭＳ Ｐゴシック" charset="0"/>
              </a:rPr>
              <a:t> (1661–1707) was one of Bashō’s disciples.</a:t>
            </a:r>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14</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Link comment a) thin-but-swelling-to-roundness moon, thin-but-swelling-to-roundness Asagao; b</a:t>
            </a:r>
            <a:r>
              <a:rPr kumimoji="1" lang="en-US" altLang="ja-JP" sz="1200" kern="1200" smtClean="0">
                <a:solidFill>
                  <a:schemeClr val="tx1"/>
                </a:solidFill>
                <a:effectLst/>
                <a:latin typeface="+mn-lt"/>
                <a:ea typeface="ＭＳ Ｐゴシック" charset="0"/>
                <a:cs typeface="ＭＳ Ｐゴシック" charset="0"/>
              </a:rPr>
              <a:t>) shape c) </a:t>
            </a:r>
            <a:r>
              <a:rPr kumimoji="1" lang="en-US" altLang="ja-JP" sz="1200" kern="1200" dirty="0" smtClean="0">
                <a:solidFill>
                  <a:schemeClr val="tx1"/>
                </a:solidFill>
                <a:effectLst/>
                <a:latin typeface="+mn-lt"/>
                <a:ea typeface="ＭＳ Ｐゴシック" charset="0"/>
                <a:cs typeface="ＭＳ Ｐゴシック" charset="0"/>
              </a:rPr>
              <a:t>two objects to love</a:t>
            </a:r>
          </a:p>
          <a:p>
            <a:endParaRPr kumimoji="1" lang="en-US" altLang="ja-JP" sz="1200" b="1"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5*</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三ケ月や朝顔の夕べ蕾むらん</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mikazuki</a:t>
            </a:r>
            <a:r>
              <a:rPr kumimoji="1" lang="en-US" altLang="ja-JP" sz="1200" i="1" kern="1200" dirty="0" smtClean="0">
                <a:solidFill>
                  <a:schemeClr val="tx1"/>
                </a:solidFill>
                <a:effectLst/>
                <a:latin typeface="+mn-lt"/>
                <a:ea typeface="ＭＳ Ｐゴシック" charset="0"/>
                <a:cs typeface="ＭＳ Ｐゴシック" charset="0"/>
              </a:rPr>
              <a:t> ya </a:t>
            </a:r>
            <a:r>
              <a:rPr kumimoji="1" lang="en-US" altLang="ja-JP" sz="1200" i="1" kern="1200" dirty="0" err="1" smtClean="0">
                <a:solidFill>
                  <a:schemeClr val="tx1"/>
                </a:solidFill>
                <a:effectLst/>
                <a:latin typeface="+mn-lt"/>
                <a:ea typeface="ＭＳ Ｐゴシック" charset="0"/>
                <a:cs typeface="ＭＳ Ｐゴシック" charset="0"/>
              </a:rPr>
              <a:t>asagao</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yūbe</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tsubomu</a:t>
            </a:r>
            <a:r>
              <a:rPr kumimoji="1" lang="en-US" altLang="ja-JP" sz="1200" i="1" kern="1200" dirty="0" smtClean="0">
                <a:solidFill>
                  <a:schemeClr val="tx1"/>
                </a:solidFill>
                <a:effectLst/>
                <a:latin typeface="+mn-lt"/>
                <a:ea typeface="ＭＳ Ｐゴシック" charset="0"/>
                <a:cs typeface="ＭＳ Ｐゴシック" charset="0"/>
              </a:rPr>
              <a:t> ran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1682</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crescent moon (</a:t>
            </a:r>
            <a:r>
              <a:rPr kumimoji="1" lang="en-US" altLang="ja-JP" sz="1200" i="1" kern="1200" dirty="0" err="1" smtClean="0">
                <a:solidFill>
                  <a:schemeClr val="tx1"/>
                </a:solidFill>
                <a:effectLst/>
                <a:latin typeface="+mn-lt"/>
                <a:ea typeface="ＭＳ Ｐゴシック" charset="0"/>
                <a:cs typeface="ＭＳ Ｐゴシック" charset="0"/>
              </a:rPr>
              <a:t>mikazuki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 </a:t>
            </a: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15</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EXPLAIN (</a:t>
            </a:r>
            <a:r>
              <a:rPr kumimoji="1" lang="en-US" altLang="ja-JP" sz="1200" b="0" kern="1200" dirty="0" err="1" smtClean="0">
                <a:solidFill>
                  <a:schemeClr val="tx1"/>
                </a:solidFill>
                <a:effectLst/>
                <a:latin typeface="+mn-lt"/>
                <a:ea typeface="ＭＳ Ｐゴシック" charset="0"/>
                <a:cs typeface="ＭＳ Ｐゴシック" charset="0"/>
              </a:rPr>
              <a:t>kigo</a:t>
            </a:r>
            <a:r>
              <a:rPr kumimoji="1" lang="en-US" altLang="ja-JP" sz="1200" b="0" kern="1200" dirty="0" smtClean="0">
                <a:solidFill>
                  <a:schemeClr val="tx1"/>
                </a:solidFill>
                <a:effectLst/>
                <a:latin typeface="+mn-lt"/>
                <a:ea typeface="ＭＳ Ｐゴシック" charset="0"/>
                <a:cs typeface="ＭＳ Ｐゴシック" charset="0"/>
              </a:rPr>
              <a:t>, </a:t>
            </a:r>
            <a:r>
              <a:rPr kumimoji="1" lang="en-US" altLang="ja-JP" sz="1200" b="0" kern="1200" dirty="0" err="1" smtClean="0">
                <a:solidFill>
                  <a:schemeClr val="tx1"/>
                </a:solidFill>
                <a:effectLst/>
                <a:latin typeface="+mn-lt"/>
                <a:ea typeface="ＭＳ Ｐゴシック" charset="0"/>
                <a:cs typeface="ＭＳ Ｐゴシック" charset="0"/>
              </a:rPr>
              <a:t>ri</a:t>
            </a:r>
            <a:r>
              <a:rPr kumimoji="1" lang="en-US" altLang="ja-JP" sz="1200" b="0" kern="1200" dirty="0" smtClean="0">
                <a:solidFill>
                  <a:schemeClr val="tx1"/>
                </a:solidFill>
                <a:effectLst/>
                <a:latin typeface="+mn-lt"/>
                <a:ea typeface="ＭＳ Ｐゴシック" charset="0"/>
                <a:cs typeface="ＭＳ Ｐゴシック" charset="0"/>
              </a:rPr>
              <a:t>, this translation better because it is ambiguous as to for whom the ice is bitter)</a:t>
            </a:r>
          </a:p>
          <a:p>
            <a:r>
              <a:rPr kumimoji="1" lang="en-US" altLang="ja-JP" sz="1200" kern="1200" dirty="0" smtClean="0">
                <a:solidFill>
                  <a:schemeClr val="tx1"/>
                </a:solidFill>
                <a:effectLst/>
                <a:latin typeface="+mn-lt"/>
                <a:ea typeface="ＭＳ Ｐゴシック" charset="0"/>
                <a:cs typeface="ＭＳ Ｐゴシック" charset="0"/>
              </a:rPr>
              <a:t>READ, Interpreters 78 (two contradictory interpretations)</a:t>
            </a:r>
          </a:p>
          <a:p>
            <a:r>
              <a:rPr kumimoji="1" lang="en-US" altLang="ja-JP" sz="1200" kern="1200" dirty="0" smtClean="0">
                <a:solidFill>
                  <a:schemeClr val="tx1"/>
                </a:solidFill>
                <a:effectLst/>
                <a:latin typeface="+mn-lt"/>
                <a:ea typeface="ＭＳ Ｐゴシック" charset="0"/>
                <a:cs typeface="ＭＳ Ｐゴシック" charset="0"/>
              </a:rPr>
              <a:t>Moved to </a:t>
            </a:r>
            <a:r>
              <a:rPr kumimoji="1" lang="en-US" altLang="ja-JP" sz="1200" kern="1200" dirty="0" err="1" smtClean="0">
                <a:solidFill>
                  <a:schemeClr val="tx1"/>
                </a:solidFill>
                <a:effectLst/>
                <a:latin typeface="+mn-lt"/>
                <a:ea typeface="ＭＳ Ｐゴシック" charset="0"/>
                <a:cs typeface="ＭＳ Ｐゴシック" charset="0"/>
              </a:rPr>
              <a:t>Fukugawa</a:t>
            </a:r>
            <a:r>
              <a:rPr kumimoji="1" lang="en-US" altLang="ja-JP" sz="1200" kern="1200" dirty="0" smtClean="0">
                <a:solidFill>
                  <a:schemeClr val="tx1"/>
                </a:solidFill>
                <a:effectLst/>
                <a:latin typeface="+mn-lt"/>
                <a:ea typeface="ＭＳ Ｐゴシック" charset="0"/>
                <a:cs typeface="ＭＳ Ｐゴシック" charset="0"/>
              </a:rPr>
              <a:t> in 1680, began practicing Zen, </a:t>
            </a:r>
            <a:r>
              <a:rPr kumimoji="1" lang="en-US" altLang="ja-JP" sz="1200" kern="1200" dirty="0" err="1" smtClean="0">
                <a:solidFill>
                  <a:schemeClr val="tx1"/>
                </a:solidFill>
                <a:effectLst/>
                <a:latin typeface="+mn-lt"/>
                <a:ea typeface="ＭＳ Ｐゴシック" charset="0"/>
                <a:cs typeface="ＭＳ Ｐゴシック" charset="0"/>
              </a:rPr>
              <a:t>Soin</a:t>
            </a:r>
            <a:r>
              <a:rPr kumimoji="1" lang="en-US" altLang="ja-JP" sz="1200" kern="1200" dirty="0" smtClean="0">
                <a:solidFill>
                  <a:schemeClr val="tx1"/>
                </a:solidFill>
                <a:effectLst/>
                <a:latin typeface="+mn-lt"/>
                <a:ea typeface="ＭＳ Ｐゴシック" charset="0"/>
                <a:cs typeface="ＭＳ Ｐゴシック" charset="0"/>
              </a:rPr>
              <a:t> dies in 1682.3.8trad, hut burns shortly after this in 1682.12.28trad</a:t>
            </a:r>
          </a:p>
          <a:p>
            <a:r>
              <a:rPr kumimoji="1" lang="en-US" altLang="ja-JP" sz="1200" b="1" kern="1200" dirty="0" smtClean="0">
                <a:solidFill>
                  <a:schemeClr val="tx1"/>
                </a:solidFill>
                <a:effectLst/>
                <a:latin typeface="+mn-lt"/>
                <a:ea typeface="ＭＳ Ｐゴシック" charset="0"/>
                <a:cs typeface="ＭＳ Ｐゴシック" charset="0"/>
              </a:rPr>
              <a:t>6</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氷苦く偃鼠が喉をうるほせり</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kōri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nigaku</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enso</a:t>
            </a:r>
            <a:r>
              <a:rPr kumimoji="1" lang="en-US" altLang="ja-JP" sz="1200" i="1" kern="1200" dirty="0" smtClean="0">
                <a:solidFill>
                  <a:schemeClr val="tx1"/>
                </a:solidFill>
                <a:effectLst/>
                <a:latin typeface="+mn-lt"/>
                <a:ea typeface="ＭＳ Ｐゴシック" charset="0"/>
                <a:cs typeface="ＭＳ Ｐゴシック" charset="0"/>
              </a:rPr>
              <a:t> ga </a:t>
            </a:r>
            <a:r>
              <a:rPr kumimoji="1" lang="en-US" altLang="ja-JP" sz="1200" i="1" kern="1200" dirty="0" err="1" smtClean="0">
                <a:solidFill>
                  <a:schemeClr val="tx1"/>
                </a:solidFill>
                <a:effectLst/>
                <a:latin typeface="+mn-lt"/>
                <a:ea typeface="ＭＳ Ｐゴシック" charset="0"/>
                <a:cs typeface="ＭＳ Ｐゴシック" charset="0"/>
              </a:rPr>
              <a:t>nodo</a:t>
            </a:r>
            <a:r>
              <a:rPr kumimoji="1" lang="en-US" altLang="ja-JP" sz="1200" i="1" kern="1200" dirty="0" smtClean="0">
                <a:solidFill>
                  <a:schemeClr val="tx1"/>
                </a:solidFill>
                <a:effectLst/>
                <a:latin typeface="+mn-lt"/>
                <a:ea typeface="ＭＳ Ｐゴシック" charset="0"/>
                <a:cs typeface="ＭＳ Ｐゴシック" charset="0"/>
              </a:rPr>
              <a:t> o </a:t>
            </a:r>
            <a:r>
              <a:rPr kumimoji="1" lang="en-US" altLang="ja-JP" sz="1200" i="1" kern="1200" dirty="0" err="1" smtClean="0">
                <a:solidFill>
                  <a:schemeClr val="tx1"/>
                </a:solidFill>
                <a:effectLst/>
                <a:latin typeface="+mn-lt"/>
                <a:ea typeface="ＭＳ Ｐゴシック" charset="0"/>
                <a:cs typeface="ＭＳ Ｐゴシック" charset="0"/>
              </a:rPr>
              <a:t>uruoseri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Winter / 1682 late 12</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month; February?</a:t>
            </a:r>
          </a:p>
          <a:p>
            <a:r>
              <a:rPr kumimoji="1" lang="en-US" altLang="ja-JP" sz="1200" kern="1200" dirty="0" smtClean="0">
                <a:solidFill>
                  <a:schemeClr val="tx1"/>
                </a:solidFill>
                <a:effectLst/>
                <a:latin typeface="+mn-lt"/>
                <a:ea typeface="ＭＳ Ｐゴシック" charset="0"/>
                <a:cs typeface="ＭＳ Ｐゴシック" charset="0"/>
              </a:rPr>
              <a:t>Notes: “The hokku is based on a passage from the </a:t>
            </a:r>
            <a:r>
              <a:rPr kumimoji="1" lang="en-US" altLang="ja-JP" sz="1200" i="1" kern="1200" dirty="0" err="1" smtClean="0">
                <a:solidFill>
                  <a:schemeClr val="tx1"/>
                </a:solidFill>
                <a:effectLst/>
                <a:latin typeface="+mn-lt"/>
                <a:ea typeface="ＭＳ Ｐゴシック" charset="0"/>
                <a:cs typeface="ＭＳ Ｐゴシック" charset="0"/>
              </a:rPr>
              <a:t>Zhuangzi</a:t>
            </a:r>
            <a:r>
              <a:rPr kumimoji="1" lang="en-US" altLang="ja-JP" sz="1200" kern="1200" dirty="0" smtClean="0">
                <a:solidFill>
                  <a:schemeClr val="tx1"/>
                </a:solidFill>
                <a:effectLst/>
                <a:latin typeface="+mn-lt"/>
                <a:ea typeface="ＭＳ Ｐゴシック" charset="0"/>
                <a:cs typeface="ＭＳ Ｐゴシック" charset="0"/>
              </a:rPr>
              <a:t>: “’A sewer rat drinks from a river, just enough to quench his thirst.’” [Barnhill] “Because the </a:t>
            </a:r>
            <a:r>
              <a:rPr kumimoji="1" lang="en-US" altLang="ja-JP" sz="1200" kern="1200" dirty="0" err="1" smtClean="0">
                <a:solidFill>
                  <a:schemeClr val="tx1"/>
                </a:solidFill>
                <a:effectLst/>
                <a:latin typeface="+mn-lt"/>
                <a:ea typeface="ＭＳ Ｐゴシック" charset="0"/>
                <a:cs typeface="ＭＳ Ｐゴシック" charset="0"/>
              </a:rPr>
              <a:t>Fukagawa</a:t>
            </a:r>
            <a:r>
              <a:rPr kumimoji="1" lang="en-US" altLang="ja-JP" sz="1200" kern="1200" dirty="0" smtClean="0">
                <a:solidFill>
                  <a:schemeClr val="tx1"/>
                </a:solidFill>
                <a:effectLst/>
                <a:latin typeface="+mn-lt"/>
                <a:ea typeface="ＭＳ Ｐゴシック" charset="0"/>
                <a:cs typeface="ＭＳ Ｐゴシック" charset="0"/>
              </a:rPr>
              <a:t> district produced no good water, residents had to buy it from sellers who came by boat.” [Ueda]</a:t>
            </a:r>
          </a:p>
          <a:p>
            <a:r>
              <a:rPr kumimoji="1" lang="en-US" altLang="ja-JP" sz="1200" kern="1200" dirty="0" smtClean="0">
                <a:solidFill>
                  <a:schemeClr val="tx1"/>
                </a:solidFill>
                <a:effectLst/>
                <a:latin typeface="+mn-lt"/>
                <a:ea typeface="ＭＳ Ｐゴシック" charset="0"/>
                <a:cs typeface="ＭＳ Ｐゴシック" charset="0"/>
              </a:rPr>
              <a:t> </a:t>
            </a: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16</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PUT POEM ON SCREEN, explain</a:t>
            </a:r>
            <a:r>
              <a:rPr kumimoji="1" lang="en-US" altLang="ja-JP" sz="1200" kern="1200" baseline="0" dirty="0" smtClean="0">
                <a:solidFill>
                  <a:schemeClr val="tx1"/>
                </a:solidFill>
                <a:effectLst/>
                <a:latin typeface="+mn-lt"/>
                <a:ea typeface="ＭＳ Ｐゴシック" charset="0"/>
                <a:cs typeface="ＭＳ Ｐゴシック" charset="0"/>
              </a:rPr>
              <a:t> (no </a:t>
            </a:r>
            <a:r>
              <a:rPr kumimoji="1" lang="en-US" altLang="ja-JP" sz="1200" kern="1200" baseline="0" dirty="0" err="1" smtClean="0">
                <a:solidFill>
                  <a:schemeClr val="tx1"/>
                </a:solidFill>
                <a:effectLst/>
                <a:latin typeface="+mn-lt"/>
                <a:ea typeface="ＭＳ Ｐゴシック" charset="0"/>
                <a:cs typeface="ＭＳ Ｐゴシック" charset="0"/>
              </a:rPr>
              <a:t>kireji</a:t>
            </a:r>
            <a:r>
              <a:rPr kumimoji="1" lang="en-US" altLang="ja-JP" sz="1200" kern="1200" baseline="0" dirty="0" smtClean="0">
                <a:solidFill>
                  <a:schemeClr val="tx1"/>
                </a:solidFill>
                <a:effectLst/>
                <a:latin typeface="+mn-lt"/>
                <a:ea typeface="ＭＳ Ｐゴシック" charset="0"/>
                <a:cs typeface="ＭＳ Ｐゴシック" charset="0"/>
              </a:rPr>
              <a:t>, keri)</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READ, according to order listed: </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INTERPRETERS 105</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which leads to BASHO’S JOURNEY 14</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which leads to </a:t>
            </a:r>
            <a:r>
              <a:rPr kumimoji="1" lang="en-US" altLang="ja-JP" sz="1200" kern="1200" dirty="0" err="1" smtClean="0">
                <a:solidFill>
                  <a:schemeClr val="tx1"/>
                </a:solidFill>
                <a:effectLst/>
                <a:latin typeface="+mn-lt"/>
                <a:ea typeface="ＭＳ Ｐゴシック" charset="0"/>
                <a:cs typeface="ＭＳ Ｐゴシック" charset="0"/>
              </a:rPr>
              <a:t>haiga</a:t>
            </a:r>
            <a:r>
              <a:rPr kumimoji="1" lang="en-US" altLang="ja-JP" sz="1200" kern="1200" dirty="0" smtClean="0">
                <a:solidFill>
                  <a:schemeClr val="tx1"/>
                </a:solidFill>
                <a:effectLst/>
                <a:latin typeface="+mn-lt"/>
                <a:ea typeface="ＭＳ Ｐゴシック" charset="0"/>
                <a:cs typeface="ＭＳ Ｐゴシック" charset="0"/>
              </a:rPr>
              <a:t> (next</a:t>
            </a:r>
            <a:r>
              <a:rPr kumimoji="1" lang="en-US" altLang="ja-JP" sz="1200" kern="1200" baseline="0" dirty="0" smtClean="0">
                <a:solidFill>
                  <a:schemeClr val="tx1"/>
                </a:solidFill>
                <a:effectLst/>
                <a:latin typeface="+mn-lt"/>
                <a:ea typeface="ＭＳ Ｐゴシック" charset="0"/>
                <a:cs typeface="ＭＳ Ｐゴシック" charset="0"/>
              </a:rPr>
              <a:t> slide)</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道のべの木槿は馬にくはれけり</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michinobe</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mukuge</a:t>
            </a:r>
            <a:r>
              <a:rPr kumimoji="1" lang="en-US" altLang="ja-JP" sz="1200" i="1" kern="1200" dirty="0" smtClean="0">
                <a:solidFill>
                  <a:schemeClr val="tx1"/>
                </a:solidFill>
                <a:effectLst/>
                <a:latin typeface="+mn-lt"/>
                <a:ea typeface="ＭＳ Ｐゴシック" charset="0"/>
                <a:cs typeface="ＭＳ Ｐゴシック" charset="0"/>
              </a:rPr>
              <a:t> wa uma ni </a:t>
            </a:r>
            <a:r>
              <a:rPr kumimoji="1" lang="en-US" altLang="ja-JP" sz="1200" i="1" kern="1200" dirty="0" err="1" smtClean="0">
                <a:solidFill>
                  <a:schemeClr val="tx1"/>
                </a:solidFill>
                <a:effectLst/>
                <a:latin typeface="+mn-lt"/>
                <a:ea typeface="ＭＳ Ｐゴシック" charset="0"/>
                <a:cs typeface="ＭＳ Ｐゴシック" charset="0"/>
              </a:rPr>
              <a:t>kuwarekeri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1684</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mukuge</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 blossoms of the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wither after only one day. … [According to legend] Bashō told the Zen Master </a:t>
            </a:r>
            <a:r>
              <a:rPr kumimoji="1" lang="en-US" altLang="ja-JP" sz="1200" kern="1200" dirty="0" err="1" smtClean="0">
                <a:solidFill>
                  <a:schemeClr val="tx1"/>
                </a:solidFill>
                <a:effectLst/>
                <a:latin typeface="+mn-lt"/>
                <a:ea typeface="ＭＳ Ｐゴシック" charset="0"/>
                <a:cs typeface="ＭＳ Ｐゴシック" charset="0"/>
              </a:rPr>
              <a:t>Butchō</a:t>
            </a:r>
            <a:r>
              <a:rPr kumimoji="1" lang="en-US" altLang="ja-JP" sz="1200" kern="1200" dirty="0" smtClean="0">
                <a:solidFill>
                  <a:schemeClr val="tx1"/>
                </a:solidFill>
                <a:effectLst/>
                <a:latin typeface="+mn-lt"/>
                <a:ea typeface="ＭＳ Ｐゴシック" charset="0"/>
                <a:cs typeface="ＭＳ Ｐゴシック" charset="0"/>
              </a:rPr>
              <a:t>, who had disapproved of poetry, that haikai was simply what happens here and now. </a:t>
            </a:r>
            <a:r>
              <a:rPr kumimoji="1" lang="en-US" altLang="ja-JP" sz="1200" kern="1200" dirty="0" err="1" smtClean="0">
                <a:solidFill>
                  <a:schemeClr val="tx1"/>
                </a:solidFill>
                <a:effectLst/>
                <a:latin typeface="+mn-lt"/>
                <a:ea typeface="ＭＳ Ｐゴシック" charset="0"/>
                <a:cs typeface="ＭＳ Ｐゴシック" charset="0"/>
              </a:rPr>
              <a:t>Butchō</a:t>
            </a:r>
            <a:r>
              <a:rPr kumimoji="1" lang="en-US" altLang="ja-JP" sz="1200" kern="1200" dirty="0" smtClean="0">
                <a:solidFill>
                  <a:schemeClr val="tx1"/>
                </a:solidFill>
                <a:effectLst/>
                <a:latin typeface="+mn-lt"/>
                <a:ea typeface="ＭＳ Ｐゴシック" charset="0"/>
                <a:cs typeface="ＭＳ Ｐゴシック" charset="0"/>
              </a:rPr>
              <a:t> pointed to the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and asked for a hokku, and Bashō composed this verse.” [Barnhill] </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17</a:t>
            </a:fld>
            <a:endParaRPr lang="ja-JP" altLang="en-US"/>
          </a:p>
        </p:txBody>
      </p:sp>
    </p:spTree>
    <p:extLst>
      <p:ext uri="{BB962C8B-B14F-4D97-AF65-F5344CB8AC3E}">
        <p14:creationId xmlns:p14="http://schemas.microsoft.com/office/powerpoint/2010/main" val="2088798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effectLst/>
                <a:latin typeface="+mn-lt"/>
                <a:ea typeface="ＭＳ Ｐゴシック" charset="0"/>
                <a:cs typeface="ＭＳ Ｐゴシック" charset="0"/>
              </a:rPr>
              <a:t>Note “linking</a:t>
            </a:r>
            <a:r>
              <a:rPr kumimoji="1" lang="en-US" altLang="ja-JP" sz="1200" kern="1200" baseline="0" dirty="0" smtClean="0">
                <a:solidFill>
                  <a:schemeClr val="tx1"/>
                </a:solidFill>
                <a:effectLst/>
                <a:latin typeface="+mn-lt"/>
                <a:ea typeface="ＭＳ Ｐゴシック" charset="0"/>
                <a:cs typeface="ＭＳ Ｐゴシック" charset="0"/>
              </a:rPr>
              <a:t>” — the poem is about the relationship of the rose of </a:t>
            </a:r>
            <a:r>
              <a:rPr kumimoji="1" lang="en-US" altLang="ja-JP" sz="1200" kern="1200" baseline="0" dirty="0" err="1" smtClean="0">
                <a:solidFill>
                  <a:schemeClr val="tx1"/>
                </a:solidFill>
                <a:effectLst/>
                <a:latin typeface="+mn-lt"/>
                <a:ea typeface="ＭＳ Ｐゴシック" charset="0"/>
                <a:cs typeface="ＭＳ Ｐゴシック" charset="0"/>
              </a:rPr>
              <a:t>sharon</a:t>
            </a:r>
            <a:r>
              <a:rPr kumimoji="1" lang="en-US" altLang="ja-JP" sz="1200" kern="1200" baseline="0" dirty="0" smtClean="0">
                <a:solidFill>
                  <a:schemeClr val="tx1"/>
                </a:solidFill>
                <a:effectLst/>
                <a:latin typeface="+mn-lt"/>
                <a:ea typeface="ＭＳ Ｐゴシック" charset="0"/>
                <a:cs typeface="ＭＳ Ｐゴシック" charset="0"/>
              </a:rPr>
              <a:t> to the horse, but we see only the flower</a:t>
            </a:r>
          </a:p>
          <a:p>
            <a:r>
              <a:rPr kumimoji="1" lang="en-US" altLang="ja-JP" sz="1200" kern="1200" baseline="0" dirty="0" smtClean="0">
                <a:solidFill>
                  <a:schemeClr val="tx1"/>
                </a:solidFill>
                <a:effectLst/>
                <a:latin typeface="+mn-lt"/>
                <a:ea typeface="ＭＳ Ｐゴシック" charset="0"/>
                <a:cs typeface="ＭＳ Ｐゴシック" charset="0"/>
              </a:rPr>
              <a:t>You could say that the open space is death</a:t>
            </a:r>
          </a:p>
          <a:p>
            <a:r>
              <a:rPr kumimoji="1" lang="en-US" altLang="ja-JP" sz="1200" kern="1200" baseline="0" dirty="0" smtClean="0">
                <a:solidFill>
                  <a:schemeClr val="tx1"/>
                </a:solidFill>
                <a:effectLst/>
                <a:latin typeface="+mn-lt"/>
                <a:ea typeface="ＭＳ Ｐゴシック" charset="0"/>
                <a:cs typeface="ＭＳ Ｐゴシック" charset="0"/>
              </a:rPr>
              <a:t>Or the open space is what embraces the beauty of the flower, soon to be gone</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道のべの木槿は馬にくはれけり</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michinobe</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mukuge</a:t>
            </a:r>
            <a:r>
              <a:rPr kumimoji="1" lang="en-US" altLang="ja-JP" sz="1200" i="1" kern="1200" dirty="0" smtClean="0">
                <a:solidFill>
                  <a:schemeClr val="tx1"/>
                </a:solidFill>
                <a:effectLst/>
                <a:latin typeface="+mn-lt"/>
                <a:ea typeface="ＭＳ Ｐゴシック" charset="0"/>
                <a:cs typeface="ＭＳ Ｐゴシック" charset="0"/>
              </a:rPr>
              <a:t> wa uma ni </a:t>
            </a:r>
            <a:r>
              <a:rPr kumimoji="1" lang="en-US" altLang="ja-JP" sz="1200" i="1" kern="1200" dirty="0" err="1" smtClean="0">
                <a:solidFill>
                  <a:schemeClr val="tx1"/>
                </a:solidFill>
                <a:effectLst/>
                <a:latin typeface="+mn-lt"/>
                <a:ea typeface="ＭＳ Ｐゴシック" charset="0"/>
                <a:cs typeface="ＭＳ Ｐゴシック" charset="0"/>
              </a:rPr>
              <a:t>kuwarekeri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1684</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mukuge</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 blossoms of the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wither after only one day. … [According to legend] Bashō told the Zen Master </a:t>
            </a:r>
            <a:r>
              <a:rPr kumimoji="1" lang="en-US" altLang="ja-JP" sz="1200" kern="1200" dirty="0" err="1" smtClean="0">
                <a:solidFill>
                  <a:schemeClr val="tx1"/>
                </a:solidFill>
                <a:effectLst/>
                <a:latin typeface="+mn-lt"/>
                <a:ea typeface="ＭＳ Ｐゴシック" charset="0"/>
                <a:cs typeface="ＭＳ Ｐゴシック" charset="0"/>
              </a:rPr>
              <a:t>Butchō</a:t>
            </a:r>
            <a:r>
              <a:rPr kumimoji="1" lang="en-US" altLang="ja-JP" sz="1200" kern="1200" dirty="0" smtClean="0">
                <a:solidFill>
                  <a:schemeClr val="tx1"/>
                </a:solidFill>
                <a:effectLst/>
                <a:latin typeface="+mn-lt"/>
                <a:ea typeface="ＭＳ Ｐゴシック" charset="0"/>
                <a:cs typeface="ＭＳ Ｐゴシック" charset="0"/>
              </a:rPr>
              <a:t>, who had disapproved of poetry, that haikai was simply what happens here and now. </a:t>
            </a:r>
            <a:r>
              <a:rPr kumimoji="1" lang="en-US" altLang="ja-JP" sz="1200" kern="1200" dirty="0" err="1" smtClean="0">
                <a:solidFill>
                  <a:schemeClr val="tx1"/>
                </a:solidFill>
                <a:effectLst/>
                <a:latin typeface="+mn-lt"/>
                <a:ea typeface="ＭＳ Ｐゴシック" charset="0"/>
                <a:cs typeface="ＭＳ Ｐゴシック" charset="0"/>
              </a:rPr>
              <a:t>Butchō</a:t>
            </a:r>
            <a:r>
              <a:rPr kumimoji="1" lang="en-US" altLang="ja-JP" sz="1200" kern="1200" dirty="0" smtClean="0">
                <a:solidFill>
                  <a:schemeClr val="tx1"/>
                </a:solidFill>
                <a:effectLst/>
                <a:latin typeface="+mn-lt"/>
                <a:ea typeface="ＭＳ Ｐゴシック" charset="0"/>
                <a:cs typeface="ＭＳ Ｐゴシック" charset="0"/>
              </a:rPr>
              <a:t> pointed to the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and asked for a hokku, and Bashō composed this verse.” [Barnhill]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Image from: http://</a:t>
            </a:r>
            <a:r>
              <a:rPr kumimoji="1" lang="en-US" altLang="ja-JP" sz="1200" kern="1200" dirty="0" err="1" smtClean="0">
                <a:solidFill>
                  <a:schemeClr val="tx1"/>
                </a:solidFill>
                <a:effectLst/>
                <a:latin typeface="+mn-lt"/>
                <a:ea typeface="ＭＳ Ｐゴシック" charset="0"/>
                <a:cs typeface="ＭＳ Ｐゴシック" charset="0"/>
              </a:rPr>
              <a:t>taka.no.coocan.jp</a:t>
            </a:r>
            <a:r>
              <a:rPr kumimoji="1" lang="en-US" altLang="ja-JP" sz="1200" kern="1200" dirty="0" smtClean="0">
                <a:solidFill>
                  <a:schemeClr val="tx1"/>
                </a:solidFill>
                <a:effectLst/>
                <a:latin typeface="+mn-lt"/>
                <a:ea typeface="ＭＳ Ｐゴシック" charset="0"/>
                <a:cs typeface="ＭＳ Ｐゴシック" charset="0"/>
              </a:rPr>
              <a:t>/a5/</a:t>
            </a:r>
            <a:r>
              <a:rPr kumimoji="1" lang="en-US" altLang="ja-JP" sz="1200" kern="1200" dirty="0" err="1" smtClean="0">
                <a:solidFill>
                  <a:schemeClr val="tx1"/>
                </a:solidFill>
                <a:effectLst/>
                <a:latin typeface="+mn-lt"/>
                <a:ea typeface="ＭＳ Ｐゴシック" charset="0"/>
                <a:cs typeface="ＭＳ Ｐゴシック" charset="0"/>
              </a:rPr>
              <a:t>cgi</a:t>
            </a:r>
            <a:r>
              <a:rPr kumimoji="1" lang="en-US" altLang="ja-JP" sz="1200" kern="1200" dirty="0" smtClean="0">
                <a:solidFill>
                  <a:schemeClr val="tx1"/>
                </a:solidFill>
                <a:effectLst/>
                <a:latin typeface="+mn-lt"/>
                <a:ea typeface="ＭＳ Ｐゴシック" charset="0"/>
                <a:cs typeface="ＭＳ Ｐゴシック" charset="0"/>
              </a:rPr>
              <a:t>-bin/</a:t>
            </a:r>
            <a:r>
              <a:rPr kumimoji="1" lang="en-US" altLang="ja-JP" sz="1200" kern="1200" dirty="0" err="1" smtClean="0">
                <a:solidFill>
                  <a:schemeClr val="tx1"/>
                </a:solidFill>
                <a:effectLst/>
                <a:latin typeface="+mn-lt"/>
                <a:ea typeface="ＭＳ Ｐゴシック" charset="0"/>
                <a:cs typeface="ＭＳ Ｐゴシック" charset="0"/>
              </a:rPr>
              <a:t>dfrontpage</a:t>
            </a:r>
            <a:r>
              <a:rPr kumimoji="1" lang="en-US" altLang="ja-JP" sz="1200" kern="1200" dirty="0" smtClean="0">
                <a:solidFill>
                  <a:schemeClr val="tx1"/>
                </a:solidFill>
                <a:effectLst/>
                <a:latin typeface="+mn-lt"/>
                <a:ea typeface="ＭＳ Ｐゴシック" charset="0"/>
                <a:cs typeface="ＭＳ Ｐゴシック" charset="0"/>
              </a:rPr>
              <a:t>/</a:t>
            </a:r>
            <a:r>
              <a:rPr kumimoji="1" lang="en-US" altLang="ja-JP" sz="1200" kern="1200" dirty="0" err="1" smtClean="0">
                <a:solidFill>
                  <a:schemeClr val="tx1"/>
                </a:solidFill>
                <a:effectLst/>
                <a:latin typeface="+mn-lt"/>
                <a:ea typeface="ＭＳ Ｐゴシック" charset="0"/>
                <a:cs typeface="ＭＳ Ｐゴシック" charset="0"/>
              </a:rPr>
              <a:t>kaigatohaiku</a:t>
            </a:r>
            <a:r>
              <a:rPr kumimoji="1" lang="en-US" altLang="ja-JP" sz="1200" kern="1200" dirty="0" smtClean="0">
                <a:solidFill>
                  <a:schemeClr val="tx1"/>
                </a:solidFill>
                <a:effectLst/>
                <a:latin typeface="+mn-lt"/>
                <a:ea typeface="ＭＳ Ｐゴシック" charset="0"/>
                <a:cs typeface="ＭＳ Ｐゴシック" charset="0"/>
              </a:rPr>
              <a:t>/basyounado1.htm (http://</a:t>
            </a:r>
            <a:r>
              <a:rPr kumimoji="1" lang="en-US" altLang="ja-JP" sz="1200" kern="1200" dirty="0" err="1" smtClean="0">
                <a:solidFill>
                  <a:schemeClr val="tx1"/>
                </a:solidFill>
                <a:effectLst/>
                <a:latin typeface="+mn-lt"/>
                <a:ea typeface="ＭＳ Ｐゴシック" charset="0"/>
                <a:cs typeface="ＭＳ Ｐゴシック" charset="0"/>
              </a:rPr>
              <a:t>taka.no.coocan.jp</a:t>
            </a:r>
            <a:r>
              <a:rPr kumimoji="1" lang="en-US" altLang="ja-JP" sz="1200" kern="1200" dirty="0" smtClean="0">
                <a:solidFill>
                  <a:schemeClr val="tx1"/>
                </a:solidFill>
                <a:effectLst/>
                <a:latin typeface="+mn-lt"/>
                <a:ea typeface="ＭＳ Ｐゴシック" charset="0"/>
                <a:cs typeface="ＭＳ Ｐゴシック" charset="0"/>
              </a:rPr>
              <a:t>/a5/</a:t>
            </a:r>
            <a:r>
              <a:rPr kumimoji="1" lang="en-US" altLang="ja-JP" sz="1200" kern="1200" dirty="0" err="1" smtClean="0">
                <a:solidFill>
                  <a:schemeClr val="tx1"/>
                </a:solidFill>
                <a:effectLst/>
                <a:latin typeface="+mn-lt"/>
                <a:ea typeface="ＭＳ Ｐゴシック" charset="0"/>
                <a:cs typeface="ＭＳ Ｐゴシック" charset="0"/>
              </a:rPr>
              <a:t>cgi</a:t>
            </a:r>
            <a:r>
              <a:rPr kumimoji="1" lang="en-US" altLang="ja-JP" sz="1200" kern="1200" dirty="0" smtClean="0">
                <a:solidFill>
                  <a:schemeClr val="tx1"/>
                </a:solidFill>
                <a:effectLst/>
                <a:latin typeface="+mn-lt"/>
                <a:ea typeface="ＭＳ Ｐゴシック" charset="0"/>
                <a:cs typeface="ＭＳ Ｐゴシック" charset="0"/>
              </a:rPr>
              <a:t>-bin/</a:t>
            </a:r>
            <a:r>
              <a:rPr kumimoji="1" lang="en-US" altLang="ja-JP" sz="1200" kern="1200" dirty="0" err="1" smtClean="0">
                <a:solidFill>
                  <a:schemeClr val="tx1"/>
                </a:solidFill>
                <a:effectLst/>
                <a:latin typeface="+mn-lt"/>
                <a:ea typeface="ＭＳ Ｐゴシック" charset="0"/>
                <a:cs typeface="ＭＳ Ｐゴシック" charset="0"/>
              </a:rPr>
              <a:t>dfrontpage</a:t>
            </a:r>
            <a:r>
              <a:rPr kumimoji="1" lang="en-US" altLang="ja-JP" sz="1200" kern="1200" dirty="0" smtClean="0">
                <a:solidFill>
                  <a:schemeClr val="tx1"/>
                </a:solidFill>
                <a:effectLst/>
                <a:latin typeface="+mn-lt"/>
                <a:ea typeface="ＭＳ Ｐゴシック" charset="0"/>
                <a:cs typeface="ＭＳ Ｐゴシック" charset="0"/>
              </a:rPr>
              <a:t>/)</a:t>
            </a:r>
          </a:p>
          <a:p>
            <a:endParaRPr kumimoji="1" lang="ja-JP" altLang="en-US" dirty="0" smtClean="0"/>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18</a:t>
            </a:fld>
            <a:endParaRPr lang="ja-JP" altLang="en-US"/>
          </a:p>
        </p:txBody>
      </p:sp>
    </p:spTree>
    <p:extLst>
      <p:ext uri="{BB962C8B-B14F-4D97-AF65-F5344CB8AC3E}">
        <p14:creationId xmlns:p14="http://schemas.microsoft.com/office/powerpoint/2010/main" val="2860660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effectLst/>
                <a:latin typeface="+mn-lt"/>
                <a:ea typeface="ＭＳ Ｐゴシック" charset="0"/>
                <a:cs typeface="ＭＳ Ｐゴシック" charset="0"/>
              </a:rPr>
              <a:t>For me, although this detail helps me see the flower, it has less impact than with the open space, and the poem that indicates its fate</a:t>
            </a:r>
          </a:p>
          <a:p>
            <a:r>
              <a:rPr kumimoji="1" lang="en-US" altLang="ja-JP" sz="1200" kern="1200" baseline="0" dirty="0" smtClean="0">
                <a:solidFill>
                  <a:schemeClr val="tx1"/>
                </a:solidFill>
                <a:effectLst/>
                <a:latin typeface="+mn-lt"/>
                <a:ea typeface="ＭＳ Ｐゴシック" charset="0"/>
                <a:cs typeface="ＭＳ Ｐゴシック" charset="0"/>
              </a:rPr>
              <a:t>This is not just an illustration of the topic of the poem</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道のべの木槿は馬にくはれけり</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michinobe</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mukuge</a:t>
            </a:r>
            <a:r>
              <a:rPr kumimoji="1" lang="en-US" altLang="ja-JP" sz="1200" i="1" kern="1200" dirty="0" smtClean="0">
                <a:solidFill>
                  <a:schemeClr val="tx1"/>
                </a:solidFill>
                <a:effectLst/>
                <a:latin typeface="+mn-lt"/>
                <a:ea typeface="ＭＳ Ｐゴシック" charset="0"/>
                <a:cs typeface="ＭＳ Ｐゴシック" charset="0"/>
              </a:rPr>
              <a:t> wa uma ni </a:t>
            </a:r>
            <a:r>
              <a:rPr kumimoji="1" lang="en-US" altLang="ja-JP" sz="1200" i="1" kern="1200" dirty="0" err="1" smtClean="0">
                <a:solidFill>
                  <a:schemeClr val="tx1"/>
                </a:solidFill>
                <a:effectLst/>
                <a:latin typeface="+mn-lt"/>
                <a:ea typeface="ＭＳ Ｐゴシック" charset="0"/>
                <a:cs typeface="ＭＳ Ｐゴシック" charset="0"/>
              </a:rPr>
              <a:t>kuwarekeri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1684</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mukuge</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 blossoms of the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wither after only one day. … [According to legend] Bashō told the Zen Master </a:t>
            </a:r>
            <a:r>
              <a:rPr kumimoji="1" lang="en-US" altLang="ja-JP" sz="1200" kern="1200" dirty="0" err="1" smtClean="0">
                <a:solidFill>
                  <a:schemeClr val="tx1"/>
                </a:solidFill>
                <a:effectLst/>
                <a:latin typeface="+mn-lt"/>
                <a:ea typeface="ＭＳ Ｐゴシック" charset="0"/>
                <a:cs typeface="ＭＳ Ｐゴシック" charset="0"/>
              </a:rPr>
              <a:t>Butchō</a:t>
            </a:r>
            <a:r>
              <a:rPr kumimoji="1" lang="en-US" altLang="ja-JP" sz="1200" kern="1200" dirty="0" smtClean="0">
                <a:solidFill>
                  <a:schemeClr val="tx1"/>
                </a:solidFill>
                <a:effectLst/>
                <a:latin typeface="+mn-lt"/>
                <a:ea typeface="ＭＳ Ｐゴシック" charset="0"/>
                <a:cs typeface="ＭＳ Ｐゴシック" charset="0"/>
              </a:rPr>
              <a:t>, who had disapproved of poetry, that haikai was simply what happens here and now. </a:t>
            </a:r>
            <a:r>
              <a:rPr kumimoji="1" lang="en-US" altLang="ja-JP" sz="1200" kern="1200" dirty="0" err="1" smtClean="0">
                <a:solidFill>
                  <a:schemeClr val="tx1"/>
                </a:solidFill>
                <a:effectLst/>
                <a:latin typeface="+mn-lt"/>
                <a:ea typeface="ＭＳ Ｐゴシック" charset="0"/>
                <a:cs typeface="ＭＳ Ｐゴシック" charset="0"/>
              </a:rPr>
              <a:t>Butchō</a:t>
            </a:r>
            <a:r>
              <a:rPr kumimoji="1" lang="en-US" altLang="ja-JP" sz="1200" kern="1200" dirty="0" smtClean="0">
                <a:solidFill>
                  <a:schemeClr val="tx1"/>
                </a:solidFill>
                <a:effectLst/>
                <a:latin typeface="+mn-lt"/>
                <a:ea typeface="ＭＳ Ｐゴシック" charset="0"/>
                <a:cs typeface="ＭＳ Ｐゴシック" charset="0"/>
              </a:rPr>
              <a:t> pointed to the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and asked for a hokku, and Bashō composed this verse.” [Barnhill]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Image from: http://</a:t>
            </a:r>
            <a:r>
              <a:rPr kumimoji="1" lang="en-US" altLang="ja-JP" sz="1200" kern="1200" dirty="0" err="1" smtClean="0">
                <a:solidFill>
                  <a:schemeClr val="tx1"/>
                </a:solidFill>
                <a:effectLst/>
                <a:latin typeface="+mn-lt"/>
                <a:ea typeface="ＭＳ Ｐゴシック" charset="0"/>
                <a:cs typeface="ＭＳ Ｐゴシック" charset="0"/>
              </a:rPr>
              <a:t>taka.no.coocan.jp</a:t>
            </a:r>
            <a:r>
              <a:rPr kumimoji="1" lang="en-US" altLang="ja-JP" sz="1200" kern="1200" dirty="0" smtClean="0">
                <a:solidFill>
                  <a:schemeClr val="tx1"/>
                </a:solidFill>
                <a:effectLst/>
                <a:latin typeface="+mn-lt"/>
                <a:ea typeface="ＭＳ Ｐゴシック" charset="0"/>
                <a:cs typeface="ＭＳ Ｐゴシック" charset="0"/>
              </a:rPr>
              <a:t>/a5/</a:t>
            </a:r>
            <a:r>
              <a:rPr kumimoji="1" lang="en-US" altLang="ja-JP" sz="1200" kern="1200" dirty="0" err="1" smtClean="0">
                <a:solidFill>
                  <a:schemeClr val="tx1"/>
                </a:solidFill>
                <a:effectLst/>
                <a:latin typeface="+mn-lt"/>
                <a:ea typeface="ＭＳ Ｐゴシック" charset="0"/>
                <a:cs typeface="ＭＳ Ｐゴシック" charset="0"/>
              </a:rPr>
              <a:t>cgi</a:t>
            </a:r>
            <a:r>
              <a:rPr kumimoji="1" lang="en-US" altLang="ja-JP" sz="1200" kern="1200" dirty="0" smtClean="0">
                <a:solidFill>
                  <a:schemeClr val="tx1"/>
                </a:solidFill>
                <a:effectLst/>
                <a:latin typeface="+mn-lt"/>
                <a:ea typeface="ＭＳ Ｐゴシック" charset="0"/>
                <a:cs typeface="ＭＳ Ｐゴシック" charset="0"/>
              </a:rPr>
              <a:t>-bin/</a:t>
            </a:r>
            <a:r>
              <a:rPr kumimoji="1" lang="en-US" altLang="ja-JP" sz="1200" kern="1200" dirty="0" err="1" smtClean="0">
                <a:solidFill>
                  <a:schemeClr val="tx1"/>
                </a:solidFill>
                <a:effectLst/>
                <a:latin typeface="+mn-lt"/>
                <a:ea typeface="ＭＳ Ｐゴシック" charset="0"/>
                <a:cs typeface="ＭＳ Ｐゴシック" charset="0"/>
              </a:rPr>
              <a:t>dfrontpage</a:t>
            </a:r>
            <a:r>
              <a:rPr kumimoji="1" lang="en-US" altLang="ja-JP" sz="1200" kern="1200" dirty="0" smtClean="0">
                <a:solidFill>
                  <a:schemeClr val="tx1"/>
                </a:solidFill>
                <a:effectLst/>
                <a:latin typeface="+mn-lt"/>
                <a:ea typeface="ＭＳ Ｐゴシック" charset="0"/>
                <a:cs typeface="ＭＳ Ｐゴシック" charset="0"/>
              </a:rPr>
              <a:t>/</a:t>
            </a:r>
            <a:r>
              <a:rPr kumimoji="1" lang="en-US" altLang="ja-JP" sz="1200" kern="1200" dirty="0" err="1" smtClean="0">
                <a:solidFill>
                  <a:schemeClr val="tx1"/>
                </a:solidFill>
                <a:effectLst/>
                <a:latin typeface="+mn-lt"/>
                <a:ea typeface="ＭＳ Ｐゴシック" charset="0"/>
                <a:cs typeface="ＭＳ Ｐゴシック" charset="0"/>
              </a:rPr>
              <a:t>kaigatohaiku</a:t>
            </a:r>
            <a:r>
              <a:rPr kumimoji="1" lang="en-US" altLang="ja-JP" sz="1200" kern="1200" dirty="0" smtClean="0">
                <a:solidFill>
                  <a:schemeClr val="tx1"/>
                </a:solidFill>
                <a:effectLst/>
                <a:latin typeface="+mn-lt"/>
                <a:ea typeface="ＭＳ Ｐゴシック" charset="0"/>
                <a:cs typeface="ＭＳ Ｐゴシック" charset="0"/>
              </a:rPr>
              <a:t>/basyounado1.htm (http://</a:t>
            </a:r>
            <a:r>
              <a:rPr kumimoji="1" lang="en-US" altLang="ja-JP" sz="1200" kern="1200" dirty="0" err="1" smtClean="0">
                <a:solidFill>
                  <a:schemeClr val="tx1"/>
                </a:solidFill>
                <a:effectLst/>
                <a:latin typeface="+mn-lt"/>
                <a:ea typeface="ＭＳ Ｐゴシック" charset="0"/>
                <a:cs typeface="ＭＳ Ｐゴシック" charset="0"/>
              </a:rPr>
              <a:t>taka.no.coocan.jp</a:t>
            </a:r>
            <a:r>
              <a:rPr kumimoji="1" lang="en-US" altLang="ja-JP" sz="1200" kern="1200" dirty="0" smtClean="0">
                <a:solidFill>
                  <a:schemeClr val="tx1"/>
                </a:solidFill>
                <a:effectLst/>
                <a:latin typeface="+mn-lt"/>
                <a:ea typeface="ＭＳ Ｐゴシック" charset="0"/>
                <a:cs typeface="ＭＳ Ｐゴシック" charset="0"/>
              </a:rPr>
              <a:t>/a5/</a:t>
            </a:r>
            <a:r>
              <a:rPr kumimoji="1" lang="en-US" altLang="ja-JP" sz="1200" kern="1200" dirty="0" err="1" smtClean="0">
                <a:solidFill>
                  <a:schemeClr val="tx1"/>
                </a:solidFill>
                <a:effectLst/>
                <a:latin typeface="+mn-lt"/>
                <a:ea typeface="ＭＳ Ｐゴシック" charset="0"/>
                <a:cs typeface="ＭＳ Ｐゴシック" charset="0"/>
              </a:rPr>
              <a:t>cgi</a:t>
            </a:r>
            <a:r>
              <a:rPr kumimoji="1" lang="en-US" altLang="ja-JP" sz="1200" kern="1200" dirty="0" smtClean="0">
                <a:solidFill>
                  <a:schemeClr val="tx1"/>
                </a:solidFill>
                <a:effectLst/>
                <a:latin typeface="+mn-lt"/>
                <a:ea typeface="ＭＳ Ｐゴシック" charset="0"/>
                <a:cs typeface="ＭＳ Ｐゴシック" charset="0"/>
              </a:rPr>
              <a:t>-bin/</a:t>
            </a:r>
            <a:r>
              <a:rPr kumimoji="1" lang="en-US" altLang="ja-JP" sz="1200" kern="1200" dirty="0" err="1" smtClean="0">
                <a:solidFill>
                  <a:schemeClr val="tx1"/>
                </a:solidFill>
                <a:effectLst/>
                <a:latin typeface="+mn-lt"/>
                <a:ea typeface="ＭＳ Ｐゴシック" charset="0"/>
                <a:cs typeface="ＭＳ Ｐゴシック" charset="0"/>
              </a:rPr>
              <a:t>dfrontpage</a:t>
            </a:r>
            <a:r>
              <a:rPr kumimoji="1" lang="en-US" altLang="ja-JP" sz="1200" kern="1200" dirty="0" smtClean="0">
                <a:solidFill>
                  <a:schemeClr val="tx1"/>
                </a:solidFill>
                <a:effectLst/>
                <a:latin typeface="+mn-lt"/>
                <a:ea typeface="ＭＳ Ｐゴシック" charset="0"/>
                <a:cs typeface="ＭＳ Ｐゴシック" charset="0"/>
              </a:rPr>
              <a:t>/)</a:t>
            </a:r>
          </a:p>
          <a:p>
            <a:endParaRPr kumimoji="1" lang="ja-JP" altLang="en-US" dirty="0" smtClean="0"/>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19</a:t>
            </a:fld>
            <a:endParaRPr lang="ja-JP" altLang="en-US"/>
          </a:p>
        </p:txBody>
      </p:sp>
    </p:spTree>
    <p:extLst>
      <p:ext uri="{BB962C8B-B14F-4D97-AF65-F5344CB8AC3E}">
        <p14:creationId xmlns:p14="http://schemas.microsoft.com/office/powerpoint/2010/main" val="2860660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effectLst/>
                <a:latin typeface="+mn-lt"/>
                <a:ea typeface="ＭＳ Ｐゴシック" charset="0"/>
                <a:cs typeface="ＭＳ Ｐゴシック" charset="0"/>
              </a:rPr>
              <a:t>Note “linking</a:t>
            </a:r>
            <a:r>
              <a:rPr kumimoji="1" lang="en-US" altLang="ja-JP" sz="1200" kern="1200" baseline="0" dirty="0" smtClean="0">
                <a:solidFill>
                  <a:schemeClr val="tx1"/>
                </a:solidFill>
                <a:effectLst/>
                <a:latin typeface="+mn-lt"/>
                <a:ea typeface="ＭＳ Ｐゴシック" charset="0"/>
                <a:cs typeface="ＭＳ Ｐゴシック" charset="0"/>
              </a:rPr>
              <a:t>” — the poem is about the relationship of the rose of </a:t>
            </a:r>
            <a:r>
              <a:rPr kumimoji="1" lang="en-US" altLang="ja-JP" sz="1200" kern="1200" baseline="0" dirty="0" err="1" smtClean="0">
                <a:solidFill>
                  <a:schemeClr val="tx1"/>
                </a:solidFill>
                <a:effectLst/>
                <a:latin typeface="+mn-lt"/>
                <a:ea typeface="ＭＳ Ｐゴシック" charset="0"/>
                <a:cs typeface="ＭＳ Ｐゴシック" charset="0"/>
              </a:rPr>
              <a:t>sharon</a:t>
            </a:r>
            <a:r>
              <a:rPr kumimoji="1" lang="en-US" altLang="ja-JP" sz="1200" kern="1200" baseline="0" dirty="0" smtClean="0">
                <a:solidFill>
                  <a:schemeClr val="tx1"/>
                </a:solidFill>
                <a:effectLst/>
                <a:latin typeface="+mn-lt"/>
                <a:ea typeface="ＭＳ Ｐゴシック" charset="0"/>
                <a:cs typeface="ＭＳ Ｐゴシック" charset="0"/>
              </a:rPr>
              <a:t> to the horse, but we see only the flower</a:t>
            </a:r>
          </a:p>
          <a:p>
            <a:r>
              <a:rPr kumimoji="1" lang="en-US" altLang="ja-JP" sz="1200" kern="1200" baseline="0" dirty="0" smtClean="0">
                <a:solidFill>
                  <a:schemeClr val="tx1"/>
                </a:solidFill>
                <a:effectLst/>
                <a:latin typeface="+mn-lt"/>
                <a:ea typeface="ＭＳ Ｐゴシック" charset="0"/>
                <a:cs typeface="ＭＳ Ｐゴシック" charset="0"/>
              </a:rPr>
              <a:t>You could say that the open space is death</a:t>
            </a:r>
          </a:p>
          <a:p>
            <a:r>
              <a:rPr kumimoji="1" lang="en-US" altLang="ja-JP" sz="1200" kern="1200" baseline="0" dirty="0" smtClean="0">
                <a:solidFill>
                  <a:schemeClr val="tx1"/>
                </a:solidFill>
                <a:effectLst/>
                <a:latin typeface="+mn-lt"/>
                <a:ea typeface="ＭＳ Ｐゴシック" charset="0"/>
                <a:cs typeface="ＭＳ Ｐゴシック" charset="0"/>
              </a:rPr>
              <a:t>Or the open space is what embraces the beauty of the flower, soon to be gone</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道のべの木槿は馬にくはれけり</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michinobe</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mukuge</a:t>
            </a:r>
            <a:r>
              <a:rPr kumimoji="1" lang="en-US" altLang="ja-JP" sz="1200" i="1" kern="1200" dirty="0" smtClean="0">
                <a:solidFill>
                  <a:schemeClr val="tx1"/>
                </a:solidFill>
                <a:effectLst/>
                <a:latin typeface="+mn-lt"/>
                <a:ea typeface="ＭＳ Ｐゴシック" charset="0"/>
                <a:cs typeface="ＭＳ Ｐゴシック" charset="0"/>
              </a:rPr>
              <a:t> wa uma ni </a:t>
            </a:r>
            <a:r>
              <a:rPr kumimoji="1" lang="en-US" altLang="ja-JP" sz="1200" i="1" kern="1200" dirty="0" err="1" smtClean="0">
                <a:solidFill>
                  <a:schemeClr val="tx1"/>
                </a:solidFill>
                <a:effectLst/>
                <a:latin typeface="+mn-lt"/>
                <a:ea typeface="ＭＳ Ｐゴシック" charset="0"/>
                <a:cs typeface="ＭＳ Ｐゴシック" charset="0"/>
              </a:rPr>
              <a:t>kuwarekeri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1684</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mukuge</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 blossoms of the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wither after only one day. … [According to legend] Bashō told the Zen Master </a:t>
            </a:r>
            <a:r>
              <a:rPr kumimoji="1" lang="en-US" altLang="ja-JP" sz="1200" kern="1200" dirty="0" err="1" smtClean="0">
                <a:solidFill>
                  <a:schemeClr val="tx1"/>
                </a:solidFill>
                <a:effectLst/>
                <a:latin typeface="+mn-lt"/>
                <a:ea typeface="ＭＳ Ｐゴシック" charset="0"/>
                <a:cs typeface="ＭＳ Ｐゴシック" charset="0"/>
              </a:rPr>
              <a:t>Butchō</a:t>
            </a:r>
            <a:r>
              <a:rPr kumimoji="1" lang="en-US" altLang="ja-JP" sz="1200" kern="1200" dirty="0" smtClean="0">
                <a:solidFill>
                  <a:schemeClr val="tx1"/>
                </a:solidFill>
                <a:effectLst/>
                <a:latin typeface="+mn-lt"/>
                <a:ea typeface="ＭＳ Ｐゴシック" charset="0"/>
                <a:cs typeface="ＭＳ Ｐゴシック" charset="0"/>
              </a:rPr>
              <a:t>, who had disapproved of poetry, that haikai was simply what happens here and now. </a:t>
            </a:r>
            <a:r>
              <a:rPr kumimoji="1" lang="en-US" altLang="ja-JP" sz="1200" kern="1200" dirty="0" err="1" smtClean="0">
                <a:solidFill>
                  <a:schemeClr val="tx1"/>
                </a:solidFill>
                <a:effectLst/>
                <a:latin typeface="+mn-lt"/>
                <a:ea typeface="ＭＳ Ｐゴシック" charset="0"/>
                <a:cs typeface="ＭＳ Ｐゴシック" charset="0"/>
              </a:rPr>
              <a:t>Butchō</a:t>
            </a:r>
            <a:r>
              <a:rPr kumimoji="1" lang="en-US" altLang="ja-JP" sz="1200" kern="1200" dirty="0" smtClean="0">
                <a:solidFill>
                  <a:schemeClr val="tx1"/>
                </a:solidFill>
                <a:effectLst/>
                <a:latin typeface="+mn-lt"/>
                <a:ea typeface="ＭＳ Ｐゴシック" charset="0"/>
                <a:cs typeface="ＭＳ Ｐゴシック" charset="0"/>
              </a:rPr>
              <a:t> pointed to the rose of </a:t>
            </a:r>
            <a:r>
              <a:rPr kumimoji="1" lang="en-US" altLang="ja-JP" sz="1200" kern="1200" dirty="0" err="1" smtClean="0">
                <a:solidFill>
                  <a:schemeClr val="tx1"/>
                </a:solidFill>
                <a:effectLst/>
                <a:latin typeface="+mn-lt"/>
                <a:ea typeface="ＭＳ Ｐゴシック" charset="0"/>
                <a:cs typeface="ＭＳ Ｐゴシック" charset="0"/>
              </a:rPr>
              <a:t>sharon</a:t>
            </a:r>
            <a:r>
              <a:rPr kumimoji="1" lang="en-US" altLang="ja-JP" sz="1200" kern="1200" dirty="0" smtClean="0">
                <a:solidFill>
                  <a:schemeClr val="tx1"/>
                </a:solidFill>
                <a:effectLst/>
                <a:latin typeface="+mn-lt"/>
                <a:ea typeface="ＭＳ Ｐゴシック" charset="0"/>
                <a:cs typeface="ＭＳ Ｐゴシック" charset="0"/>
              </a:rPr>
              <a:t> and asked for a hokku, and Bashō composed this verse.” [Barnhill]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Image from: http://</a:t>
            </a:r>
            <a:r>
              <a:rPr kumimoji="1" lang="en-US" altLang="ja-JP" sz="1200" kern="1200" dirty="0" err="1" smtClean="0">
                <a:solidFill>
                  <a:schemeClr val="tx1"/>
                </a:solidFill>
                <a:effectLst/>
                <a:latin typeface="+mn-lt"/>
                <a:ea typeface="ＭＳ Ｐゴシック" charset="0"/>
                <a:cs typeface="ＭＳ Ｐゴシック" charset="0"/>
              </a:rPr>
              <a:t>taka.no.coocan.jp</a:t>
            </a:r>
            <a:r>
              <a:rPr kumimoji="1" lang="en-US" altLang="ja-JP" sz="1200" kern="1200" dirty="0" smtClean="0">
                <a:solidFill>
                  <a:schemeClr val="tx1"/>
                </a:solidFill>
                <a:effectLst/>
                <a:latin typeface="+mn-lt"/>
                <a:ea typeface="ＭＳ Ｐゴシック" charset="0"/>
                <a:cs typeface="ＭＳ Ｐゴシック" charset="0"/>
              </a:rPr>
              <a:t>/a5/</a:t>
            </a:r>
            <a:r>
              <a:rPr kumimoji="1" lang="en-US" altLang="ja-JP" sz="1200" kern="1200" dirty="0" err="1" smtClean="0">
                <a:solidFill>
                  <a:schemeClr val="tx1"/>
                </a:solidFill>
                <a:effectLst/>
                <a:latin typeface="+mn-lt"/>
                <a:ea typeface="ＭＳ Ｐゴシック" charset="0"/>
                <a:cs typeface="ＭＳ Ｐゴシック" charset="0"/>
              </a:rPr>
              <a:t>cgi</a:t>
            </a:r>
            <a:r>
              <a:rPr kumimoji="1" lang="en-US" altLang="ja-JP" sz="1200" kern="1200" dirty="0" smtClean="0">
                <a:solidFill>
                  <a:schemeClr val="tx1"/>
                </a:solidFill>
                <a:effectLst/>
                <a:latin typeface="+mn-lt"/>
                <a:ea typeface="ＭＳ Ｐゴシック" charset="0"/>
                <a:cs typeface="ＭＳ Ｐゴシック" charset="0"/>
              </a:rPr>
              <a:t>-bin/</a:t>
            </a:r>
            <a:r>
              <a:rPr kumimoji="1" lang="en-US" altLang="ja-JP" sz="1200" kern="1200" dirty="0" err="1" smtClean="0">
                <a:solidFill>
                  <a:schemeClr val="tx1"/>
                </a:solidFill>
                <a:effectLst/>
                <a:latin typeface="+mn-lt"/>
                <a:ea typeface="ＭＳ Ｐゴシック" charset="0"/>
                <a:cs typeface="ＭＳ Ｐゴシック" charset="0"/>
              </a:rPr>
              <a:t>dfrontpage</a:t>
            </a:r>
            <a:r>
              <a:rPr kumimoji="1" lang="en-US" altLang="ja-JP" sz="1200" kern="1200" dirty="0" smtClean="0">
                <a:solidFill>
                  <a:schemeClr val="tx1"/>
                </a:solidFill>
                <a:effectLst/>
                <a:latin typeface="+mn-lt"/>
                <a:ea typeface="ＭＳ Ｐゴシック" charset="0"/>
                <a:cs typeface="ＭＳ Ｐゴシック" charset="0"/>
              </a:rPr>
              <a:t>/</a:t>
            </a:r>
            <a:r>
              <a:rPr kumimoji="1" lang="en-US" altLang="ja-JP" sz="1200" kern="1200" dirty="0" err="1" smtClean="0">
                <a:solidFill>
                  <a:schemeClr val="tx1"/>
                </a:solidFill>
                <a:effectLst/>
                <a:latin typeface="+mn-lt"/>
                <a:ea typeface="ＭＳ Ｐゴシック" charset="0"/>
                <a:cs typeface="ＭＳ Ｐゴシック" charset="0"/>
              </a:rPr>
              <a:t>kaigatohaiku</a:t>
            </a:r>
            <a:r>
              <a:rPr kumimoji="1" lang="en-US" altLang="ja-JP" sz="1200" kern="1200" dirty="0" smtClean="0">
                <a:solidFill>
                  <a:schemeClr val="tx1"/>
                </a:solidFill>
                <a:effectLst/>
                <a:latin typeface="+mn-lt"/>
                <a:ea typeface="ＭＳ Ｐゴシック" charset="0"/>
                <a:cs typeface="ＭＳ Ｐゴシック" charset="0"/>
              </a:rPr>
              <a:t>/basyounado1.htm (http://</a:t>
            </a:r>
            <a:r>
              <a:rPr kumimoji="1" lang="en-US" altLang="ja-JP" sz="1200" kern="1200" dirty="0" err="1" smtClean="0">
                <a:solidFill>
                  <a:schemeClr val="tx1"/>
                </a:solidFill>
                <a:effectLst/>
                <a:latin typeface="+mn-lt"/>
                <a:ea typeface="ＭＳ Ｐゴシック" charset="0"/>
                <a:cs typeface="ＭＳ Ｐゴシック" charset="0"/>
              </a:rPr>
              <a:t>taka.no.coocan.jp</a:t>
            </a:r>
            <a:r>
              <a:rPr kumimoji="1" lang="en-US" altLang="ja-JP" sz="1200" kern="1200" dirty="0" smtClean="0">
                <a:solidFill>
                  <a:schemeClr val="tx1"/>
                </a:solidFill>
                <a:effectLst/>
                <a:latin typeface="+mn-lt"/>
                <a:ea typeface="ＭＳ Ｐゴシック" charset="0"/>
                <a:cs typeface="ＭＳ Ｐゴシック" charset="0"/>
              </a:rPr>
              <a:t>/a5/</a:t>
            </a:r>
            <a:r>
              <a:rPr kumimoji="1" lang="en-US" altLang="ja-JP" sz="1200" kern="1200" dirty="0" err="1" smtClean="0">
                <a:solidFill>
                  <a:schemeClr val="tx1"/>
                </a:solidFill>
                <a:effectLst/>
                <a:latin typeface="+mn-lt"/>
                <a:ea typeface="ＭＳ Ｐゴシック" charset="0"/>
                <a:cs typeface="ＭＳ Ｐゴシック" charset="0"/>
              </a:rPr>
              <a:t>cgi</a:t>
            </a:r>
            <a:r>
              <a:rPr kumimoji="1" lang="en-US" altLang="ja-JP" sz="1200" kern="1200" dirty="0" smtClean="0">
                <a:solidFill>
                  <a:schemeClr val="tx1"/>
                </a:solidFill>
                <a:effectLst/>
                <a:latin typeface="+mn-lt"/>
                <a:ea typeface="ＭＳ Ｐゴシック" charset="0"/>
                <a:cs typeface="ＭＳ Ｐゴシック" charset="0"/>
              </a:rPr>
              <a:t>-bin/</a:t>
            </a:r>
            <a:r>
              <a:rPr kumimoji="1" lang="en-US" altLang="ja-JP" sz="1200" kern="1200" dirty="0" err="1" smtClean="0">
                <a:solidFill>
                  <a:schemeClr val="tx1"/>
                </a:solidFill>
                <a:effectLst/>
                <a:latin typeface="+mn-lt"/>
                <a:ea typeface="ＭＳ Ｐゴシック" charset="0"/>
                <a:cs typeface="ＭＳ Ｐゴシック" charset="0"/>
              </a:rPr>
              <a:t>dfrontpage</a:t>
            </a:r>
            <a:r>
              <a:rPr kumimoji="1" lang="en-US" altLang="ja-JP" sz="1200" kern="1200" dirty="0" smtClean="0">
                <a:solidFill>
                  <a:schemeClr val="tx1"/>
                </a:solidFill>
                <a:effectLst/>
                <a:latin typeface="+mn-lt"/>
                <a:ea typeface="ＭＳ Ｐゴシック" charset="0"/>
                <a:cs typeface="ＭＳ Ｐゴシック" charset="0"/>
              </a:rPr>
              <a:t>/)</a:t>
            </a:r>
          </a:p>
          <a:p>
            <a:endParaRPr kumimoji="1" lang="ja-JP" altLang="en-US" dirty="0" smtClean="0"/>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20</a:t>
            </a:fld>
            <a:endParaRPr lang="ja-JP" altLang="en-US"/>
          </a:p>
        </p:txBody>
      </p:sp>
    </p:spTree>
    <p:extLst>
      <p:ext uri="{BB962C8B-B14F-4D97-AF65-F5344CB8AC3E}">
        <p14:creationId xmlns:p14="http://schemas.microsoft.com/office/powerpoint/2010/main" val="2860660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ja-JP" sz="1200" kern="1200" dirty="0" smtClean="0">
                <a:solidFill>
                  <a:schemeClr val="tx1"/>
                </a:solidFill>
                <a:effectLst/>
                <a:latin typeface="+mn-lt"/>
                <a:ea typeface="ＭＳ Ｐゴシック" charset="0"/>
                <a:cs typeface="ＭＳ Ｐゴシック" charset="0"/>
              </a:rPr>
              <a:t>明ぼのやしら魚しろきこと一寸</a:t>
            </a:r>
            <a:r>
              <a:rPr kumimoji="1" lang="en-US" altLang="ja-JP" sz="1200" kern="1200" dirty="0" smtClean="0">
                <a:solidFill>
                  <a:schemeClr val="tx1"/>
                </a:solidFill>
                <a:effectLst/>
                <a:latin typeface="+mn-lt"/>
                <a:ea typeface="ＭＳ Ｐゴシック" charset="0"/>
                <a:cs typeface="ＭＳ Ｐゴシック" charset="0"/>
              </a:rPr>
              <a:t> </a:t>
            </a:r>
          </a:p>
          <a:p>
            <a:r>
              <a:rPr kumimoji="1" lang="en-US" altLang="ja-JP" sz="1200" i="1" kern="1200" dirty="0" err="1" smtClean="0">
                <a:solidFill>
                  <a:schemeClr val="tx1"/>
                </a:solidFill>
                <a:effectLst/>
                <a:latin typeface="+mn-lt"/>
                <a:ea typeface="ＭＳ Ｐゴシック" charset="0"/>
                <a:cs typeface="ＭＳ Ｐゴシック" charset="0"/>
              </a:rPr>
              <a:t>akebono</a:t>
            </a:r>
            <a:r>
              <a:rPr kumimoji="1" lang="en-US" altLang="ja-JP" sz="1200" i="1" kern="1200" dirty="0" smtClean="0">
                <a:solidFill>
                  <a:schemeClr val="tx1"/>
                </a:solidFill>
                <a:effectLst/>
                <a:latin typeface="+mn-lt"/>
                <a:ea typeface="ＭＳ Ｐゴシック" charset="0"/>
                <a:cs typeface="ＭＳ Ｐゴシック" charset="0"/>
              </a:rPr>
              <a:t> ya </a:t>
            </a:r>
            <a:r>
              <a:rPr kumimoji="1" lang="en-US" altLang="ja-JP" sz="1200" i="1" kern="1200" dirty="0" err="1" smtClean="0">
                <a:solidFill>
                  <a:schemeClr val="tx1"/>
                </a:solidFill>
                <a:effectLst/>
                <a:latin typeface="+mn-lt"/>
                <a:ea typeface="ＭＳ Ｐゴシック" charset="0"/>
                <a:cs typeface="ＭＳ Ｐゴシック" charset="0"/>
              </a:rPr>
              <a:t>shirauo</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shiroki</a:t>
            </a:r>
            <a:r>
              <a:rPr kumimoji="1" lang="en-US" altLang="ja-JP" sz="1200" i="1" kern="1200" dirty="0" smtClean="0">
                <a:solidFill>
                  <a:schemeClr val="tx1"/>
                </a:solidFill>
                <a:effectLst/>
                <a:latin typeface="+mn-lt"/>
                <a:ea typeface="ＭＳ Ｐゴシック" charset="0"/>
                <a:cs typeface="ＭＳ Ｐゴシック" charset="0"/>
              </a:rPr>
              <a:t> koto </a:t>
            </a:r>
            <a:r>
              <a:rPr kumimoji="1" lang="en-US" altLang="ja-JP" sz="1200" i="1" kern="1200" dirty="0" err="1" smtClean="0">
                <a:solidFill>
                  <a:schemeClr val="tx1"/>
                </a:solidFill>
                <a:effectLst/>
                <a:latin typeface="+mn-lt"/>
                <a:ea typeface="ＭＳ Ｐゴシック" charset="0"/>
                <a:cs typeface="ＭＳ Ｐゴシック" charset="0"/>
              </a:rPr>
              <a:t>issun</a:t>
            </a:r>
            <a:r>
              <a:rPr kumimoji="1" lang="en-US" altLang="ja-JP" sz="1200" i="1" kern="1200" dirty="0" smtClean="0">
                <a:solidFill>
                  <a:schemeClr val="tx1"/>
                </a:solidFill>
                <a:effectLst/>
                <a:latin typeface="+mn-lt"/>
                <a:ea typeface="ＭＳ Ｐゴシック" charset="0"/>
                <a:cs typeface="ＭＳ Ｐゴシック" charset="0"/>
              </a:rPr>
              <a:t> </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Winter / 1684–85</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whitefish (</a:t>
            </a:r>
            <a:r>
              <a:rPr kumimoji="1" lang="en-US" altLang="ja-JP" sz="1200" i="1" kern="1200" dirty="0" err="1" smtClean="0">
                <a:solidFill>
                  <a:schemeClr val="tx1"/>
                </a:solidFill>
                <a:effectLst/>
                <a:latin typeface="+mn-lt"/>
                <a:ea typeface="ＭＳ Ｐゴシック" charset="0"/>
                <a:cs typeface="ＭＳ Ｐゴシック" charset="0"/>
              </a:rPr>
              <a:t>shirauo</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Notes: “This verse alludes to a poem by Du Fu, which has the couplet ‘Each whitefish has its life / by nature one inch.’” [Barnhill]</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21</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I would like to skip this poem, except to comment on the tradition of the poem</a:t>
            </a:r>
          </a:p>
          <a:p>
            <a:r>
              <a:rPr kumimoji="1" lang="en-US" altLang="ja-JP" sz="1200" b="1" kern="1200" dirty="0" err="1" smtClean="0">
                <a:solidFill>
                  <a:schemeClr val="tx1"/>
                </a:solidFill>
                <a:latin typeface="+mn-lt"/>
                <a:ea typeface="ＭＳ Ｐゴシック" charset="0"/>
                <a:cs typeface="ＭＳ Ｐゴシック" charset="0"/>
              </a:rPr>
              <a:t>Sengai</a:t>
            </a:r>
            <a:r>
              <a:rPr kumimoji="1" lang="en-US" altLang="ja-JP" sz="1200" b="0" kern="1200" dirty="0" smtClean="0">
                <a:solidFill>
                  <a:schemeClr val="tx1"/>
                </a:solidFill>
                <a:latin typeface="+mn-lt"/>
                <a:ea typeface="ＭＳ Ｐゴシック" charset="0"/>
                <a:cs typeface="ＭＳ Ｐゴシック" charset="0"/>
              </a:rPr>
              <a:t> </a:t>
            </a:r>
            <a:r>
              <a:rPr kumimoji="1" lang="en-US" altLang="ja-JP" sz="1200" b="0" kern="1200" dirty="0" err="1" smtClean="0">
                <a:solidFill>
                  <a:schemeClr val="tx1"/>
                </a:solidFill>
                <a:latin typeface="+mn-lt"/>
                <a:ea typeface="ＭＳ Ｐゴシック" charset="0"/>
                <a:cs typeface="ＭＳ Ｐゴシック" charset="0"/>
              </a:rPr>
              <a:t>Gibon</a:t>
            </a:r>
            <a:r>
              <a:rPr kumimoji="1" lang="en-US" altLang="ja-JP" sz="1200" b="0" kern="1200" dirty="0" smtClean="0">
                <a:solidFill>
                  <a:schemeClr val="tx1"/>
                </a:solidFill>
                <a:latin typeface="+mn-lt"/>
                <a:ea typeface="ＭＳ Ｐゴシック" charset="0"/>
                <a:cs typeface="ＭＳ Ｐゴシック" charset="0"/>
              </a:rPr>
              <a:t> (</a:t>
            </a:r>
            <a:r>
              <a:rPr kumimoji="1" lang="ja-JP" altLang="en-US" sz="1200" b="0" kern="1200" dirty="0" smtClean="0">
                <a:solidFill>
                  <a:schemeClr val="tx1"/>
                </a:solidFill>
                <a:latin typeface="+mn-lt"/>
                <a:ea typeface="ＭＳ Ｐゴシック" charset="0"/>
                <a:cs typeface="ＭＳ Ｐゴシック" charset="0"/>
              </a:rPr>
              <a:t>仙厓</a:t>
            </a:r>
            <a:r>
              <a:rPr kumimoji="1" lang="en-US" altLang="ja-JP" sz="1200" b="0" kern="1200" dirty="0" smtClean="0">
                <a:solidFill>
                  <a:schemeClr val="tx1"/>
                </a:solidFill>
                <a:latin typeface="+mn-lt"/>
                <a:ea typeface="ＭＳ Ｐゴシック" charset="0"/>
                <a:cs typeface="ＭＳ Ｐゴシック" charset="0"/>
              </a:rPr>
              <a:t> </a:t>
            </a:r>
            <a:r>
              <a:rPr kumimoji="1" lang="ja-JP" altLang="en-US" sz="1200" b="0" kern="1200" dirty="0" smtClean="0">
                <a:solidFill>
                  <a:schemeClr val="tx1"/>
                </a:solidFill>
                <a:latin typeface="+mn-lt"/>
                <a:ea typeface="ＭＳ Ｐゴシック" charset="0"/>
                <a:cs typeface="ＭＳ Ｐゴシック" charset="0"/>
              </a:rPr>
              <a:t>義梵</a:t>
            </a:r>
            <a:r>
              <a:rPr kumimoji="1" lang="en-US" altLang="ja-JP" sz="1200" b="0" kern="1200" dirty="0" smtClean="0">
                <a:solidFill>
                  <a:schemeClr val="tx1"/>
                </a:solidFill>
                <a:latin typeface="+mn-lt"/>
                <a:ea typeface="ＭＳ Ｐゴシック" charset="0"/>
                <a:cs typeface="ＭＳ Ｐゴシック" charset="0"/>
              </a:rPr>
              <a:t>, 1750 - 1837) was a Japanese monk of the </a:t>
            </a:r>
            <a:r>
              <a:rPr kumimoji="1" lang="en-US" altLang="ja-JP" sz="1200" b="0" kern="1200" dirty="0" err="1" smtClean="0">
                <a:solidFill>
                  <a:schemeClr val="tx1"/>
                </a:solidFill>
                <a:latin typeface="+mn-lt"/>
                <a:ea typeface="ＭＳ Ｐゴシック" charset="0"/>
                <a:cs typeface="ＭＳ Ｐゴシック" charset="0"/>
              </a:rPr>
              <a:t>Rinzai</a:t>
            </a:r>
            <a:r>
              <a:rPr kumimoji="1" lang="en-US" altLang="ja-JP" sz="1200" b="0" kern="1200" dirty="0" smtClean="0">
                <a:solidFill>
                  <a:schemeClr val="tx1"/>
                </a:solidFill>
                <a:latin typeface="+mn-lt"/>
                <a:ea typeface="ＭＳ Ｐゴシック" charset="0"/>
                <a:cs typeface="ＭＳ Ｐゴシック" charset="0"/>
              </a:rPr>
              <a:t> (</a:t>
            </a:r>
            <a:r>
              <a:rPr kumimoji="1" lang="ja-JP" altLang="en-US" sz="1200" b="0" kern="1200" dirty="0" smtClean="0">
                <a:solidFill>
                  <a:schemeClr val="tx1"/>
                </a:solidFill>
                <a:latin typeface="+mn-lt"/>
                <a:ea typeface="ＭＳ Ｐゴシック" charset="0"/>
                <a:cs typeface="ＭＳ Ｐゴシック" charset="0"/>
              </a:rPr>
              <a:t>臨在宗</a:t>
            </a:r>
            <a:r>
              <a:rPr kumimoji="1" lang="en-US" altLang="ja-JP" sz="1200" b="0" kern="1200" dirty="0" smtClean="0">
                <a:solidFill>
                  <a:schemeClr val="tx1"/>
                </a:solidFill>
                <a:latin typeface="+mn-lt"/>
                <a:ea typeface="ＭＳ Ｐゴシック" charset="0"/>
                <a:cs typeface="ＭＳ Ｐゴシック" charset="0"/>
              </a:rPr>
              <a:t>) school</a:t>
            </a:r>
            <a:endParaRPr kumimoji="1" lang="en-US" altLang="ja-JP" sz="1200" b="0"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10</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古池や蛙飛びこむ水の音</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furuike</a:t>
            </a:r>
            <a:r>
              <a:rPr kumimoji="1" lang="en-US" altLang="ja-JP" sz="1200" i="1" kern="1200" dirty="0" smtClean="0">
                <a:solidFill>
                  <a:schemeClr val="tx1"/>
                </a:solidFill>
                <a:effectLst/>
                <a:latin typeface="+mn-lt"/>
                <a:ea typeface="ＭＳ Ｐゴシック" charset="0"/>
                <a:cs typeface="ＭＳ Ｐゴシック" charset="0"/>
              </a:rPr>
              <a:t> ya </a:t>
            </a:r>
            <a:r>
              <a:rPr kumimoji="1" lang="en-US" altLang="ja-JP" sz="1200" i="1" kern="1200" dirty="0" err="1" smtClean="0">
                <a:solidFill>
                  <a:schemeClr val="tx1"/>
                </a:solidFill>
                <a:effectLst/>
                <a:latin typeface="+mn-lt"/>
                <a:ea typeface="ＭＳ Ｐゴシック" charset="0"/>
                <a:cs typeface="ＭＳ Ｐゴシック" charset="0"/>
              </a:rPr>
              <a:t>kawazu</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tobikomu</a:t>
            </a:r>
            <a:r>
              <a:rPr kumimoji="1" lang="en-US" altLang="ja-JP" sz="1200" i="1" kern="1200" dirty="0" smtClean="0">
                <a:solidFill>
                  <a:schemeClr val="tx1"/>
                </a:solidFill>
                <a:effectLst/>
                <a:latin typeface="+mn-lt"/>
                <a:ea typeface="ＭＳ Ｐゴシック" charset="0"/>
                <a:cs typeface="ＭＳ Ｐゴシック" charset="0"/>
              </a:rPr>
              <a:t> mizu no </a:t>
            </a:r>
            <a:r>
              <a:rPr kumimoji="1" lang="en-US" altLang="ja-JP" sz="1200" i="1" kern="1200" dirty="0" err="1" smtClean="0">
                <a:solidFill>
                  <a:schemeClr val="tx1"/>
                </a:solidFill>
                <a:effectLst/>
                <a:latin typeface="+mn-lt"/>
                <a:ea typeface="ＭＳ Ｐゴシック" charset="0"/>
                <a:cs typeface="ＭＳ Ｐゴシック" charset="0"/>
              </a:rPr>
              <a:t>oto</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Spring / 1686</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frog (</a:t>
            </a:r>
            <a:r>
              <a:rPr kumimoji="1" lang="en-US" altLang="ja-JP" sz="1200" i="1" kern="1200" dirty="0" err="1" smtClean="0">
                <a:solidFill>
                  <a:schemeClr val="tx1"/>
                </a:solidFill>
                <a:effectLst/>
                <a:latin typeface="+mn-lt"/>
                <a:ea typeface="ＭＳ Ｐゴシック" charset="0"/>
                <a:cs typeface="ＭＳ Ｐゴシック" charset="0"/>
              </a:rPr>
              <a:t>kawazu</a:t>
            </a:r>
            <a:r>
              <a:rPr kumimoji="1" lang="en-US" altLang="ja-JP" sz="1200" kern="1200" dirty="0" smtClean="0">
                <a:solidFill>
                  <a:schemeClr val="tx1"/>
                </a:solidFill>
                <a:effectLst/>
                <a:latin typeface="+mn-lt"/>
                <a:ea typeface="ＭＳ Ｐゴシック" charset="0"/>
                <a:cs typeface="ＭＳ Ｐゴシック" charset="0"/>
              </a:rPr>
              <a:t>)</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Image from: http://www5.atpages.jp/</a:t>
            </a:r>
            <a:r>
              <a:rPr kumimoji="1" lang="en-US" altLang="ja-JP" sz="1200" kern="1200" dirty="0" err="1" smtClean="0">
                <a:solidFill>
                  <a:schemeClr val="tx1"/>
                </a:solidFill>
                <a:effectLst/>
                <a:latin typeface="+mn-lt"/>
                <a:ea typeface="ＭＳ Ｐゴシック" charset="0"/>
                <a:cs typeface="ＭＳ Ｐゴシック" charset="0"/>
              </a:rPr>
              <a:t>denshouuta</a:t>
            </a:r>
            <a:r>
              <a:rPr kumimoji="1" lang="en-US" altLang="ja-JP" sz="1200" kern="1200" dirty="0" smtClean="0">
                <a:solidFill>
                  <a:schemeClr val="tx1"/>
                </a:solidFill>
                <a:effectLst/>
                <a:latin typeface="+mn-lt"/>
                <a:ea typeface="ＭＳ Ｐゴシック" charset="0"/>
                <a:cs typeface="ＭＳ Ｐゴシック" charset="0"/>
              </a:rPr>
              <a:t>/page017.html</a:t>
            </a:r>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22</a:t>
            </a:fld>
            <a:endParaRPr lang="ja-JP" altLang="en-US"/>
          </a:p>
        </p:txBody>
      </p:sp>
    </p:spTree>
    <p:extLst>
      <p:ext uri="{BB962C8B-B14F-4D97-AF65-F5344CB8AC3E}">
        <p14:creationId xmlns:p14="http://schemas.microsoft.com/office/powerpoint/2010/main" val="223392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effectLst/>
                <a:latin typeface="+mn-lt"/>
                <a:ea typeface="ＭＳ Ｐゴシック" charset="0"/>
                <a:cs typeface="ＭＳ Ｐゴシック" charset="0"/>
              </a:rPr>
              <a:t>EXPLAIN</a:t>
            </a:r>
            <a:r>
              <a:rPr kumimoji="1" lang="en-US" altLang="ja-JP" sz="1200" kern="1200" baseline="0" dirty="0" smtClean="0">
                <a:solidFill>
                  <a:schemeClr val="tx1"/>
                </a:solidFill>
                <a:effectLst/>
                <a:latin typeface="+mn-lt"/>
                <a:ea typeface="ＭＳ Ｐゴシック" charset="0"/>
                <a:cs typeface="ＭＳ Ｐゴシック" charset="0"/>
              </a:rPr>
              <a:t> (</a:t>
            </a:r>
            <a:r>
              <a:rPr kumimoji="1" lang="en-US" altLang="ja-JP" sz="1200" kern="1200" baseline="0" dirty="0" err="1" smtClean="0">
                <a:solidFill>
                  <a:schemeClr val="tx1"/>
                </a:solidFill>
                <a:effectLst/>
                <a:latin typeface="+mn-lt"/>
                <a:ea typeface="ＭＳ Ｐゴシック" charset="0"/>
                <a:cs typeface="ＭＳ Ｐゴシック" charset="0"/>
              </a:rPr>
              <a:t>kireji</a:t>
            </a:r>
            <a:r>
              <a:rPr kumimoji="1" lang="en-US" altLang="ja-JP" sz="1200" kern="1200" baseline="0" dirty="0" smtClean="0">
                <a:solidFill>
                  <a:schemeClr val="tx1"/>
                </a:solidFill>
                <a:effectLst/>
                <a:latin typeface="+mn-lt"/>
                <a:ea typeface="ＭＳ Ｐゴシック" charset="0"/>
                <a:cs typeface="ＭＳ Ｐゴシック" charset="0"/>
              </a:rPr>
              <a:t>, conversational style, greeting poem / social aspect of poetry)</a:t>
            </a:r>
          </a:p>
          <a:p>
            <a:r>
              <a:rPr kumimoji="1" lang="en-US" altLang="ja-JP" sz="1200" kern="1200" dirty="0" smtClean="0">
                <a:solidFill>
                  <a:schemeClr val="tx1"/>
                </a:solidFill>
                <a:effectLst/>
                <a:latin typeface="+mn-lt"/>
                <a:ea typeface="ＭＳ Ｐゴシック" charset="0"/>
                <a:cs typeface="ＭＳ Ｐゴシック" charset="0"/>
              </a:rPr>
              <a:t>An invitation AND about listening very carefully: </a:t>
            </a:r>
            <a:r>
              <a:rPr kumimoji="1" lang="ja-JP" altLang="en-US" sz="1200" kern="1200" dirty="0" smtClean="0">
                <a:solidFill>
                  <a:schemeClr val="tx1"/>
                </a:solidFill>
                <a:effectLst/>
                <a:latin typeface="+mn-lt"/>
                <a:ea typeface="ＭＳ Ｐゴシック" charset="0"/>
                <a:cs typeface="ＭＳ Ｐゴシック" charset="0"/>
              </a:rPr>
              <a:t>田中</a:t>
            </a:r>
            <a:r>
              <a:rPr kumimoji="1" lang="en-US" altLang="ja-JP" sz="1200" kern="1200" dirty="0" smtClean="0">
                <a:solidFill>
                  <a:schemeClr val="tx1"/>
                </a:solidFill>
                <a:effectLst/>
                <a:latin typeface="+mn-lt"/>
                <a:ea typeface="ＭＳ Ｐゴシック" charset="0"/>
                <a:cs typeface="ＭＳ Ｐゴシック" charset="0"/>
              </a:rPr>
              <a:t> 56, </a:t>
            </a:r>
            <a:r>
              <a:rPr kumimoji="1" lang="ja-JP" altLang="en-US" sz="1200" kern="1200" dirty="0" smtClean="0">
                <a:solidFill>
                  <a:schemeClr val="tx1"/>
                </a:solidFill>
                <a:effectLst/>
                <a:latin typeface="+mn-lt"/>
                <a:ea typeface="ＭＳ Ｐゴシック" charset="0"/>
                <a:cs typeface="ＭＳ Ｐゴシック" charset="0"/>
              </a:rPr>
              <a:t>聴閑：閑寂のうちにじっと耳をすませて聞き入ることである</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Notice the sound performance: </a:t>
            </a:r>
            <a:r>
              <a:rPr kumimoji="1" lang="en-US" altLang="ja-JP" sz="1200" kern="1200" dirty="0" err="1" smtClean="0">
                <a:solidFill>
                  <a:schemeClr val="tx1"/>
                </a:solidFill>
                <a:effectLst/>
                <a:latin typeface="+mn-lt"/>
                <a:ea typeface="ＭＳ Ｐゴシック" charset="0"/>
                <a:cs typeface="ＭＳ Ｐゴシック" charset="0"/>
              </a:rPr>
              <a:t>kikinikoy</a:t>
            </a:r>
            <a:r>
              <a:rPr kumimoji="1" lang="en-US" altLang="ja-JP" sz="1200" kern="1200" dirty="0" smtClean="0">
                <a:solidFill>
                  <a:schemeClr val="tx1"/>
                </a:solidFill>
                <a:effectLst/>
                <a:latin typeface="+mn-lt"/>
                <a:ea typeface="ＭＳ Ｐゴシック" charset="0"/>
                <a:cs typeface="ＭＳ Ｐゴシック" charset="0"/>
              </a:rPr>
              <a:t> / </a:t>
            </a:r>
            <a:r>
              <a:rPr kumimoji="1" lang="en-US" altLang="ja-JP" sz="1200" kern="1200" dirty="0" err="1" smtClean="0">
                <a:solidFill>
                  <a:schemeClr val="tx1"/>
                </a:solidFill>
                <a:effectLst/>
                <a:latin typeface="+mn-lt"/>
                <a:ea typeface="ＭＳ Ｐゴシック" charset="0"/>
                <a:cs typeface="ＭＳ Ｐゴシック" charset="0"/>
              </a:rPr>
              <a:t>chichiyo</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b="1"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11</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蓑虫の音を聞きに来よ草の庵</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minomushi</a:t>
            </a:r>
            <a:r>
              <a:rPr kumimoji="1" lang="en-US" altLang="ja-JP" sz="1200" i="1" kern="1200" dirty="0" smtClean="0">
                <a:solidFill>
                  <a:schemeClr val="tx1"/>
                </a:solidFill>
                <a:effectLst/>
                <a:latin typeface="+mn-lt"/>
                <a:ea typeface="ＭＳ Ｐゴシック" charset="0"/>
                <a:cs typeface="ＭＳ Ｐゴシック" charset="0"/>
              </a:rPr>
              <a:t> no ne o </a:t>
            </a:r>
            <a:r>
              <a:rPr kumimoji="1" lang="en-US" altLang="ja-JP" sz="1200" i="1" kern="1200" dirty="0" err="1" smtClean="0">
                <a:solidFill>
                  <a:schemeClr val="tx1"/>
                </a:solidFill>
                <a:effectLst/>
                <a:latin typeface="+mn-lt"/>
                <a:ea typeface="ＭＳ Ｐゴシック" charset="0"/>
                <a:cs typeface="ＭＳ Ｐゴシック" charset="0"/>
              </a:rPr>
              <a:t>kiki</a:t>
            </a:r>
            <a:r>
              <a:rPr kumimoji="1" lang="en-US" altLang="ja-JP" sz="1200" i="1" kern="1200" dirty="0" smtClean="0">
                <a:solidFill>
                  <a:schemeClr val="tx1"/>
                </a:solidFill>
                <a:effectLst/>
                <a:latin typeface="+mn-lt"/>
                <a:ea typeface="ＭＳ Ｐゴシック" charset="0"/>
                <a:cs typeface="ＭＳ Ｐゴシック" charset="0"/>
              </a:rPr>
              <a:t> ni ko yo kusa no </a:t>
            </a:r>
            <a:r>
              <a:rPr kumimoji="1" lang="en-US" altLang="ja-JP" sz="1200" i="1" kern="1200" dirty="0" err="1" smtClean="0">
                <a:solidFill>
                  <a:schemeClr val="tx1"/>
                </a:solidFill>
                <a:effectLst/>
                <a:latin typeface="+mn-lt"/>
                <a:ea typeface="ＭＳ Ｐゴシック" charset="0"/>
                <a:cs typeface="ＭＳ Ｐゴシック" charset="0"/>
              </a:rPr>
              <a:t>io</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1687</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bagworm (</a:t>
            </a:r>
            <a:r>
              <a:rPr kumimoji="1" lang="en-US" altLang="ja-JP" sz="1200" i="1" kern="1200" dirty="0" err="1" smtClean="0">
                <a:solidFill>
                  <a:schemeClr val="tx1"/>
                </a:solidFill>
                <a:effectLst/>
                <a:latin typeface="+mn-lt"/>
                <a:ea typeface="ＭＳ Ｐゴシック" charset="0"/>
                <a:cs typeface="ＭＳ Ｐゴシック" charset="0"/>
              </a:rPr>
              <a:t>minomushi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 bagworm actually does not make any sound, but in Sei </a:t>
            </a:r>
            <a:r>
              <a:rPr kumimoji="1" lang="en-US" altLang="ja-JP" sz="1200" kern="1200" dirty="0" err="1" smtClean="0">
                <a:solidFill>
                  <a:schemeClr val="tx1"/>
                </a:solidFill>
                <a:effectLst/>
                <a:latin typeface="+mn-lt"/>
                <a:ea typeface="ＭＳ Ｐゴシック" charset="0"/>
                <a:cs typeface="ＭＳ Ｐゴシック" charset="0"/>
              </a:rPr>
              <a:t>Shōnagon’s</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i="1" kern="1200" dirty="0" smtClean="0">
                <a:solidFill>
                  <a:schemeClr val="tx1"/>
                </a:solidFill>
                <a:effectLst/>
                <a:latin typeface="+mn-lt"/>
                <a:ea typeface="ＭＳ Ｐゴシック" charset="0"/>
                <a:cs typeface="ＭＳ Ｐゴシック" charset="0"/>
              </a:rPr>
              <a:t>Pillow Book</a:t>
            </a:r>
            <a:r>
              <a:rPr kumimoji="1" lang="en-US" altLang="ja-JP" sz="1200" kern="1200" dirty="0" smtClean="0">
                <a:solidFill>
                  <a:schemeClr val="tx1"/>
                </a:solidFill>
                <a:effectLst/>
                <a:latin typeface="+mn-lt"/>
                <a:ea typeface="ＭＳ Ｐゴシック" charset="0"/>
                <a:cs typeface="ＭＳ Ｐゴシック" charset="0"/>
              </a:rPr>
              <a:t> it was said to make a faint plaintive cry of </a:t>
            </a:r>
            <a:r>
              <a:rPr kumimoji="1" lang="en-US" altLang="ja-JP" sz="1200" i="1" kern="1200" dirty="0" err="1" smtClean="0">
                <a:solidFill>
                  <a:schemeClr val="tx1"/>
                </a:solidFill>
                <a:effectLst/>
                <a:latin typeface="+mn-lt"/>
                <a:ea typeface="ＭＳ Ｐゴシック" charset="0"/>
                <a:cs typeface="ＭＳ Ｐゴシック" charset="0"/>
              </a:rPr>
              <a:t>chichiyo</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chichiyo</a:t>
            </a:r>
            <a:r>
              <a:rPr kumimoji="1" lang="en-US" altLang="ja-JP" sz="1200" kern="1200" dirty="0" smtClean="0">
                <a:solidFill>
                  <a:schemeClr val="tx1"/>
                </a:solidFill>
                <a:effectLst/>
                <a:latin typeface="+mn-lt"/>
                <a:ea typeface="ＭＳ Ｐゴシック" charset="0"/>
                <a:cs typeface="ＭＳ Ｐゴシック" charset="0"/>
              </a:rPr>
              <a:t> (“father!” “father!”). [Barnhill]</a:t>
            </a: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23</a:t>
            </a:fld>
            <a:endParaRPr lang="ja-JP" altLang="en-US"/>
          </a:p>
        </p:txBody>
      </p:sp>
    </p:spTree>
    <p:extLst>
      <p:ext uri="{BB962C8B-B14F-4D97-AF65-F5344CB8AC3E}">
        <p14:creationId xmlns:p14="http://schemas.microsoft.com/office/powerpoint/2010/main" val="1363040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ja-JP" sz="1200" kern="1200" dirty="0" smtClean="0">
                <a:solidFill>
                  <a:schemeClr val="tx1"/>
                </a:solidFill>
                <a:effectLst/>
                <a:latin typeface="+mn-lt"/>
                <a:ea typeface="ＭＳ Ｐゴシック" charset="0"/>
                <a:cs typeface="ＭＳ Ｐゴシック" charset="0"/>
              </a:rPr>
              <a:t>蓑虫の音を聞きに来よ草の庵</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minomushi</a:t>
            </a:r>
            <a:r>
              <a:rPr kumimoji="1" lang="en-US" altLang="ja-JP" sz="1200" i="1" kern="1200" dirty="0" smtClean="0">
                <a:solidFill>
                  <a:schemeClr val="tx1"/>
                </a:solidFill>
                <a:effectLst/>
                <a:latin typeface="+mn-lt"/>
                <a:ea typeface="ＭＳ Ｐゴシック" charset="0"/>
                <a:cs typeface="ＭＳ Ｐゴシック" charset="0"/>
              </a:rPr>
              <a:t> no ne o </a:t>
            </a:r>
            <a:r>
              <a:rPr kumimoji="1" lang="en-US" altLang="ja-JP" sz="1200" i="1" kern="1200" dirty="0" err="1" smtClean="0">
                <a:solidFill>
                  <a:schemeClr val="tx1"/>
                </a:solidFill>
                <a:effectLst/>
                <a:latin typeface="+mn-lt"/>
                <a:ea typeface="ＭＳ Ｐゴシック" charset="0"/>
                <a:cs typeface="ＭＳ Ｐゴシック" charset="0"/>
              </a:rPr>
              <a:t>kiki</a:t>
            </a:r>
            <a:r>
              <a:rPr kumimoji="1" lang="en-US" altLang="ja-JP" sz="1200" i="1" kern="1200" dirty="0" smtClean="0">
                <a:solidFill>
                  <a:schemeClr val="tx1"/>
                </a:solidFill>
                <a:effectLst/>
                <a:latin typeface="+mn-lt"/>
                <a:ea typeface="ＭＳ Ｐゴシック" charset="0"/>
                <a:cs typeface="ＭＳ Ｐゴシック" charset="0"/>
              </a:rPr>
              <a:t> ni ko yo kusa no </a:t>
            </a:r>
            <a:r>
              <a:rPr kumimoji="1" lang="en-US" altLang="ja-JP" sz="1200" i="1" kern="1200" dirty="0" err="1" smtClean="0">
                <a:solidFill>
                  <a:schemeClr val="tx1"/>
                </a:solidFill>
                <a:effectLst/>
                <a:latin typeface="+mn-lt"/>
                <a:ea typeface="ＭＳ Ｐゴシック" charset="0"/>
                <a:cs typeface="ＭＳ Ｐゴシック" charset="0"/>
              </a:rPr>
              <a:t>io</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dirty="0" smtClean="0"/>
          </a:p>
          <a:p>
            <a:r>
              <a:rPr kumimoji="1" lang="en-US" altLang="ja-JP" dirty="0" smtClean="0"/>
              <a:t>Shirane 162: probably done after he began</a:t>
            </a:r>
            <a:r>
              <a:rPr kumimoji="1" lang="en-US" altLang="ja-JP" baseline="0" dirty="0" smtClean="0"/>
              <a:t> taking lessons from </a:t>
            </a:r>
            <a:r>
              <a:rPr kumimoji="1" lang="en-US" altLang="ja-JP" baseline="0" dirty="0" err="1" smtClean="0"/>
              <a:t>Kyoriku</a:t>
            </a:r>
            <a:r>
              <a:rPr kumimoji="1" lang="en-US" altLang="ja-JP" baseline="0" dirty="0" smtClean="0"/>
              <a:t>, in the latter half to 1692</a:t>
            </a:r>
          </a:p>
          <a:p>
            <a:endParaRPr kumimoji="1" lang="en-US" altLang="ja-JP" baseline="0" dirty="0" smtClean="0"/>
          </a:p>
          <a:p>
            <a:r>
              <a:rPr kumimoji="1" lang="en-US" altLang="ja-JP" baseline="0" dirty="0" smtClean="0"/>
              <a:t>Shirane 173: In response to this hokku by Basho, Yamaguchi </a:t>
            </a:r>
            <a:r>
              <a:rPr kumimoji="1" lang="en-US" altLang="ja-JP" baseline="0" dirty="0" err="1" smtClean="0"/>
              <a:t>Sodō</a:t>
            </a:r>
            <a:r>
              <a:rPr kumimoji="1" lang="en-US" altLang="ja-JP" baseline="0" dirty="0" smtClean="0"/>
              <a:t> (1642-1716), a scholar of Chinese literature and a kanshi poet, wrote the haibun essay “Comment on the Bagworm” (</a:t>
            </a:r>
            <a:r>
              <a:rPr kumimoji="1" lang="en-US" altLang="ja-JP" baseline="0" dirty="0" err="1" smtClean="0"/>
              <a:t>Minomushi</a:t>
            </a:r>
            <a:r>
              <a:rPr kumimoji="1" lang="en-US" altLang="ja-JP" baseline="0" dirty="0" smtClean="0"/>
              <a:t> no setsu”), which in turn cause Basho to compose “Postscript to ‘Comment on the Bagworm,’” in which he praised the beauty of </a:t>
            </a:r>
            <a:r>
              <a:rPr kumimoji="1" lang="en-US" altLang="ja-JP" baseline="0" dirty="0" err="1" smtClean="0"/>
              <a:t>Sodō’s</a:t>
            </a:r>
            <a:r>
              <a:rPr kumimoji="1" lang="en-US" altLang="ja-JP" baseline="0" dirty="0" smtClean="0"/>
              <a:t> poetic prose.</a:t>
            </a:r>
          </a:p>
          <a:p>
            <a:endParaRPr kumimoji="1" lang="en-US" altLang="ja-JP" baseline="0" dirty="0" smtClean="0"/>
          </a:p>
          <a:p>
            <a:r>
              <a:rPr kumimoji="1" lang="en-US" altLang="ja-JP" baseline="0" dirty="0" smtClean="0"/>
              <a:t>…. So a give and take</a:t>
            </a:r>
          </a:p>
          <a:p>
            <a:endParaRPr kumimoji="1" lang="en-US" altLang="ja-JP" baseline="0" dirty="0" smtClean="0"/>
          </a:p>
          <a:p>
            <a:r>
              <a:rPr kumimoji="1" lang="en-US" altLang="ja-JP" baseline="0" dirty="0" smtClean="0"/>
              <a:t>Image from: </a:t>
            </a:r>
            <a:r>
              <a:rPr kumimoji="1" lang="en-US" altLang="ja-JP" baseline="0" dirty="0" err="1" smtClean="0"/>
              <a:t>hapstancedepart.files.wordpress.com</a:t>
            </a:r>
            <a:r>
              <a:rPr kumimoji="1" lang="en-US" altLang="ja-JP" baseline="0" dirty="0" smtClean="0"/>
              <a:t>/2011/01/banana-tree-and-gate-to-the-banana-tree-hut-matsuo-basho-1644-16982.jpg</a:t>
            </a:r>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24</a:t>
            </a:fld>
            <a:endParaRPr lang="ja-JP" altLang="en-US"/>
          </a:p>
        </p:txBody>
      </p:sp>
    </p:spTree>
    <p:extLst>
      <p:ext uri="{BB962C8B-B14F-4D97-AF65-F5344CB8AC3E}">
        <p14:creationId xmlns:p14="http://schemas.microsoft.com/office/powerpoint/2010/main" val="29075268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effectLst/>
                <a:latin typeface="+mn-lt"/>
                <a:ea typeface="ＭＳ Ｐゴシック" charset="0"/>
                <a:cs typeface="ＭＳ Ｐゴシック" charset="0"/>
              </a:rPr>
              <a:t>Lifestyle</a:t>
            </a:r>
          </a:p>
          <a:p>
            <a:r>
              <a:rPr kumimoji="1" lang="ja-JP" altLang="ja-JP" sz="1200" kern="1200" dirty="0" smtClean="0">
                <a:solidFill>
                  <a:schemeClr val="tx1"/>
                </a:solidFill>
                <a:effectLst/>
                <a:latin typeface="+mn-lt"/>
                <a:ea typeface="ＭＳ Ｐゴシック" charset="0"/>
                <a:cs typeface="ＭＳ Ｐゴシック" charset="0"/>
              </a:rPr>
              <a:t>蓑虫の音を聞きに来よ草の庵</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minomushi</a:t>
            </a:r>
            <a:r>
              <a:rPr kumimoji="1" lang="en-US" altLang="ja-JP" sz="1200" i="1" kern="1200" dirty="0" smtClean="0">
                <a:solidFill>
                  <a:schemeClr val="tx1"/>
                </a:solidFill>
                <a:effectLst/>
                <a:latin typeface="+mn-lt"/>
                <a:ea typeface="ＭＳ Ｐゴシック" charset="0"/>
                <a:cs typeface="ＭＳ Ｐゴシック" charset="0"/>
              </a:rPr>
              <a:t> no ne o </a:t>
            </a:r>
            <a:r>
              <a:rPr kumimoji="1" lang="en-US" altLang="ja-JP" sz="1200" i="1" kern="1200" dirty="0" err="1" smtClean="0">
                <a:solidFill>
                  <a:schemeClr val="tx1"/>
                </a:solidFill>
                <a:effectLst/>
                <a:latin typeface="+mn-lt"/>
                <a:ea typeface="ＭＳ Ｐゴシック" charset="0"/>
                <a:cs typeface="ＭＳ Ｐゴシック" charset="0"/>
              </a:rPr>
              <a:t>kiki</a:t>
            </a:r>
            <a:r>
              <a:rPr kumimoji="1" lang="en-US" altLang="ja-JP" sz="1200" i="1" kern="1200" dirty="0" smtClean="0">
                <a:solidFill>
                  <a:schemeClr val="tx1"/>
                </a:solidFill>
                <a:effectLst/>
                <a:latin typeface="+mn-lt"/>
                <a:ea typeface="ＭＳ Ｐゴシック" charset="0"/>
                <a:cs typeface="ＭＳ Ｐゴシック" charset="0"/>
              </a:rPr>
              <a:t> ni ko yo kusa no </a:t>
            </a:r>
            <a:r>
              <a:rPr kumimoji="1" lang="en-US" altLang="ja-JP" sz="1200" i="1" kern="1200" dirty="0" err="1" smtClean="0">
                <a:solidFill>
                  <a:schemeClr val="tx1"/>
                </a:solidFill>
                <a:effectLst/>
                <a:latin typeface="+mn-lt"/>
                <a:ea typeface="ＭＳ Ｐゴシック" charset="0"/>
                <a:cs typeface="ＭＳ Ｐゴシック" charset="0"/>
              </a:rPr>
              <a:t>io</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dirty="0" smtClean="0"/>
          </a:p>
          <a:p>
            <a:r>
              <a:rPr kumimoji="1" lang="en-US" altLang="ja-JP" dirty="0" smtClean="0"/>
              <a:t>Shirane 162: probably done after he began</a:t>
            </a:r>
            <a:r>
              <a:rPr kumimoji="1" lang="en-US" altLang="ja-JP" baseline="0" dirty="0" smtClean="0"/>
              <a:t> taking lessons from </a:t>
            </a:r>
            <a:r>
              <a:rPr kumimoji="1" lang="en-US" altLang="ja-JP" baseline="0" dirty="0" err="1" smtClean="0"/>
              <a:t>Kyoriku</a:t>
            </a:r>
            <a:r>
              <a:rPr kumimoji="1" lang="en-US" altLang="ja-JP" baseline="0" dirty="0" smtClean="0"/>
              <a:t>, in the latter half to 1692</a:t>
            </a:r>
          </a:p>
          <a:p>
            <a:endParaRPr kumimoji="1" lang="en-US" altLang="ja-JP" baseline="0" dirty="0" smtClean="0"/>
          </a:p>
          <a:p>
            <a:r>
              <a:rPr kumimoji="1" lang="en-US" altLang="ja-JP" baseline="0" dirty="0" smtClean="0"/>
              <a:t>Shirane 173: In response to this hokku by Basho, Yamaguchi </a:t>
            </a:r>
            <a:r>
              <a:rPr kumimoji="1" lang="en-US" altLang="ja-JP" baseline="0" dirty="0" err="1" smtClean="0"/>
              <a:t>Sodō</a:t>
            </a:r>
            <a:r>
              <a:rPr kumimoji="1" lang="en-US" altLang="ja-JP" baseline="0" dirty="0" smtClean="0"/>
              <a:t> (1642-1716), a scholar of Chinese literature and a kanshi poet, wrote the haibun essay “Comment on the Bagworm” (</a:t>
            </a:r>
            <a:r>
              <a:rPr kumimoji="1" lang="en-US" altLang="ja-JP" baseline="0" dirty="0" err="1" smtClean="0"/>
              <a:t>Minomushi</a:t>
            </a:r>
            <a:r>
              <a:rPr kumimoji="1" lang="en-US" altLang="ja-JP" baseline="0" dirty="0" smtClean="0"/>
              <a:t> no setsu”), which in turn cause Basho to compose “Postscript to ‘Comment on the Bagworm,’” in which he praised the beauty of </a:t>
            </a:r>
            <a:r>
              <a:rPr kumimoji="1" lang="en-US" altLang="ja-JP" baseline="0" dirty="0" err="1" smtClean="0"/>
              <a:t>Sodō’s</a:t>
            </a:r>
            <a:r>
              <a:rPr kumimoji="1" lang="en-US" altLang="ja-JP" baseline="0" dirty="0" smtClean="0"/>
              <a:t> poetic prose.</a:t>
            </a:r>
          </a:p>
          <a:p>
            <a:endParaRPr kumimoji="1" lang="en-US" altLang="ja-JP" baseline="0" dirty="0" smtClean="0"/>
          </a:p>
          <a:p>
            <a:r>
              <a:rPr kumimoji="1" lang="en-US" altLang="ja-JP" baseline="0" dirty="0" smtClean="0"/>
              <a:t>…. So a give and take</a:t>
            </a:r>
          </a:p>
          <a:p>
            <a:endParaRPr kumimoji="1" lang="en-US" altLang="ja-JP" baseline="0" dirty="0" smtClean="0"/>
          </a:p>
          <a:p>
            <a:r>
              <a:rPr kumimoji="1" lang="en-US" altLang="ja-JP" baseline="0" dirty="0" smtClean="0"/>
              <a:t>Image from: </a:t>
            </a:r>
            <a:r>
              <a:rPr kumimoji="1" lang="en-US" altLang="ja-JP" baseline="0" dirty="0" err="1" smtClean="0"/>
              <a:t>hapstancedepart.files.wordpress.com</a:t>
            </a:r>
            <a:r>
              <a:rPr kumimoji="1" lang="en-US" altLang="ja-JP" baseline="0" dirty="0" smtClean="0"/>
              <a:t>/2011/01/banana-tree-and-gate-to-the-banana-tree-hut-matsuo-basho-1644-16982.jpg</a:t>
            </a:r>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25</a:t>
            </a:fld>
            <a:endParaRPr lang="ja-JP" altLang="en-US"/>
          </a:p>
        </p:txBody>
      </p:sp>
    </p:spTree>
    <p:extLst>
      <p:ext uri="{BB962C8B-B14F-4D97-AF65-F5344CB8AC3E}">
        <p14:creationId xmlns:p14="http://schemas.microsoft.com/office/powerpoint/2010/main" val="2907526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Linkage between waterfall and petals</a:t>
            </a:r>
          </a:p>
          <a:p>
            <a:r>
              <a:rPr kumimoji="1" lang="en-US" altLang="ja-JP" sz="1200" b="0" kern="1200" dirty="0" smtClean="0">
                <a:solidFill>
                  <a:schemeClr val="tx1"/>
                </a:solidFill>
                <a:effectLst/>
                <a:latin typeface="+mn-lt"/>
                <a:ea typeface="ＭＳ Ｐゴシック" charset="0"/>
                <a:cs typeface="ＭＳ Ｐゴシック" charset="0"/>
              </a:rPr>
              <a:t>Although translated</a:t>
            </a:r>
            <a:r>
              <a:rPr kumimoji="1" lang="en-US" altLang="ja-JP" sz="1200" b="0" kern="1200" baseline="0" dirty="0" smtClean="0">
                <a:solidFill>
                  <a:schemeClr val="tx1"/>
                </a:solidFill>
                <a:effectLst/>
                <a:latin typeface="+mn-lt"/>
                <a:ea typeface="ＭＳ Ｐゴシック" charset="0"/>
                <a:cs typeface="ＭＳ Ｐゴシック" charset="0"/>
              </a:rPr>
              <a:t> as rapids, that is the notes, not the poem</a:t>
            </a:r>
          </a:p>
          <a:p>
            <a:r>
              <a:rPr kumimoji="1" lang="en-US" altLang="ja-JP" sz="1200" b="0" kern="1200" dirty="0" smtClean="0">
                <a:solidFill>
                  <a:schemeClr val="tx1"/>
                </a:solidFill>
                <a:effectLst/>
                <a:latin typeface="+mn-lt"/>
                <a:ea typeface="ＭＳ Ｐゴシック" charset="0"/>
                <a:cs typeface="ＭＳ Ｐゴシック" charset="0"/>
              </a:rPr>
              <a:t>From</a:t>
            </a:r>
            <a:r>
              <a:rPr kumimoji="1" lang="en-US" altLang="ja-JP" sz="1200" b="0" kern="1200" baseline="0" dirty="0" smtClean="0">
                <a:solidFill>
                  <a:schemeClr val="tx1"/>
                </a:solidFill>
                <a:effectLst/>
                <a:latin typeface="+mn-lt"/>
                <a:ea typeface="ＭＳ Ｐゴシック" charset="0"/>
                <a:cs typeface="ＭＳ Ｐゴシック" charset="0"/>
              </a:rPr>
              <a:t> interpreters 191: “What interests me is the fact that the poet, while putting something lovely and delicate in the foreground to screen a powerful, violent force of nature, has nevertheless succeeded in giving full expression to that force. — Komiya [Professor of German, 1888-1966]</a:t>
            </a:r>
          </a:p>
          <a:p>
            <a:r>
              <a:rPr kumimoji="1" lang="en-US" altLang="ja-JP" sz="1200" b="1" kern="1200" dirty="0" smtClean="0">
                <a:solidFill>
                  <a:schemeClr val="tx1"/>
                </a:solidFill>
                <a:effectLst/>
                <a:latin typeface="+mn-lt"/>
                <a:ea typeface="ＭＳ Ｐゴシック" charset="0"/>
                <a:cs typeface="ＭＳ Ｐゴシック" charset="0"/>
              </a:rPr>
              <a:t>14</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ほろほろと山吹 ちるか瀧の音</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horohoro</a:t>
            </a:r>
            <a:r>
              <a:rPr kumimoji="1" lang="en-US" altLang="ja-JP" sz="1200" i="1" kern="1200" dirty="0" smtClean="0">
                <a:solidFill>
                  <a:schemeClr val="tx1"/>
                </a:solidFill>
                <a:effectLst/>
                <a:latin typeface="+mn-lt"/>
                <a:ea typeface="ＭＳ Ｐゴシック" charset="0"/>
                <a:cs typeface="ＭＳ Ｐゴシック" charset="0"/>
              </a:rPr>
              <a:t> to </a:t>
            </a:r>
            <a:r>
              <a:rPr kumimoji="1" lang="en-US" altLang="ja-JP" sz="1200" i="1" kern="1200" dirty="0" err="1" smtClean="0">
                <a:solidFill>
                  <a:schemeClr val="tx1"/>
                </a:solidFill>
                <a:effectLst/>
                <a:latin typeface="+mn-lt"/>
                <a:ea typeface="ＭＳ Ｐゴシック" charset="0"/>
                <a:cs typeface="ＭＳ Ｐゴシック" charset="0"/>
              </a:rPr>
              <a:t>yamabuki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chiru</a:t>
            </a:r>
            <a:r>
              <a:rPr kumimoji="1" lang="en-US" altLang="ja-JP" sz="1200" i="1" kern="1200" dirty="0" smtClean="0">
                <a:solidFill>
                  <a:schemeClr val="tx1"/>
                </a:solidFill>
                <a:effectLst/>
                <a:latin typeface="+mn-lt"/>
                <a:ea typeface="ＭＳ Ｐゴシック" charset="0"/>
                <a:cs typeface="ＭＳ Ｐゴシック" charset="0"/>
              </a:rPr>
              <a:t> ka taki no </a:t>
            </a:r>
            <a:r>
              <a:rPr kumimoji="1" lang="en-US" altLang="ja-JP" sz="1200" i="1" kern="1200" dirty="0" err="1" smtClean="0">
                <a:solidFill>
                  <a:schemeClr val="tx1"/>
                </a:solidFill>
                <a:effectLst/>
                <a:latin typeface="+mn-lt"/>
                <a:ea typeface="ＭＳ Ｐゴシック" charset="0"/>
                <a:cs typeface="ＭＳ Ｐゴシック" charset="0"/>
              </a:rPr>
              <a:t>oto</a:t>
            </a:r>
            <a:r>
              <a:rPr kumimoji="1" lang="en-US" altLang="ja-JP" sz="1200" i="1" kern="1200" dirty="0" smtClean="0">
                <a:solidFill>
                  <a:schemeClr val="tx1"/>
                </a:solidFill>
                <a:effectLst/>
                <a:latin typeface="+mn-lt"/>
                <a:ea typeface="ＭＳ Ｐゴシック" charset="0"/>
                <a:cs typeface="ＭＳ Ｐゴシック" charset="0"/>
              </a:rPr>
              <a:t> </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Spring  / 1688 late 3d Month; late April</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mountain rose (*</a:t>
            </a:r>
            <a:r>
              <a:rPr kumimoji="1" lang="en-US" altLang="ja-JP" sz="1200" i="1" kern="1200" dirty="0" err="1" smtClean="0">
                <a:solidFill>
                  <a:schemeClr val="tx1"/>
                </a:solidFill>
                <a:effectLst/>
                <a:latin typeface="+mn-lt"/>
                <a:ea typeface="ＭＳ Ｐゴシック" charset="0"/>
                <a:cs typeface="ＭＳ Ｐゴシック" charset="0"/>
              </a:rPr>
              <a:t>yamabuki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Notes: “</a:t>
            </a:r>
            <a:r>
              <a:rPr kumimoji="1" lang="en-US" altLang="ja-JP" sz="1200" kern="1200" dirty="0" err="1" smtClean="0">
                <a:solidFill>
                  <a:schemeClr val="tx1"/>
                </a:solidFill>
                <a:effectLst/>
                <a:latin typeface="+mn-lt"/>
                <a:ea typeface="ＭＳ Ｐゴシック" charset="0"/>
                <a:cs typeface="ＭＳ Ｐゴシック" charset="0"/>
              </a:rPr>
              <a:t>Nijikō</a:t>
            </a:r>
            <a:r>
              <a:rPr kumimoji="1" lang="en-US" altLang="ja-JP" sz="1200" kern="1200" dirty="0" smtClean="0">
                <a:solidFill>
                  <a:schemeClr val="tx1"/>
                </a:solidFill>
                <a:effectLst/>
                <a:latin typeface="+mn-lt"/>
                <a:ea typeface="ＭＳ Ｐゴシック" charset="0"/>
                <a:cs typeface="ＭＳ Ｐゴシック" charset="0"/>
              </a:rPr>
              <a:t> [the place of the poem], located on the upper reaches of the Yoshino River, is famous for the torrential current that surges through the rocks at that point. The word </a:t>
            </a:r>
            <a:r>
              <a:rPr kumimoji="1" lang="en-US" altLang="ja-JP" sz="1200" i="1" kern="1200" dirty="0" err="1" smtClean="0">
                <a:solidFill>
                  <a:schemeClr val="tx1"/>
                </a:solidFill>
                <a:effectLst/>
                <a:latin typeface="+mn-lt"/>
                <a:ea typeface="ＭＳ Ｐゴシック" charset="0"/>
                <a:cs typeface="ＭＳ Ｐゴシック" charset="0"/>
              </a:rPr>
              <a:t>horohoro</a:t>
            </a:r>
            <a:r>
              <a:rPr kumimoji="1" lang="en-US" altLang="ja-JP" sz="1200" kern="1200" dirty="0" smtClean="0">
                <a:solidFill>
                  <a:schemeClr val="tx1"/>
                </a:solidFill>
                <a:effectLst/>
                <a:latin typeface="+mn-lt"/>
                <a:ea typeface="ＭＳ Ｐゴシック" charset="0"/>
                <a:cs typeface="ＭＳ Ｐゴシック" charset="0"/>
              </a:rPr>
              <a:t> is descriptive of thin and delicate things fluttering down one after another, but it can also be used as onomatopoeia for a pheasant’s cry.” [Ueda]</a:t>
            </a:r>
          </a:p>
          <a:p>
            <a:r>
              <a:rPr kumimoji="1" lang="en-US" altLang="ja-JP" sz="1200" kern="1200" dirty="0" smtClean="0">
                <a:solidFill>
                  <a:schemeClr val="tx1"/>
                </a:solidFill>
                <a:effectLst/>
                <a:latin typeface="+mn-lt"/>
                <a:ea typeface="ＭＳ Ｐゴシック" charset="0"/>
                <a:cs typeface="ＭＳ Ｐゴシック" charset="0"/>
              </a:rPr>
              <a:t>image</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26</a:t>
            </a:fld>
            <a:endParaRPr lang="ja-JP" altLang="en-US"/>
          </a:p>
        </p:txBody>
      </p:sp>
    </p:spTree>
    <p:extLst>
      <p:ext uri="{BB962C8B-B14F-4D97-AF65-F5344CB8AC3E}">
        <p14:creationId xmlns:p14="http://schemas.microsoft.com/office/powerpoint/2010/main" val="1754883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effectLst/>
                <a:latin typeface="+mn-lt"/>
                <a:ea typeface="ＭＳ Ｐゴシック" charset="0"/>
                <a:cs typeface="ＭＳ Ｐゴシック" charset="0"/>
              </a:rPr>
              <a:t>Links</a:t>
            </a:r>
          </a:p>
          <a:p>
            <a:r>
              <a:rPr kumimoji="1" lang="ja-JP" altLang="ja-JP" sz="1200" kern="1200" dirty="0" smtClean="0">
                <a:solidFill>
                  <a:schemeClr val="tx1"/>
                </a:solidFill>
                <a:effectLst/>
                <a:latin typeface="+mn-lt"/>
                <a:ea typeface="ＭＳ Ｐゴシック" charset="0"/>
                <a:cs typeface="ＭＳ Ｐゴシック" charset="0"/>
              </a:rPr>
              <a:t>ほろほろと山吹 ちるか瀧の音</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horohoro</a:t>
            </a:r>
            <a:r>
              <a:rPr kumimoji="1" lang="en-US" altLang="ja-JP" sz="1200" i="1" kern="1200" dirty="0" smtClean="0">
                <a:solidFill>
                  <a:schemeClr val="tx1"/>
                </a:solidFill>
                <a:effectLst/>
                <a:latin typeface="+mn-lt"/>
                <a:ea typeface="ＭＳ Ｐゴシック" charset="0"/>
                <a:cs typeface="ＭＳ Ｐゴシック" charset="0"/>
              </a:rPr>
              <a:t> to </a:t>
            </a:r>
            <a:r>
              <a:rPr kumimoji="1" lang="en-US" altLang="ja-JP" sz="1200" i="1" kern="1200" dirty="0" err="1" smtClean="0">
                <a:solidFill>
                  <a:schemeClr val="tx1"/>
                </a:solidFill>
                <a:effectLst/>
                <a:latin typeface="+mn-lt"/>
                <a:ea typeface="ＭＳ Ｐゴシック" charset="0"/>
                <a:cs typeface="ＭＳ Ｐゴシック" charset="0"/>
              </a:rPr>
              <a:t>yamabuki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chiru</a:t>
            </a:r>
            <a:r>
              <a:rPr kumimoji="1" lang="en-US" altLang="ja-JP" sz="1200" i="1" kern="1200" dirty="0" smtClean="0">
                <a:solidFill>
                  <a:schemeClr val="tx1"/>
                </a:solidFill>
                <a:effectLst/>
                <a:latin typeface="+mn-lt"/>
                <a:ea typeface="ＭＳ Ｐゴシック" charset="0"/>
                <a:cs typeface="ＭＳ Ｐゴシック" charset="0"/>
              </a:rPr>
              <a:t> ka taki no </a:t>
            </a:r>
            <a:r>
              <a:rPr kumimoji="1" lang="en-US" altLang="ja-JP" sz="1200" i="1" kern="1200" dirty="0" err="1" smtClean="0">
                <a:solidFill>
                  <a:schemeClr val="tx1"/>
                </a:solidFill>
                <a:effectLst/>
                <a:latin typeface="+mn-lt"/>
                <a:ea typeface="ＭＳ Ｐゴシック" charset="0"/>
                <a:cs typeface="ＭＳ Ｐゴシック" charset="0"/>
              </a:rPr>
              <a:t>oto</a:t>
            </a:r>
            <a:r>
              <a:rPr kumimoji="1" lang="en-US" altLang="ja-JP" sz="1200" i="1" kern="1200" dirty="0" smtClean="0">
                <a:solidFill>
                  <a:schemeClr val="tx1"/>
                </a:solidFill>
                <a:effectLst/>
                <a:latin typeface="+mn-lt"/>
                <a:ea typeface="ＭＳ Ｐゴシック" charset="0"/>
                <a:cs typeface="ＭＳ Ｐゴシック" charset="0"/>
              </a:rPr>
              <a:t> </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Spring  / 1688 late 3d Month; late April</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27</a:t>
            </a:fld>
            <a:endParaRPr lang="ja-JP" altLang="en-US"/>
          </a:p>
        </p:txBody>
      </p:sp>
    </p:spTree>
    <p:extLst>
      <p:ext uri="{BB962C8B-B14F-4D97-AF65-F5344CB8AC3E}">
        <p14:creationId xmlns:p14="http://schemas.microsoft.com/office/powerpoint/2010/main" val="22002091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Let’s just talk about the pot … Move quickly to next slide</a:t>
            </a:r>
          </a:p>
          <a:p>
            <a:r>
              <a:rPr kumimoji="1" lang="en-US" altLang="ja-JP" sz="1200" b="1" kern="1200" dirty="0" smtClean="0">
                <a:solidFill>
                  <a:schemeClr val="tx1"/>
                </a:solidFill>
                <a:effectLst/>
                <a:latin typeface="+mn-lt"/>
                <a:ea typeface="ＭＳ Ｐゴシック" charset="0"/>
                <a:cs typeface="ＭＳ Ｐゴシック" charset="0"/>
              </a:rPr>
              <a:t>16</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蛸壺やはかなき夢を夏の月</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takotsubo</a:t>
            </a:r>
            <a:r>
              <a:rPr kumimoji="1" lang="en-US" altLang="ja-JP" sz="1200" i="1" kern="1200" dirty="0" smtClean="0">
                <a:solidFill>
                  <a:schemeClr val="tx1"/>
                </a:solidFill>
                <a:effectLst/>
                <a:latin typeface="+mn-lt"/>
                <a:ea typeface="ＭＳ Ｐゴシック" charset="0"/>
                <a:cs typeface="ＭＳ Ｐゴシック" charset="0"/>
              </a:rPr>
              <a:t> ya hakanaki yume o </a:t>
            </a:r>
            <a:r>
              <a:rPr kumimoji="1" lang="en-US" altLang="ja-JP" sz="1200" i="1" kern="1200" dirty="0" err="1" smtClean="0">
                <a:solidFill>
                  <a:schemeClr val="tx1"/>
                </a:solidFill>
                <a:effectLst/>
                <a:latin typeface="+mn-lt"/>
                <a:ea typeface="ＭＳ Ｐゴシック" charset="0"/>
                <a:cs typeface="ＭＳ Ｐゴシック" charset="0"/>
              </a:rPr>
              <a:t>natsu</a:t>
            </a:r>
            <a:r>
              <a:rPr kumimoji="1" lang="en-US" altLang="ja-JP" sz="1200" i="1" kern="1200" dirty="0" smtClean="0">
                <a:solidFill>
                  <a:schemeClr val="tx1"/>
                </a:solidFill>
                <a:effectLst/>
                <a:latin typeface="+mn-lt"/>
                <a:ea typeface="ＭＳ Ｐゴシック" charset="0"/>
                <a:cs typeface="ＭＳ Ｐゴシック" charset="0"/>
              </a:rPr>
              <a:t> no tsuki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Summer / 1688 20</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day of 4</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month; May 19</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summer moon (</a:t>
            </a:r>
            <a:r>
              <a:rPr kumimoji="1" lang="en-US" altLang="ja-JP" sz="1200" i="1" kern="1200" dirty="0" err="1" smtClean="0">
                <a:solidFill>
                  <a:schemeClr val="tx1"/>
                </a:solidFill>
                <a:effectLst/>
                <a:latin typeface="+mn-lt"/>
                <a:ea typeface="ＭＳ Ｐゴシック" charset="0"/>
                <a:cs typeface="ＭＳ Ｐゴシック" charset="0"/>
              </a:rPr>
              <a:t>natsu</a:t>
            </a:r>
            <a:r>
              <a:rPr kumimoji="1" lang="en-US" altLang="ja-JP" sz="1200" i="1" kern="1200" dirty="0" smtClean="0">
                <a:solidFill>
                  <a:schemeClr val="tx1"/>
                </a:solidFill>
                <a:effectLst/>
                <a:latin typeface="+mn-lt"/>
                <a:ea typeface="ＭＳ Ｐゴシック" charset="0"/>
                <a:cs typeface="ＭＳ Ｐゴシック" charset="0"/>
              </a:rPr>
              <a:t> no tsuki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Notes: An octopus pot is a ceramic trap fisherman use to catch octopi. “Akashi was famous as the place where the Heike warriors were slain. The Japanese poetic tradition emphasized the brevity of summer nights.” [Barnhill]</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28</a:t>
            </a:fld>
            <a:endParaRPr lang="ja-JP" altLang="en-US"/>
          </a:p>
        </p:txBody>
      </p:sp>
    </p:spTree>
    <p:extLst>
      <p:ext uri="{BB962C8B-B14F-4D97-AF65-F5344CB8AC3E}">
        <p14:creationId xmlns:p14="http://schemas.microsoft.com/office/powerpoint/2010/main" val="7339008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16</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蛸壺やはかなき夢を夏の月</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takotsubo</a:t>
            </a:r>
            <a:r>
              <a:rPr kumimoji="1" lang="en-US" altLang="ja-JP" sz="1200" i="1" kern="1200" dirty="0" smtClean="0">
                <a:solidFill>
                  <a:schemeClr val="tx1"/>
                </a:solidFill>
                <a:effectLst/>
                <a:latin typeface="+mn-lt"/>
                <a:ea typeface="ＭＳ Ｐゴシック" charset="0"/>
                <a:cs typeface="ＭＳ Ｐゴシック" charset="0"/>
              </a:rPr>
              <a:t> ya hakanaki yume o </a:t>
            </a:r>
            <a:r>
              <a:rPr kumimoji="1" lang="en-US" altLang="ja-JP" sz="1200" i="1" kern="1200" dirty="0" err="1" smtClean="0">
                <a:solidFill>
                  <a:schemeClr val="tx1"/>
                </a:solidFill>
                <a:effectLst/>
                <a:latin typeface="+mn-lt"/>
                <a:ea typeface="ＭＳ Ｐゴシック" charset="0"/>
                <a:cs typeface="ＭＳ Ｐゴシック" charset="0"/>
              </a:rPr>
              <a:t>natsu</a:t>
            </a:r>
            <a:r>
              <a:rPr kumimoji="1" lang="en-US" altLang="ja-JP" sz="1200" i="1" kern="1200" dirty="0" smtClean="0">
                <a:solidFill>
                  <a:schemeClr val="tx1"/>
                </a:solidFill>
                <a:effectLst/>
                <a:latin typeface="+mn-lt"/>
                <a:ea typeface="ＭＳ Ｐゴシック" charset="0"/>
                <a:cs typeface="ＭＳ Ｐゴシック" charset="0"/>
              </a:rPr>
              <a:t> no tsuki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Summer / 1688 20</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day of 4</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month; May 19</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summer moon (</a:t>
            </a:r>
            <a:r>
              <a:rPr kumimoji="1" lang="en-US" altLang="ja-JP" sz="1200" i="1" kern="1200" dirty="0" err="1" smtClean="0">
                <a:solidFill>
                  <a:schemeClr val="tx1"/>
                </a:solidFill>
                <a:effectLst/>
                <a:latin typeface="+mn-lt"/>
                <a:ea typeface="ＭＳ Ｐゴシック" charset="0"/>
                <a:cs typeface="ＭＳ Ｐゴシック" charset="0"/>
              </a:rPr>
              <a:t>natsu</a:t>
            </a:r>
            <a:r>
              <a:rPr kumimoji="1" lang="en-US" altLang="ja-JP" sz="1200" i="1" kern="1200" dirty="0" smtClean="0">
                <a:solidFill>
                  <a:schemeClr val="tx1"/>
                </a:solidFill>
                <a:effectLst/>
                <a:latin typeface="+mn-lt"/>
                <a:ea typeface="ＭＳ Ｐゴシック" charset="0"/>
                <a:cs typeface="ＭＳ Ｐゴシック" charset="0"/>
              </a:rPr>
              <a:t> no tsuki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Notes: An octopus pot is a ceramic trap fisherman use to catch octopi. “Akashi was famous as the place where the Heike warriors were slain. The Japanese poetic tradition emphasized the brevity of summer nights.” [Barnhill]</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29</a:t>
            </a:fld>
            <a:endParaRPr lang="ja-JP" altLang="en-US"/>
          </a:p>
        </p:txBody>
      </p:sp>
    </p:spTree>
    <p:extLst>
      <p:ext uri="{BB962C8B-B14F-4D97-AF65-F5344CB8AC3E}">
        <p14:creationId xmlns:p14="http://schemas.microsoft.com/office/powerpoint/2010/main" val="810722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Moonlight </a:t>
            </a:r>
          </a:p>
          <a:p>
            <a:r>
              <a:rPr kumimoji="1" lang="en-US" altLang="ja-JP" sz="1200" b="1" kern="1200" dirty="0" smtClean="0">
                <a:solidFill>
                  <a:schemeClr val="tx1"/>
                </a:solidFill>
                <a:effectLst/>
                <a:latin typeface="+mn-lt"/>
                <a:ea typeface="ＭＳ Ｐゴシック" charset="0"/>
                <a:cs typeface="ＭＳ Ｐゴシック" charset="0"/>
              </a:rPr>
              <a:t>16</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蛸壺やはかなき夢を夏の月</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takotsubo</a:t>
            </a:r>
            <a:r>
              <a:rPr kumimoji="1" lang="en-US" altLang="ja-JP" sz="1200" i="1" kern="1200" dirty="0" smtClean="0">
                <a:solidFill>
                  <a:schemeClr val="tx1"/>
                </a:solidFill>
                <a:effectLst/>
                <a:latin typeface="+mn-lt"/>
                <a:ea typeface="ＭＳ Ｐゴシック" charset="0"/>
                <a:cs typeface="ＭＳ Ｐゴシック" charset="0"/>
              </a:rPr>
              <a:t> ya hakanaki yume o </a:t>
            </a:r>
            <a:r>
              <a:rPr kumimoji="1" lang="en-US" altLang="ja-JP" sz="1200" i="1" kern="1200" dirty="0" err="1" smtClean="0">
                <a:solidFill>
                  <a:schemeClr val="tx1"/>
                </a:solidFill>
                <a:effectLst/>
                <a:latin typeface="+mn-lt"/>
                <a:ea typeface="ＭＳ Ｐゴシック" charset="0"/>
                <a:cs typeface="ＭＳ Ｐゴシック" charset="0"/>
              </a:rPr>
              <a:t>natsu</a:t>
            </a:r>
            <a:r>
              <a:rPr kumimoji="1" lang="en-US" altLang="ja-JP" sz="1200" i="1" kern="1200" dirty="0" smtClean="0">
                <a:solidFill>
                  <a:schemeClr val="tx1"/>
                </a:solidFill>
                <a:effectLst/>
                <a:latin typeface="+mn-lt"/>
                <a:ea typeface="ＭＳ Ｐゴシック" charset="0"/>
                <a:cs typeface="ＭＳ Ｐゴシック" charset="0"/>
              </a:rPr>
              <a:t> no tsuki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Summer / 1688 20</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day of 4</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month; May 19</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summer moon (</a:t>
            </a:r>
            <a:r>
              <a:rPr kumimoji="1" lang="en-US" altLang="ja-JP" sz="1200" i="1" kern="1200" dirty="0" err="1" smtClean="0">
                <a:solidFill>
                  <a:schemeClr val="tx1"/>
                </a:solidFill>
                <a:effectLst/>
                <a:latin typeface="+mn-lt"/>
                <a:ea typeface="ＭＳ Ｐゴシック" charset="0"/>
                <a:cs typeface="ＭＳ Ｐゴシック" charset="0"/>
              </a:rPr>
              <a:t>natsu</a:t>
            </a:r>
            <a:r>
              <a:rPr kumimoji="1" lang="en-US" altLang="ja-JP" sz="1200" i="1" kern="1200" dirty="0" smtClean="0">
                <a:solidFill>
                  <a:schemeClr val="tx1"/>
                </a:solidFill>
                <a:effectLst/>
                <a:latin typeface="+mn-lt"/>
                <a:ea typeface="ＭＳ Ｐゴシック" charset="0"/>
                <a:cs typeface="ＭＳ Ｐゴシック" charset="0"/>
              </a:rPr>
              <a:t> no tsuki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Notes: An octopus pot is a ceramic trap fisherman use to catch octopi. “Akashi was famous as the place where the Heike warriors were slain. The Japanese poetic tradition emphasized the brevity of summer nights.” [Barnhill]</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Image from: http://</a:t>
            </a:r>
            <a:r>
              <a:rPr kumimoji="1" lang="en-US" altLang="ja-JP" sz="1200" kern="1200" dirty="0" err="1" smtClean="0">
                <a:solidFill>
                  <a:schemeClr val="tx1"/>
                </a:solidFill>
                <a:effectLst/>
                <a:latin typeface="+mn-lt"/>
                <a:ea typeface="ＭＳ Ｐゴシック" charset="0"/>
                <a:cs typeface="ＭＳ Ｐゴシック" charset="0"/>
              </a:rPr>
              <a:t>www.nautiluslive.org</a:t>
            </a:r>
            <a:r>
              <a:rPr kumimoji="1" lang="en-US" altLang="ja-JP" sz="1200" kern="1200" dirty="0" smtClean="0">
                <a:solidFill>
                  <a:schemeClr val="tx1"/>
                </a:solidFill>
                <a:effectLst/>
                <a:latin typeface="+mn-lt"/>
                <a:ea typeface="ＭＳ Ｐゴシック" charset="0"/>
                <a:cs typeface="ＭＳ Ｐゴシック" charset="0"/>
              </a:rPr>
              <a:t>/photo/2012/09/02/</a:t>
            </a:r>
            <a:r>
              <a:rPr kumimoji="1" lang="en-US" altLang="ja-JP" sz="1200" kern="1200" dirty="0" err="1" smtClean="0">
                <a:solidFill>
                  <a:schemeClr val="tx1"/>
                </a:solidFill>
                <a:effectLst/>
                <a:latin typeface="+mn-lt"/>
                <a:ea typeface="ＭＳ Ｐゴシック" charset="0"/>
                <a:cs typeface="ＭＳ Ｐゴシック" charset="0"/>
              </a:rPr>
              <a:t>argus</a:t>
            </a:r>
            <a:r>
              <a:rPr kumimoji="1" lang="en-US" altLang="ja-JP" sz="1200" kern="1200" dirty="0" smtClean="0">
                <a:solidFill>
                  <a:schemeClr val="tx1"/>
                </a:solidFill>
                <a:effectLst/>
                <a:latin typeface="+mn-lt"/>
                <a:ea typeface="ＭＳ Ｐゴシック" charset="0"/>
                <a:cs typeface="ＭＳ Ｐゴシック" charset="0"/>
              </a:rPr>
              <a:t>-moonlight-view-</a:t>
            </a:r>
            <a:r>
              <a:rPr kumimoji="1" lang="en-US" altLang="ja-JP" sz="1200" kern="1200" dirty="0" err="1" smtClean="0">
                <a:solidFill>
                  <a:schemeClr val="tx1"/>
                </a:solidFill>
                <a:effectLst/>
                <a:latin typeface="+mn-lt"/>
                <a:ea typeface="ＭＳ Ｐゴシック" charset="0"/>
                <a:cs typeface="ＭＳ Ｐゴシック" charset="0"/>
              </a:rPr>
              <a:t>knidos</a:t>
            </a:r>
            <a:r>
              <a:rPr kumimoji="1" lang="en-US" altLang="ja-JP" sz="1200" kern="1200" dirty="0" smtClean="0">
                <a:solidFill>
                  <a:schemeClr val="tx1"/>
                </a:solidFill>
                <a:effectLst/>
                <a:latin typeface="+mn-lt"/>
                <a:ea typeface="ＭＳ Ｐゴシック" charset="0"/>
                <a:cs typeface="ＭＳ Ｐゴシック" charset="0"/>
              </a:rPr>
              <a:t>-f</a:t>
            </a:r>
          </a:p>
          <a:p>
            <a:r>
              <a:rPr kumimoji="1" lang="en-US" altLang="ja-JP" sz="1200" kern="1200" dirty="0" smtClean="0">
                <a:solidFill>
                  <a:schemeClr val="tx1"/>
                </a:solidFill>
                <a:latin typeface="+mn-lt"/>
                <a:ea typeface="ＭＳ Ｐゴシック" charset="0"/>
                <a:cs typeface="ＭＳ Ｐゴシック" charset="0"/>
              </a:rPr>
              <a:t>National Geographic</a:t>
            </a:r>
          </a:p>
          <a:p>
            <a:r>
              <a:rPr kumimoji="1" lang="en-US" altLang="ja-JP" sz="1200" kern="1200" dirty="0" smtClean="0">
                <a:solidFill>
                  <a:schemeClr val="tx1"/>
                </a:solidFill>
                <a:latin typeface="+mn-lt"/>
                <a:ea typeface="ＭＳ Ｐゴシック" charset="0"/>
                <a:cs typeface="ＭＳ Ｐゴシック" charset="0"/>
              </a:rPr>
              <a:t>Argus Moonlight View of </a:t>
            </a:r>
            <a:r>
              <a:rPr kumimoji="1" lang="en-US" altLang="ja-JP" sz="1200" kern="1200" dirty="0" err="1" smtClean="0">
                <a:solidFill>
                  <a:schemeClr val="tx1"/>
                </a:solidFill>
                <a:latin typeface="+mn-lt"/>
                <a:ea typeface="ＭＳ Ｐゴシック" charset="0"/>
                <a:cs typeface="ＭＳ Ｐゴシック" charset="0"/>
              </a:rPr>
              <a:t>Knidos</a:t>
            </a:r>
            <a:r>
              <a:rPr kumimoji="1" lang="en-US" altLang="ja-JP" sz="1200" kern="1200" dirty="0" smtClean="0">
                <a:solidFill>
                  <a:schemeClr val="tx1"/>
                </a:solidFill>
                <a:latin typeface="+mn-lt"/>
                <a:ea typeface="ＭＳ Ｐゴシック" charset="0"/>
                <a:cs typeface="ＭＳ Ｐゴシック" charset="0"/>
              </a:rPr>
              <a:t> F</a:t>
            </a:r>
          </a:p>
          <a:p>
            <a:r>
              <a:rPr kumimoji="1" lang="en-US" altLang="ja-JP" sz="1200" kern="1200" dirty="0" smtClean="0">
                <a:solidFill>
                  <a:schemeClr val="tx1"/>
                </a:solidFill>
                <a:latin typeface="+mn-lt"/>
                <a:ea typeface="ＭＳ Ｐゴシック" charset="0"/>
                <a:cs typeface="ＭＳ Ｐゴシック" charset="0"/>
              </a:rPr>
              <a:t>It looks as if the moonlight is shining down beautifully on </a:t>
            </a:r>
            <a:r>
              <a:rPr kumimoji="1" lang="en-US" altLang="ja-JP" sz="1200" kern="1200" dirty="0" err="1" smtClean="0">
                <a:solidFill>
                  <a:schemeClr val="tx1"/>
                </a:solidFill>
                <a:latin typeface="+mn-lt"/>
                <a:ea typeface="ＭＳ Ｐゴシック" charset="0"/>
                <a:cs typeface="ＭＳ Ｐゴシック" charset="0"/>
              </a:rPr>
              <a:t>Knidos</a:t>
            </a:r>
            <a:r>
              <a:rPr kumimoji="1" lang="en-US" altLang="ja-JP" sz="1200" kern="1200" dirty="0" smtClean="0">
                <a:solidFill>
                  <a:schemeClr val="tx1"/>
                </a:solidFill>
                <a:latin typeface="+mn-lt"/>
                <a:ea typeface="ＭＳ Ｐゴシック" charset="0"/>
                <a:cs typeface="ＭＳ Ｐゴシック" charset="0"/>
              </a:rPr>
              <a:t> F, but it's actually the 1200 watt lights from the Argus ROV</a:t>
            </a:r>
          </a:p>
          <a:p>
            <a:r>
              <a:rPr kumimoji="1" lang="en-US" altLang="ja-JP" sz="1200" kern="1200" dirty="0" smtClean="0">
                <a:solidFill>
                  <a:schemeClr val="tx1"/>
                </a:solidFill>
                <a:latin typeface="+mn-lt"/>
                <a:ea typeface="ＭＳ Ｐゴシック" charset="0"/>
                <a:cs typeface="ＭＳ Ｐゴシック" charset="0"/>
              </a:rPr>
              <a:t>- See more at: http://</a:t>
            </a:r>
            <a:r>
              <a:rPr kumimoji="1" lang="en-US" altLang="ja-JP" sz="1200" kern="1200" dirty="0" err="1" smtClean="0">
                <a:solidFill>
                  <a:schemeClr val="tx1"/>
                </a:solidFill>
                <a:latin typeface="+mn-lt"/>
                <a:ea typeface="ＭＳ Ｐゴシック" charset="0"/>
                <a:cs typeface="ＭＳ Ｐゴシック" charset="0"/>
              </a:rPr>
              <a:t>www.nautiluslive.org</a:t>
            </a:r>
            <a:r>
              <a:rPr kumimoji="1" lang="en-US" altLang="ja-JP" sz="1200" kern="1200" dirty="0" smtClean="0">
                <a:solidFill>
                  <a:schemeClr val="tx1"/>
                </a:solidFill>
                <a:latin typeface="+mn-lt"/>
                <a:ea typeface="ＭＳ Ｐゴシック" charset="0"/>
                <a:cs typeface="ＭＳ Ｐゴシック" charset="0"/>
              </a:rPr>
              <a:t>/photo/2012/09/02/argus-moonlight-view-knidos-f#sthash.FD6lM17U.dpuf</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30</a:t>
            </a:fld>
            <a:endParaRPr lang="ja-JP" altLang="en-US"/>
          </a:p>
        </p:txBody>
      </p:sp>
    </p:spTree>
    <p:extLst>
      <p:ext uri="{BB962C8B-B14F-4D97-AF65-F5344CB8AC3E}">
        <p14:creationId xmlns:p14="http://schemas.microsoft.com/office/powerpoint/2010/main" val="7339008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EXPLAIN (sound structure, layering,</a:t>
            </a:r>
            <a:r>
              <a:rPr kumimoji="1" lang="en-US" altLang="ja-JP" sz="1200" b="0" kern="1200" baseline="0" dirty="0" smtClean="0">
                <a:solidFill>
                  <a:schemeClr val="tx1"/>
                </a:solidFill>
                <a:effectLst/>
                <a:latin typeface="+mn-lt"/>
                <a:ea typeface="ＭＳ Ｐゴシック" charset="0"/>
                <a:cs typeface="ＭＳ Ｐゴシック" charset="0"/>
              </a:rPr>
              <a:t> mo)</a:t>
            </a:r>
          </a:p>
          <a:p>
            <a:endParaRPr kumimoji="1" lang="en-US" altLang="ja-JP" sz="1200" b="0"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19</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あかあかと日はつれなくも秋の風</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akaaka</a:t>
            </a:r>
            <a:r>
              <a:rPr kumimoji="1" lang="en-US" altLang="ja-JP" sz="1200" i="1" kern="1200" dirty="0" smtClean="0">
                <a:solidFill>
                  <a:schemeClr val="tx1"/>
                </a:solidFill>
                <a:effectLst/>
                <a:latin typeface="+mn-lt"/>
                <a:ea typeface="ＭＳ Ｐゴシック" charset="0"/>
                <a:cs typeface="ＭＳ Ｐゴシック" charset="0"/>
              </a:rPr>
              <a:t> to hi wa tsurenaku mo aki no kaze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1689  17</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of 7</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Month; August 31</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autumn wind (</a:t>
            </a:r>
            <a:r>
              <a:rPr kumimoji="1" lang="en-US" altLang="ja-JP" sz="1200" i="1" kern="1200" dirty="0" smtClean="0">
                <a:solidFill>
                  <a:schemeClr val="tx1"/>
                </a:solidFill>
                <a:effectLst/>
                <a:latin typeface="+mn-lt"/>
                <a:ea typeface="ＭＳ Ｐゴシック" charset="0"/>
                <a:cs typeface="ＭＳ Ｐゴシック" charset="0"/>
              </a:rPr>
              <a:t>akikaze</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 hokku brings together two seasonal topics: the lingering heat (</a:t>
            </a:r>
            <a:r>
              <a:rPr kumimoji="1" lang="en-US" altLang="ja-JP" sz="1200" i="1" kern="1200" dirty="0" err="1" smtClean="0">
                <a:solidFill>
                  <a:schemeClr val="tx1"/>
                </a:solidFill>
                <a:effectLst/>
                <a:latin typeface="+mn-lt"/>
                <a:ea typeface="ＭＳ Ｐゴシック" charset="0"/>
                <a:cs typeface="ＭＳ Ｐゴシック" charset="0"/>
              </a:rPr>
              <a:t>zanshō</a:t>
            </a:r>
            <a:r>
              <a:rPr kumimoji="1" lang="en-US" altLang="ja-JP" sz="1200" kern="1200" dirty="0" smtClean="0">
                <a:solidFill>
                  <a:schemeClr val="tx1"/>
                </a:solidFill>
                <a:effectLst/>
                <a:latin typeface="+mn-lt"/>
                <a:ea typeface="ＭＳ Ｐゴシック" charset="0"/>
                <a:cs typeface="ＭＳ Ｐゴシック" charset="0"/>
              </a:rPr>
              <a:t>) of autumn and autumn’s wind.” [Barnhill]</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31</a:t>
            </a:fld>
            <a:endParaRPr lang="ja-JP" altLang="en-US"/>
          </a:p>
        </p:txBody>
      </p:sp>
    </p:spTree>
    <p:extLst>
      <p:ext uri="{BB962C8B-B14F-4D97-AF65-F5344CB8AC3E}">
        <p14:creationId xmlns:p14="http://schemas.microsoft.com/office/powerpoint/2010/main" val="810722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b="0" kern="1200" dirty="0" smtClean="0">
                <a:solidFill>
                  <a:schemeClr val="tx1"/>
                </a:solidFill>
                <a:effectLst/>
                <a:latin typeface="+mn-lt"/>
                <a:ea typeface="ＭＳ Ｐゴシック" charset="0"/>
                <a:cs typeface="ＭＳ Ｐゴシック" charset="0"/>
              </a:rPr>
              <a:t>Shirane 280: painting,</a:t>
            </a:r>
            <a:r>
              <a:rPr kumimoji="1" lang="en-US" altLang="ja-JP" sz="1200" b="0" kern="1200" baseline="0" dirty="0" smtClean="0">
                <a:solidFill>
                  <a:schemeClr val="tx1"/>
                </a:solidFill>
                <a:effectLst/>
                <a:latin typeface="+mn-lt"/>
                <a:ea typeface="ＭＳ Ｐゴシック" charset="0"/>
                <a:cs typeface="ＭＳ Ｐゴシック" charset="0"/>
              </a:rPr>
              <a:t> calligraphy, poem by Basho, probably around 1691-92; original poem in Oku 1689 </a:t>
            </a:r>
            <a:r>
              <a:rPr lang="en-US" altLang="ja-JP" sz="1200" i="1" dirty="0" smtClean="0">
                <a:latin typeface="Calibri" charset="0"/>
              </a:rPr>
              <a:t>“Here Bashō has drawn the setting sun in light red and the blossoms of the bush clover (</a:t>
            </a:r>
            <a:r>
              <a:rPr lang="en-US" altLang="ja-JP" sz="1200" i="1" dirty="0" err="1" smtClean="0">
                <a:latin typeface="Calibri" charset="0"/>
              </a:rPr>
              <a:t>hagi</a:t>
            </a:r>
            <a:r>
              <a:rPr lang="en-US" altLang="ja-JP" sz="1200" i="1" dirty="0" smtClean="0">
                <a:latin typeface="Calibri" charset="0"/>
              </a:rPr>
              <a:t>), bending slightly in the wind, in light black ink.”</a:t>
            </a:r>
            <a:endParaRPr lang="ja-JP" altLang="en-US" sz="1200" i="1" dirty="0" smtClean="0">
              <a:latin typeface="Calibri" charset="0"/>
            </a:endParaRPr>
          </a:p>
          <a:p>
            <a:endParaRPr kumimoji="1" lang="en-US" altLang="ja-JP" sz="1200" b="0"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19</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あかあかと日はつれなくも秋の風</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akaaka</a:t>
            </a:r>
            <a:r>
              <a:rPr kumimoji="1" lang="en-US" altLang="ja-JP" sz="1200" i="1" kern="1200" dirty="0" smtClean="0">
                <a:solidFill>
                  <a:schemeClr val="tx1"/>
                </a:solidFill>
                <a:effectLst/>
                <a:latin typeface="+mn-lt"/>
                <a:ea typeface="ＭＳ Ｐゴシック" charset="0"/>
                <a:cs typeface="ＭＳ Ｐゴシック" charset="0"/>
              </a:rPr>
              <a:t> to hi wa tsurenaku mo aki no kaze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1689  17</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of 7</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Month; August 31</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autumn wind (</a:t>
            </a:r>
            <a:r>
              <a:rPr kumimoji="1" lang="en-US" altLang="ja-JP" sz="1200" i="1" kern="1200" dirty="0" smtClean="0">
                <a:solidFill>
                  <a:schemeClr val="tx1"/>
                </a:solidFill>
                <a:effectLst/>
                <a:latin typeface="+mn-lt"/>
                <a:ea typeface="ＭＳ Ｐゴシック" charset="0"/>
                <a:cs typeface="ＭＳ Ｐゴシック" charset="0"/>
              </a:rPr>
              <a:t>akikaze</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Note: “The hokku brings together two seasonal topics: the lingering heat (</a:t>
            </a:r>
            <a:r>
              <a:rPr kumimoji="1" lang="en-US" altLang="ja-JP" sz="1200" i="1" kern="1200" dirty="0" err="1" smtClean="0">
                <a:solidFill>
                  <a:schemeClr val="tx1"/>
                </a:solidFill>
                <a:effectLst/>
                <a:latin typeface="+mn-lt"/>
                <a:ea typeface="ＭＳ Ｐゴシック" charset="0"/>
                <a:cs typeface="ＭＳ Ｐゴシック" charset="0"/>
              </a:rPr>
              <a:t>zanshō</a:t>
            </a:r>
            <a:r>
              <a:rPr kumimoji="1" lang="en-US" altLang="ja-JP" sz="1200" kern="1200" dirty="0" smtClean="0">
                <a:solidFill>
                  <a:schemeClr val="tx1"/>
                </a:solidFill>
                <a:effectLst/>
                <a:latin typeface="+mn-lt"/>
                <a:ea typeface="ＭＳ Ｐゴシック" charset="0"/>
                <a:cs typeface="ＭＳ Ｐゴシック" charset="0"/>
              </a:rPr>
              <a:t>) of autumn and autumn’s wind.” [Barnhill]</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32</a:t>
            </a:fld>
            <a:endParaRPr lang="ja-JP" altLang="en-US"/>
          </a:p>
        </p:txBody>
      </p:sp>
    </p:spTree>
    <p:extLst>
      <p:ext uri="{BB962C8B-B14F-4D97-AF65-F5344CB8AC3E}">
        <p14:creationId xmlns:p14="http://schemas.microsoft.com/office/powerpoint/2010/main" val="25145110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Image</a:t>
            </a:r>
            <a:r>
              <a:rPr kumimoji="1" lang="en-US" altLang="ja-JP" baseline="0" dirty="0" smtClean="0"/>
              <a:t> from: http://kaki-</a:t>
            </a:r>
            <a:r>
              <a:rPr kumimoji="1" lang="en-US" altLang="ja-JP" baseline="0" dirty="0" err="1" smtClean="0"/>
              <a:t>bubble.jugem.jp</a:t>
            </a:r>
            <a:r>
              <a:rPr kumimoji="1" lang="en-US" altLang="ja-JP" baseline="0" dirty="0" smtClean="0"/>
              <a:t>/?</a:t>
            </a:r>
            <a:r>
              <a:rPr kumimoji="1" lang="en-US" altLang="ja-JP" baseline="0" dirty="0" err="1" smtClean="0"/>
              <a:t>eid</a:t>
            </a:r>
            <a:r>
              <a:rPr kumimoji="1" lang="en-US" altLang="ja-JP" baseline="0" dirty="0" smtClean="0"/>
              <a:t>=598</a:t>
            </a:r>
            <a:endParaRPr kumimoji="1" lang="ja-JP" altLang="en-US" dirty="0" smtClean="0"/>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33</a:t>
            </a:fld>
            <a:endParaRPr lang="ja-JP" altLang="en-US"/>
          </a:p>
        </p:txBody>
      </p:sp>
    </p:spTree>
    <p:extLst>
      <p:ext uri="{BB962C8B-B14F-4D97-AF65-F5344CB8AC3E}">
        <p14:creationId xmlns:p14="http://schemas.microsoft.com/office/powerpoint/2010/main" val="40473657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24</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山吹や宇治の焙炉の匂ふ時</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yamabuki</a:t>
            </a:r>
            <a:r>
              <a:rPr kumimoji="1" lang="en-US" altLang="ja-JP" sz="1200" i="1" kern="1200" dirty="0" smtClean="0">
                <a:solidFill>
                  <a:schemeClr val="tx1"/>
                </a:solidFill>
                <a:effectLst/>
                <a:latin typeface="+mn-lt"/>
                <a:ea typeface="ＭＳ Ｐゴシック" charset="0"/>
                <a:cs typeface="ＭＳ Ｐゴシック" charset="0"/>
              </a:rPr>
              <a:t> ya Uji no </a:t>
            </a:r>
            <a:r>
              <a:rPr kumimoji="1" lang="en-US" altLang="ja-JP" sz="1200" i="1" kern="1200" dirty="0" err="1" smtClean="0">
                <a:solidFill>
                  <a:schemeClr val="tx1"/>
                </a:solidFill>
                <a:effectLst/>
                <a:latin typeface="+mn-lt"/>
                <a:ea typeface="ＭＳ Ｐゴシック" charset="0"/>
                <a:cs typeface="ＭＳ Ｐゴシック" charset="0"/>
              </a:rPr>
              <a:t>hoiro</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niou</a:t>
            </a:r>
            <a:r>
              <a:rPr kumimoji="1" lang="en-US" altLang="ja-JP" sz="1200" i="1" kern="1200" dirty="0" smtClean="0">
                <a:solidFill>
                  <a:schemeClr val="tx1"/>
                </a:solidFill>
                <a:effectLst/>
                <a:latin typeface="+mn-lt"/>
                <a:ea typeface="ＭＳ Ｐゴシック" charset="0"/>
                <a:cs typeface="ＭＳ Ｐゴシック" charset="0"/>
              </a:rPr>
              <a:t> toki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Spring / 1691</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mountain rose (*</a:t>
            </a:r>
            <a:r>
              <a:rPr kumimoji="1" lang="en-US" altLang="ja-JP" sz="1200" i="1" kern="1200" dirty="0" err="1" smtClean="0">
                <a:solidFill>
                  <a:schemeClr val="tx1"/>
                </a:solidFill>
                <a:effectLst/>
                <a:latin typeface="+mn-lt"/>
                <a:ea typeface="ＭＳ Ｐゴシック" charset="0"/>
                <a:cs typeface="ＭＳ Ｐゴシック" charset="0"/>
              </a:rPr>
              <a:t>yamabuki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Uji is near Kyoto and famous for its tea.</a:t>
            </a:r>
          </a:p>
          <a:p>
            <a:r>
              <a:rPr kumimoji="1" lang="en-US" altLang="ja-JP" sz="1200" kern="1200" dirty="0" smtClean="0">
                <a:solidFill>
                  <a:schemeClr val="tx1"/>
                </a:solidFill>
                <a:effectLst/>
                <a:latin typeface="+mn-lt"/>
                <a:ea typeface="ＭＳ Ｐゴシック" charset="0"/>
                <a:cs typeface="ＭＳ Ｐゴシック" charset="0"/>
              </a:rPr>
              <a:t>image</a:t>
            </a:r>
          </a:p>
          <a:p>
            <a:r>
              <a:rPr kumimoji="1" lang="en-US" altLang="ja-JP" sz="1200" kern="1200" dirty="0" smtClean="0">
                <a:solidFill>
                  <a:schemeClr val="tx1"/>
                </a:solidFill>
                <a:effectLst/>
                <a:latin typeface="+mn-lt"/>
                <a:ea typeface="ＭＳ Ｐゴシック" charset="0"/>
                <a:cs typeface="ＭＳ Ｐゴシック" charset="0"/>
              </a:rPr>
              <a:t> </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34</a:t>
            </a:fld>
            <a:endParaRPr lang="ja-JP" altLang="en-US"/>
          </a:p>
        </p:txBody>
      </p:sp>
    </p:spTree>
    <p:extLst>
      <p:ext uri="{BB962C8B-B14F-4D97-AF65-F5344CB8AC3E}">
        <p14:creationId xmlns:p14="http://schemas.microsoft.com/office/powerpoint/2010/main" val="19507790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b="0" kern="1200" dirty="0" smtClean="0">
                <a:solidFill>
                  <a:schemeClr val="tx1"/>
                </a:solidFill>
                <a:effectLst/>
                <a:latin typeface="+mn-lt"/>
                <a:ea typeface="ＭＳ Ｐゴシック" charset="0"/>
                <a:cs typeface="ＭＳ Ｐゴシック" charset="0"/>
              </a:rPr>
              <a:t>新潮：</a:t>
            </a:r>
            <a:r>
              <a:rPr kumimoji="1" lang="en-US" altLang="ja-JP" sz="1200" b="0" kern="1200" dirty="0" smtClean="0">
                <a:solidFill>
                  <a:schemeClr val="tx1"/>
                </a:solidFill>
                <a:effectLst/>
                <a:latin typeface="+mn-lt"/>
                <a:ea typeface="ＭＳ Ｐゴシック" charset="0"/>
                <a:cs typeface="ＭＳ Ｐゴシック" charset="0"/>
              </a:rPr>
              <a:t>On a painting; Uji is known for its </a:t>
            </a:r>
            <a:r>
              <a:rPr kumimoji="1" lang="en-US" altLang="ja-JP" sz="1200" b="0" kern="1200" dirty="0" err="1" smtClean="0">
                <a:solidFill>
                  <a:schemeClr val="tx1"/>
                </a:solidFill>
                <a:effectLst/>
                <a:latin typeface="+mn-lt"/>
                <a:ea typeface="ＭＳ Ｐゴシック" charset="0"/>
                <a:cs typeface="ＭＳ Ｐゴシック" charset="0"/>
              </a:rPr>
              <a:t>yamabuki</a:t>
            </a:r>
            <a:r>
              <a:rPr kumimoji="1" lang="en-US" altLang="ja-JP" sz="1200" b="0" kern="1200" dirty="0" smtClean="0">
                <a:solidFill>
                  <a:schemeClr val="tx1"/>
                </a:solidFill>
                <a:effectLst/>
                <a:latin typeface="+mn-lt"/>
                <a:ea typeface="ＭＳ Ｐゴシック" charset="0"/>
                <a:cs typeface="ＭＳ Ｐゴシック" charset="0"/>
              </a:rPr>
              <a:t>, four stages of tea production: </a:t>
            </a:r>
            <a:r>
              <a:rPr kumimoji="1" lang="en-US" altLang="ja-JP" sz="1200" b="0" kern="1200" dirty="0" err="1" smtClean="0">
                <a:solidFill>
                  <a:schemeClr val="tx1"/>
                </a:solidFill>
                <a:effectLst/>
                <a:latin typeface="+mn-lt"/>
                <a:ea typeface="ＭＳ Ｐゴシック" charset="0"/>
                <a:cs typeface="ＭＳ Ｐゴシック" charset="0"/>
              </a:rPr>
              <a:t>haversting</a:t>
            </a:r>
            <a:r>
              <a:rPr kumimoji="1" lang="en-US" altLang="ja-JP" sz="1200" b="0" kern="1200" dirty="0" smtClean="0">
                <a:solidFill>
                  <a:schemeClr val="tx1"/>
                </a:solidFill>
                <a:effectLst/>
                <a:latin typeface="+mn-lt"/>
                <a:ea typeface="ＭＳ Ｐゴシック" charset="0"/>
                <a:cs typeface="ＭＳ Ｐゴシック" charset="0"/>
              </a:rPr>
              <a:t>, steaming, roasting, … , brought together the daily life smell with that color</a:t>
            </a:r>
          </a:p>
          <a:p>
            <a:r>
              <a:rPr kumimoji="1" lang="en-US" altLang="ja-JP" sz="1200" b="0" kern="1200" dirty="0" smtClean="0">
                <a:solidFill>
                  <a:schemeClr val="tx1"/>
                </a:solidFill>
                <a:effectLst/>
                <a:latin typeface="+mn-lt"/>
                <a:ea typeface="ＭＳ Ｐゴシック" charset="0"/>
                <a:cs typeface="ＭＳ Ｐゴシック" charset="0"/>
              </a:rPr>
              <a:t>Shirane 118, all by Basho, probably spring 1691</a:t>
            </a:r>
          </a:p>
          <a:p>
            <a:r>
              <a:rPr kumimoji="1" lang="en-US" altLang="ja-JP" sz="1200" b="0" kern="1200" dirty="0" smtClean="0">
                <a:solidFill>
                  <a:schemeClr val="tx1"/>
                </a:solidFill>
                <a:effectLst/>
                <a:latin typeface="+mn-lt"/>
                <a:ea typeface="ＭＳ Ｐゴシック" charset="0"/>
                <a:cs typeface="ＭＳ Ｐゴシック" charset="0"/>
              </a:rPr>
              <a:t>Like the rose of </a:t>
            </a:r>
            <a:r>
              <a:rPr kumimoji="1" lang="en-US" altLang="ja-JP" sz="1200" b="0" kern="1200" dirty="0" err="1" smtClean="0">
                <a:solidFill>
                  <a:schemeClr val="tx1"/>
                </a:solidFill>
                <a:effectLst/>
                <a:latin typeface="+mn-lt"/>
                <a:ea typeface="ＭＳ Ｐゴシック" charset="0"/>
                <a:cs typeface="ＭＳ Ｐゴシック" charset="0"/>
              </a:rPr>
              <a:t>sharon</a:t>
            </a:r>
            <a:r>
              <a:rPr kumimoji="1" lang="en-US" altLang="ja-JP" sz="1200" b="0" kern="1200" dirty="0" smtClean="0">
                <a:solidFill>
                  <a:schemeClr val="tx1"/>
                </a:solidFill>
                <a:effectLst/>
                <a:latin typeface="+mn-lt"/>
                <a:ea typeface="ＭＳ Ｐゴシック" charset="0"/>
                <a:cs typeface="ＭＳ Ｐゴシック" charset="0"/>
              </a:rPr>
              <a:t> poem, the link is between two things, in this case the flower and the tea</a:t>
            </a:r>
            <a:r>
              <a:rPr kumimoji="1" lang="en-US" altLang="ja-JP" sz="1200" b="0" kern="1200" baseline="0" dirty="0" smtClean="0">
                <a:solidFill>
                  <a:schemeClr val="tx1"/>
                </a:solidFill>
                <a:effectLst/>
                <a:latin typeface="+mn-lt"/>
                <a:ea typeface="ＭＳ Ｐゴシック" charset="0"/>
                <a:cs typeface="ＭＳ Ｐゴシック" charset="0"/>
              </a:rPr>
              <a:t> fragrance, but, like that </a:t>
            </a:r>
            <a:r>
              <a:rPr kumimoji="1" lang="en-US" altLang="ja-JP" sz="1200" b="0" kern="1200" baseline="0" dirty="0" err="1" smtClean="0">
                <a:solidFill>
                  <a:schemeClr val="tx1"/>
                </a:solidFill>
                <a:effectLst/>
                <a:latin typeface="+mn-lt"/>
                <a:ea typeface="ＭＳ Ｐゴシック" charset="0"/>
                <a:cs typeface="ＭＳ Ｐゴシック" charset="0"/>
              </a:rPr>
              <a:t>haiga</a:t>
            </a:r>
            <a:r>
              <a:rPr kumimoji="1" lang="en-US" altLang="ja-JP" sz="1200" b="0" kern="1200" baseline="0" dirty="0" smtClean="0">
                <a:solidFill>
                  <a:schemeClr val="tx1"/>
                </a:solidFill>
                <a:effectLst/>
                <a:latin typeface="+mn-lt"/>
                <a:ea typeface="ＭＳ Ｐゴシック" charset="0"/>
                <a:cs typeface="ＭＳ Ｐゴシック" charset="0"/>
              </a:rPr>
              <a:t>, one member of the pair is not represented</a:t>
            </a:r>
            <a:endParaRPr kumimoji="1" lang="en-US" altLang="ja-JP" sz="1200" b="0" kern="1200" dirty="0" smtClean="0">
              <a:solidFill>
                <a:schemeClr val="tx1"/>
              </a:solidFill>
              <a:effectLst/>
              <a:latin typeface="+mn-lt"/>
              <a:ea typeface="ＭＳ Ｐゴシック" charset="0"/>
              <a:cs typeface="ＭＳ Ｐゴシック" charset="0"/>
            </a:endParaRPr>
          </a:p>
          <a:p>
            <a:endParaRPr kumimoji="1" lang="en-US" altLang="ja-JP" sz="1200" b="0"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24</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山吹や宇治の焙炉の匂ふ時</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yamabuki</a:t>
            </a:r>
            <a:r>
              <a:rPr kumimoji="1" lang="en-US" altLang="ja-JP" sz="1200" i="1" kern="1200" dirty="0" smtClean="0">
                <a:solidFill>
                  <a:schemeClr val="tx1"/>
                </a:solidFill>
                <a:effectLst/>
                <a:latin typeface="+mn-lt"/>
                <a:ea typeface="ＭＳ Ｐゴシック" charset="0"/>
                <a:cs typeface="ＭＳ Ｐゴシック" charset="0"/>
              </a:rPr>
              <a:t> ya Uji no </a:t>
            </a:r>
            <a:r>
              <a:rPr kumimoji="1" lang="en-US" altLang="ja-JP" sz="1200" i="1" kern="1200" dirty="0" err="1" smtClean="0">
                <a:solidFill>
                  <a:schemeClr val="tx1"/>
                </a:solidFill>
                <a:effectLst/>
                <a:latin typeface="+mn-lt"/>
                <a:ea typeface="ＭＳ Ｐゴシック" charset="0"/>
                <a:cs typeface="ＭＳ Ｐゴシック" charset="0"/>
              </a:rPr>
              <a:t>hoiro</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niou</a:t>
            </a:r>
            <a:r>
              <a:rPr kumimoji="1" lang="en-US" altLang="ja-JP" sz="1200" i="1" kern="1200" dirty="0" smtClean="0">
                <a:solidFill>
                  <a:schemeClr val="tx1"/>
                </a:solidFill>
                <a:effectLst/>
                <a:latin typeface="+mn-lt"/>
                <a:ea typeface="ＭＳ Ｐゴシック" charset="0"/>
                <a:cs typeface="ＭＳ Ｐゴシック" charset="0"/>
              </a:rPr>
              <a:t> toki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Spring / 1691</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mountain rose (*</a:t>
            </a:r>
            <a:r>
              <a:rPr kumimoji="1" lang="en-US" altLang="ja-JP" sz="1200" i="1" kern="1200" dirty="0" err="1" smtClean="0">
                <a:solidFill>
                  <a:schemeClr val="tx1"/>
                </a:solidFill>
                <a:effectLst/>
                <a:latin typeface="+mn-lt"/>
                <a:ea typeface="ＭＳ Ｐゴシック" charset="0"/>
                <a:cs typeface="ＭＳ Ｐゴシック" charset="0"/>
              </a:rPr>
              <a:t>yamabuki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Uji is near Kyoto and famous for its tea.</a:t>
            </a:r>
          </a:p>
          <a:p>
            <a:r>
              <a:rPr kumimoji="1" lang="en-US" altLang="ja-JP" sz="1200" kern="1200" dirty="0" smtClean="0">
                <a:solidFill>
                  <a:schemeClr val="tx1"/>
                </a:solidFill>
                <a:effectLst/>
                <a:latin typeface="+mn-lt"/>
                <a:ea typeface="ＭＳ Ｐゴシック" charset="0"/>
                <a:cs typeface="ＭＳ Ｐゴシック" charset="0"/>
              </a:rPr>
              <a:t>image</a:t>
            </a:r>
          </a:p>
          <a:p>
            <a:r>
              <a:rPr kumimoji="1" lang="en-US" altLang="ja-JP" sz="1200" kern="1200" dirty="0" smtClean="0">
                <a:solidFill>
                  <a:schemeClr val="tx1"/>
                </a:solidFill>
                <a:effectLst/>
                <a:latin typeface="+mn-lt"/>
                <a:ea typeface="ＭＳ Ｐゴシック" charset="0"/>
                <a:cs typeface="ＭＳ Ｐゴシック" charset="0"/>
              </a:rPr>
              <a:t> </a:t>
            </a:r>
          </a:p>
          <a:p>
            <a:endParaRPr kumimoji="1" lang="ja-JP" altLang="en-US" dirty="0" smtClean="0"/>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35</a:t>
            </a:fld>
            <a:endParaRPr lang="ja-JP" altLang="en-US"/>
          </a:p>
        </p:txBody>
      </p:sp>
    </p:spTree>
    <p:extLst>
      <p:ext uri="{BB962C8B-B14F-4D97-AF65-F5344CB8AC3E}">
        <p14:creationId xmlns:p14="http://schemas.microsoft.com/office/powerpoint/2010/main" val="4047365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The emphasis</a:t>
            </a:r>
            <a:r>
              <a:rPr kumimoji="1" lang="en-US" altLang="ja-JP" sz="1200" b="0" kern="1200" baseline="0" dirty="0" smtClean="0">
                <a:solidFill>
                  <a:schemeClr val="tx1"/>
                </a:solidFill>
                <a:effectLst/>
                <a:latin typeface="+mn-lt"/>
                <a:ea typeface="ＭＳ Ｐゴシック" charset="0"/>
                <a:cs typeface="ＭＳ Ｐゴシック" charset="0"/>
              </a:rPr>
              <a:t> is on “nap” not “cool” although “cool” is well expressed in the onomatopoeia “</a:t>
            </a:r>
            <a:r>
              <a:rPr kumimoji="1" lang="en-US" altLang="ja-JP" sz="1200" b="0" kern="1200" baseline="0" dirty="0" err="1" smtClean="0">
                <a:solidFill>
                  <a:schemeClr val="tx1"/>
                </a:solidFill>
                <a:effectLst/>
                <a:latin typeface="+mn-lt"/>
                <a:ea typeface="ＭＳ Ｐゴシック" charset="0"/>
                <a:cs typeface="ＭＳ Ｐゴシック" charset="0"/>
              </a:rPr>
              <a:t>hiyahiya</a:t>
            </a:r>
            <a:r>
              <a:rPr kumimoji="1" lang="en-US" altLang="ja-JP" sz="1200" b="0" kern="1200" baseline="0" dirty="0" smtClean="0">
                <a:solidFill>
                  <a:schemeClr val="tx1"/>
                </a:solidFill>
                <a:effectLst/>
                <a:latin typeface="+mn-lt"/>
                <a:ea typeface="ＭＳ Ｐゴシック" charset="0"/>
                <a:cs typeface="ＭＳ Ｐゴシック" charset="0"/>
              </a:rPr>
              <a:t> to” </a:t>
            </a:r>
          </a:p>
          <a:p>
            <a:r>
              <a:rPr kumimoji="1" lang="en-US" altLang="ja-JP" sz="1200" b="1" kern="1200" dirty="0" smtClean="0">
                <a:solidFill>
                  <a:schemeClr val="tx1"/>
                </a:solidFill>
                <a:effectLst/>
                <a:latin typeface="+mn-lt"/>
                <a:ea typeface="ＭＳ Ｐゴシック" charset="0"/>
                <a:cs typeface="ＭＳ Ｐゴシック" charset="0"/>
              </a:rPr>
              <a:t>31</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ひやひやと壁をふまえて昼寝哉</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hiyahiya</a:t>
            </a:r>
            <a:r>
              <a:rPr kumimoji="1" lang="en-US" altLang="ja-JP" sz="1200" i="1" kern="1200" dirty="0" smtClean="0">
                <a:solidFill>
                  <a:schemeClr val="tx1"/>
                </a:solidFill>
                <a:effectLst/>
                <a:latin typeface="+mn-lt"/>
                <a:ea typeface="ＭＳ Ｐゴシック" charset="0"/>
                <a:cs typeface="ＭＳ Ｐゴシック" charset="0"/>
              </a:rPr>
              <a:t> to kabe o </a:t>
            </a:r>
            <a:r>
              <a:rPr kumimoji="1" lang="en-US" altLang="ja-JP" sz="1200" i="1" kern="1200" dirty="0" err="1" smtClean="0">
                <a:solidFill>
                  <a:schemeClr val="tx1"/>
                </a:solidFill>
                <a:effectLst/>
                <a:latin typeface="+mn-lt"/>
                <a:ea typeface="ＭＳ Ｐゴシック" charset="0"/>
                <a:cs typeface="ＭＳ Ｐゴシック" charset="0"/>
              </a:rPr>
              <a:t>fumaete</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hirune</a:t>
            </a:r>
            <a:r>
              <a:rPr kumimoji="1" lang="en-US" altLang="ja-JP" sz="1200" i="1" kern="1200" dirty="0" smtClean="0">
                <a:solidFill>
                  <a:schemeClr val="tx1"/>
                </a:solidFill>
                <a:effectLst/>
                <a:latin typeface="+mn-lt"/>
                <a:ea typeface="ＭＳ Ｐゴシック" charset="0"/>
                <a:cs typeface="ＭＳ Ｐゴシック" charset="0"/>
              </a:rPr>
              <a:t> kana</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1694 early 7</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month; August</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cool (</a:t>
            </a:r>
            <a:r>
              <a:rPr kumimoji="1" lang="en-US" altLang="ja-JP" sz="1200" i="1" kern="1200" dirty="0" err="1" smtClean="0">
                <a:solidFill>
                  <a:schemeClr val="tx1"/>
                </a:solidFill>
                <a:effectLst/>
                <a:latin typeface="+mn-lt"/>
                <a:ea typeface="ＭＳ Ｐゴシック" charset="0"/>
                <a:cs typeface="ＭＳ Ｐゴシック" charset="0"/>
              </a:rPr>
              <a:t>suzumi</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 </a:t>
            </a:r>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36</a:t>
            </a:fld>
            <a:endParaRPr lang="ja-JP" altLang="en-US"/>
          </a:p>
        </p:txBody>
      </p:sp>
    </p:spTree>
    <p:extLst>
      <p:ext uri="{BB962C8B-B14F-4D97-AF65-F5344CB8AC3E}">
        <p14:creationId xmlns:p14="http://schemas.microsoft.com/office/powerpoint/2010/main" val="12474237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Chrysanthemum festival day. These ancient Buddhas are not “old Buddhas in Nara now” they are “the Buddhas of the past, when Nara was the capital”. This is a “time slip” poem.</a:t>
            </a:r>
          </a:p>
          <a:p>
            <a:endParaRPr kumimoji="1" lang="en-US" altLang="ja-JP" sz="1200" b="0" kern="1200" dirty="0" smtClean="0">
              <a:solidFill>
                <a:schemeClr val="tx1"/>
              </a:solidFill>
              <a:effectLst/>
              <a:latin typeface="+mn-lt"/>
              <a:ea typeface="ＭＳ Ｐゴシック" charset="0"/>
              <a:cs typeface="ＭＳ Ｐゴシック" charset="0"/>
            </a:endParaRPr>
          </a:p>
          <a:p>
            <a:r>
              <a:rPr kumimoji="1" lang="en-US" altLang="ja-JP" sz="1200" b="0" kern="1200" dirty="0" smtClean="0">
                <a:solidFill>
                  <a:schemeClr val="tx1"/>
                </a:solidFill>
                <a:effectLst/>
                <a:latin typeface="+mn-lt"/>
                <a:ea typeface="ＭＳ Ｐゴシック" charset="0"/>
                <a:cs typeface="ＭＳ Ｐゴシック" charset="0"/>
              </a:rPr>
              <a:t>Shirane:</a:t>
            </a:r>
            <a:r>
              <a:rPr kumimoji="1" lang="en-US" altLang="ja-JP" sz="1200" b="0" kern="1200" baseline="0" dirty="0" smtClean="0">
                <a:solidFill>
                  <a:schemeClr val="tx1"/>
                </a:solidFill>
                <a:effectLst/>
                <a:latin typeface="+mn-lt"/>
                <a:ea typeface="ＭＳ Ｐゴシック" charset="0"/>
                <a:cs typeface="ＭＳ Ｐゴシック" charset="0"/>
              </a:rPr>
              <a:t> 90: “But the poem is better read as a combination poem in which the two parts are joined by scent or connotative equivalences. The chrysanthemum, considered the aristocrat of flowers in classical poetry, possessed a strong but refined fragrance. The many Buddhas in the ancient capital of Nara evoke a similar sense of dignity, solemnity, and refinement as well as a nostalgia for a bygone era.</a:t>
            </a:r>
            <a:endParaRPr kumimoji="1" lang="en-US" altLang="ja-JP" sz="1200" b="0" kern="1200" dirty="0" smtClean="0">
              <a:solidFill>
                <a:schemeClr val="tx1"/>
              </a:solidFill>
              <a:effectLst/>
              <a:latin typeface="+mn-lt"/>
              <a:ea typeface="ＭＳ Ｐゴシック" charset="0"/>
              <a:cs typeface="ＭＳ Ｐゴシック" charset="0"/>
            </a:endParaRPr>
          </a:p>
          <a:p>
            <a:endParaRPr kumimoji="1" lang="en-US" altLang="ja-JP" sz="1200" b="0" kern="1200" dirty="0" smtClean="0">
              <a:solidFill>
                <a:schemeClr val="tx1"/>
              </a:solidFill>
              <a:effectLst/>
              <a:latin typeface="+mn-lt"/>
              <a:ea typeface="ＭＳ Ｐゴシック" charset="0"/>
              <a:cs typeface="ＭＳ Ｐゴシック" charset="0"/>
            </a:endParaRPr>
          </a:p>
          <a:p>
            <a:pPr marL="0" marR="0">
              <a:spcBef>
                <a:spcPts val="0"/>
              </a:spcBef>
              <a:spcAft>
                <a:spcPts val="1000"/>
              </a:spcAft>
            </a:pPr>
            <a:r>
              <a:rPr lang="en-US" altLang="ja-JP" sz="2800" b="1" dirty="0" smtClean="0">
                <a:effectLst/>
                <a:highlight>
                  <a:srgbClr val="00FF00"/>
                </a:highlight>
                <a:latin typeface="+mn-lt"/>
                <a:ea typeface="小塚ゴシック Pro R"/>
                <a:cs typeface="Times New Roman"/>
              </a:rPr>
              <a:t>32</a:t>
            </a:r>
            <a:endParaRPr lang="en-US" altLang="ja-JP" sz="1600" dirty="0" smtClean="0">
              <a:effectLst/>
              <a:latin typeface="+mn-lt"/>
              <a:ea typeface="小塚ゴシック Pro R"/>
              <a:cs typeface="Times New Roman"/>
            </a:endParaRPr>
          </a:p>
          <a:p>
            <a:pPr marL="0" marR="0">
              <a:spcBef>
                <a:spcPts val="0"/>
              </a:spcBef>
              <a:spcAft>
                <a:spcPts val="1000"/>
              </a:spcAft>
            </a:pPr>
            <a:r>
              <a:rPr lang="ja-JP" altLang="ja-JP" sz="1200" dirty="0" smtClean="0">
                <a:effectLst/>
                <a:latin typeface="+mn-lt"/>
                <a:ea typeface="小塚ゴシック Pro R"/>
                <a:cs typeface="Times New Roman"/>
              </a:rPr>
              <a:t>菊の香や奈良には古き仏たち</a:t>
            </a:r>
            <a:endParaRPr lang="en-US" altLang="ja-JP" sz="1600" dirty="0" smtClean="0">
              <a:effectLst/>
              <a:latin typeface="+mn-lt"/>
              <a:ea typeface="小塚ゴシック Pro R"/>
              <a:cs typeface="Times New Roman"/>
            </a:endParaRPr>
          </a:p>
          <a:p>
            <a:pPr marL="0" marR="0">
              <a:spcBef>
                <a:spcPts val="0"/>
              </a:spcBef>
              <a:spcAft>
                <a:spcPts val="1000"/>
              </a:spcAft>
            </a:pPr>
            <a:r>
              <a:rPr lang="en-US" altLang="ja-JP" sz="1200" i="1" dirty="0" smtClean="0">
                <a:effectLst/>
                <a:latin typeface="+mn-lt"/>
                <a:ea typeface="小塚ゴシック Pro R"/>
                <a:cs typeface="Times New Roman"/>
              </a:rPr>
              <a:t>kiku no ka ya Nara ni wa </a:t>
            </a:r>
            <a:r>
              <a:rPr lang="en-US" altLang="ja-JP" sz="1200" i="1" dirty="0" err="1" smtClean="0">
                <a:effectLst/>
                <a:latin typeface="+mn-lt"/>
                <a:ea typeface="小塚ゴシック Pro R"/>
                <a:cs typeface="Times New Roman"/>
              </a:rPr>
              <a:t>furuki</a:t>
            </a:r>
            <a:r>
              <a:rPr lang="en-US" altLang="ja-JP" sz="1200" i="1" dirty="0" smtClean="0">
                <a:effectLst/>
                <a:latin typeface="+mn-lt"/>
                <a:ea typeface="小塚ゴシック Pro R"/>
                <a:cs typeface="Times New Roman"/>
              </a:rPr>
              <a:t> </a:t>
            </a:r>
            <a:r>
              <a:rPr lang="en-US" altLang="ja-JP" sz="1200" i="1" dirty="0" err="1" smtClean="0">
                <a:effectLst/>
                <a:latin typeface="+mn-lt"/>
                <a:ea typeface="小塚ゴシック Pro R"/>
                <a:cs typeface="Times New Roman"/>
              </a:rPr>
              <a:t>hotoketachi</a:t>
            </a:r>
            <a:endParaRPr lang="en-US" altLang="ja-JP" sz="1600" dirty="0" smtClean="0">
              <a:effectLst/>
              <a:latin typeface="+mn-lt"/>
              <a:ea typeface="小塚ゴシック Pro R"/>
              <a:cs typeface="Times New Roman"/>
            </a:endParaRPr>
          </a:p>
          <a:p>
            <a:r>
              <a:rPr kumimoji="1" lang="en-US" altLang="ja-JP" sz="1200" kern="1200" dirty="0" smtClean="0">
                <a:solidFill>
                  <a:schemeClr val="tx1"/>
                </a:solidFill>
                <a:effectLst/>
                <a:latin typeface="+mn-lt"/>
                <a:ea typeface="ＭＳ Ｐゴシック" charset="0"/>
                <a:cs typeface="ＭＳ Ｐゴシック" charset="0"/>
              </a:rPr>
              <a:t>Autumn / 1694 9th day of 9th month (Chrysanthemum Festival); Oct 27</a:t>
            </a:r>
          </a:p>
          <a:p>
            <a:pPr marL="0" marR="0">
              <a:spcBef>
                <a:spcPts val="0"/>
              </a:spcBef>
              <a:spcAft>
                <a:spcPts val="1000"/>
              </a:spcAft>
            </a:pPr>
            <a:r>
              <a:rPr lang="en-US" altLang="ja-JP" sz="1200" dirty="0" err="1" smtClean="0">
                <a:effectLst/>
                <a:latin typeface="+mn-lt"/>
                <a:ea typeface="小塚ゴシック Pro R"/>
                <a:cs typeface="Times New Roman"/>
              </a:rPr>
              <a:t>Kigo</a:t>
            </a:r>
            <a:r>
              <a:rPr lang="en-US" altLang="ja-JP" sz="1200" dirty="0" smtClean="0">
                <a:effectLst/>
                <a:latin typeface="+mn-lt"/>
                <a:ea typeface="小塚ゴシック Pro R"/>
                <a:cs typeface="Times New Roman"/>
              </a:rPr>
              <a:t>: chrysanthemum (</a:t>
            </a:r>
            <a:r>
              <a:rPr lang="en-US" altLang="ja-JP" sz="1200" i="1" dirty="0" smtClean="0">
                <a:effectLst/>
                <a:latin typeface="+mn-lt"/>
                <a:ea typeface="小塚ゴシック Pro R"/>
                <a:cs typeface="Times New Roman"/>
              </a:rPr>
              <a:t>kiku</a:t>
            </a:r>
            <a:r>
              <a:rPr lang="en-US" altLang="ja-JP" sz="1200" dirty="0" smtClean="0">
                <a:effectLst/>
                <a:latin typeface="+mn-lt"/>
                <a:ea typeface="小塚ゴシック Pro R"/>
                <a:cs typeface="Times New Roman"/>
              </a:rPr>
              <a:t>)</a:t>
            </a:r>
            <a:endParaRPr lang="en-US" altLang="ja-JP" sz="1600" dirty="0" smtClean="0">
              <a:effectLst/>
              <a:latin typeface="+mn-lt"/>
              <a:ea typeface="小塚ゴシック Pro R"/>
              <a:cs typeface="Times New Roman"/>
            </a:endParaRPr>
          </a:p>
          <a:p>
            <a:pPr marL="0" marR="0">
              <a:spcBef>
                <a:spcPts val="0"/>
              </a:spcBef>
              <a:spcAft>
                <a:spcPts val="1000"/>
              </a:spcAft>
            </a:pPr>
            <a:endParaRPr lang="en-US" altLang="ja-JP" sz="1600" dirty="0" smtClean="0">
              <a:effectLst/>
              <a:latin typeface="+mn-lt"/>
              <a:ea typeface="小塚ゴシック Pro R"/>
              <a:cs typeface="Times New Roman"/>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37</a:t>
            </a:fld>
            <a:endParaRPr lang="ja-JP" altLang="en-US"/>
          </a:p>
        </p:txBody>
      </p:sp>
    </p:spTree>
    <p:extLst>
      <p:ext uri="{BB962C8B-B14F-4D97-AF65-F5344CB8AC3E}">
        <p14:creationId xmlns:p14="http://schemas.microsoft.com/office/powerpoint/2010/main" val="12474237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kern="1200" dirty="0" smtClean="0">
                <a:solidFill>
                  <a:schemeClr val="tx1"/>
                </a:solidFill>
                <a:effectLst/>
                <a:latin typeface="+mn-lt"/>
                <a:ea typeface="ＭＳ Ｐゴシック" charset="0"/>
                <a:cs typeface="ＭＳ Ｐゴシック" charset="0"/>
              </a:rPr>
              <a:t>Kiku are associated with long life</a:t>
            </a:r>
          </a:p>
          <a:p>
            <a:endParaRPr kumimoji="1" lang="en-US" altLang="ja-JP" sz="1200" b="1"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32</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菊の香や奈良には古き仏たち</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kiku no ka ya Nara ni wa </a:t>
            </a:r>
            <a:r>
              <a:rPr kumimoji="1" lang="en-US" altLang="ja-JP" sz="1200" i="1" kern="1200" dirty="0" err="1" smtClean="0">
                <a:solidFill>
                  <a:schemeClr val="tx1"/>
                </a:solidFill>
                <a:effectLst/>
                <a:latin typeface="+mn-lt"/>
                <a:ea typeface="ＭＳ Ｐゴシック" charset="0"/>
                <a:cs typeface="ＭＳ Ｐゴシック" charset="0"/>
              </a:rPr>
              <a:t>furuki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hotoketachi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Autumn / 1694 9</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day of 9</a:t>
            </a:r>
            <a:r>
              <a:rPr kumimoji="1" lang="en-US" altLang="ja-JP" sz="1200" kern="1200" baseline="30000" dirty="0" smtClean="0">
                <a:solidFill>
                  <a:schemeClr val="tx1"/>
                </a:solidFill>
                <a:effectLst/>
                <a:latin typeface="+mn-lt"/>
                <a:ea typeface="ＭＳ Ｐゴシック" charset="0"/>
                <a:cs typeface="ＭＳ Ｐゴシック" charset="0"/>
              </a:rPr>
              <a:t>th</a:t>
            </a:r>
            <a:r>
              <a:rPr kumimoji="1" lang="en-US" altLang="ja-JP" sz="1200" kern="1200" dirty="0" smtClean="0">
                <a:solidFill>
                  <a:schemeClr val="tx1"/>
                </a:solidFill>
                <a:effectLst/>
                <a:latin typeface="+mn-lt"/>
                <a:ea typeface="ＭＳ Ｐゴシック" charset="0"/>
                <a:cs typeface="ＭＳ Ｐゴシック" charset="0"/>
              </a:rPr>
              <a:t> month (Chrysanthemum Festival); Oct 27</a:t>
            </a: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chrysanthemum (</a:t>
            </a:r>
            <a:r>
              <a:rPr kumimoji="1" lang="en-US" altLang="ja-JP" sz="1200" i="1" kern="1200" dirty="0" smtClean="0">
                <a:solidFill>
                  <a:schemeClr val="tx1"/>
                </a:solidFill>
                <a:effectLst/>
                <a:latin typeface="+mn-lt"/>
                <a:ea typeface="ＭＳ Ｐゴシック" charset="0"/>
                <a:cs typeface="ＭＳ Ｐゴシック" charset="0"/>
              </a:rPr>
              <a:t>kiku</a:t>
            </a:r>
            <a:r>
              <a:rPr kumimoji="1" lang="en-US" altLang="ja-JP" sz="1200" kern="1200" dirty="0" smtClean="0">
                <a:solidFill>
                  <a:schemeClr val="tx1"/>
                </a:solidFill>
                <a:effectLst/>
                <a:latin typeface="+mn-lt"/>
                <a:ea typeface="ＭＳ Ｐゴシック" charset="0"/>
                <a:cs typeface="ＭＳ Ｐゴシック" charset="0"/>
              </a:rPr>
              <a:t>)</a:t>
            </a:r>
          </a:p>
          <a:p>
            <a:r>
              <a:rPr kumimoji="1" lang="en-US" altLang="ja-JP" sz="1200" kern="1200" dirty="0" smtClean="0">
                <a:solidFill>
                  <a:schemeClr val="tx1"/>
                </a:solidFill>
                <a:effectLst/>
                <a:latin typeface="+mn-lt"/>
                <a:ea typeface="ＭＳ Ｐゴシック" charset="0"/>
                <a:cs typeface="ＭＳ Ｐゴシック" charset="0"/>
              </a:rPr>
              <a:t>image</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38</a:t>
            </a:fld>
            <a:endParaRPr lang="ja-JP" altLang="en-US"/>
          </a:p>
        </p:txBody>
      </p:sp>
    </p:spTree>
    <p:extLst>
      <p:ext uri="{BB962C8B-B14F-4D97-AF65-F5344CB8AC3E}">
        <p14:creationId xmlns:p14="http://schemas.microsoft.com/office/powerpoint/2010/main" val="9830150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1000"/>
              </a:spcAft>
            </a:pPr>
            <a:r>
              <a:rPr lang="en-US" altLang="ja-JP" sz="2800" b="0" dirty="0" smtClean="0">
                <a:effectLst/>
                <a:highlight>
                  <a:srgbClr val="00FF00"/>
                </a:highlight>
                <a:latin typeface="+mn-lt"/>
                <a:ea typeface="小塚ゴシック Pro R"/>
                <a:cs typeface="Times New Roman"/>
              </a:rPr>
              <a:t>Again, the linked pair with one not represented, this time a sacred object … but he does seem to be “drawing</a:t>
            </a:r>
            <a:r>
              <a:rPr lang="en-US" altLang="ja-JP" sz="2800" b="0" smtClean="0">
                <a:effectLst/>
                <a:highlight>
                  <a:srgbClr val="00FF00"/>
                </a:highlight>
                <a:latin typeface="+mn-lt"/>
                <a:ea typeface="小塚ゴシック Pro R"/>
                <a:cs typeface="Times New Roman"/>
              </a:rPr>
              <a:t>” fragrance</a:t>
            </a:r>
            <a:endParaRPr lang="en-US" altLang="ja-JP" sz="2800" b="0" dirty="0" smtClean="0">
              <a:effectLst/>
              <a:highlight>
                <a:srgbClr val="00FF00"/>
              </a:highlight>
              <a:latin typeface="+mn-lt"/>
              <a:ea typeface="小塚ゴシック Pro R"/>
              <a:cs typeface="Times New Roman"/>
            </a:endParaRPr>
          </a:p>
          <a:p>
            <a:pPr marL="0" marR="0">
              <a:spcBef>
                <a:spcPts val="0"/>
              </a:spcBef>
              <a:spcAft>
                <a:spcPts val="1000"/>
              </a:spcAft>
            </a:pPr>
            <a:r>
              <a:rPr lang="en-US" altLang="ja-JP" sz="2800" b="1" dirty="0" smtClean="0">
                <a:effectLst/>
                <a:highlight>
                  <a:srgbClr val="00FF00"/>
                </a:highlight>
                <a:latin typeface="+mn-lt"/>
                <a:ea typeface="小塚ゴシック Pro R"/>
                <a:cs typeface="Times New Roman"/>
              </a:rPr>
              <a:t>32</a:t>
            </a:r>
            <a:endParaRPr lang="en-US" altLang="ja-JP" sz="1600" dirty="0" smtClean="0">
              <a:effectLst/>
              <a:latin typeface="+mn-lt"/>
              <a:ea typeface="小塚ゴシック Pro R"/>
              <a:cs typeface="Times New Roman"/>
            </a:endParaRPr>
          </a:p>
          <a:p>
            <a:pPr marL="0" marR="0">
              <a:spcBef>
                <a:spcPts val="0"/>
              </a:spcBef>
              <a:spcAft>
                <a:spcPts val="1000"/>
              </a:spcAft>
            </a:pPr>
            <a:r>
              <a:rPr lang="ja-JP" altLang="ja-JP" sz="1200" dirty="0" smtClean="0">
                <a:effectLst/>
                <a:latin typeface="+mn-lt"/>
                <a:ea typeface="小塚ゴシック Pro R"/>
                <a:cs typeface="Times New Roman"/>
              </a:rPr>
              <a:t>菊の香や奈良には古き仏たち</a:t>
            </a:r>
            <a:endParaRPr lang="en-US" altLang="ja-JP" sz="1600" dirty="0" smtClean="0">
              <a:effectLst/>
              <a:latin typeface="+mn-lt"/>
              <a:ea typeface="小塚ゴシック Pro R"/>
              <a:cs typeface="Times New Roman"/>
            </a:endParaRPr>
          </a:p>
          <a:p>
            <a:pPr marL="0" marR="0">
              <a:spcBef>
                <a:spcPts val="0"/>
              </a:spcBef>
              <a:spcAft>
                <a:spcPts val="1000"/>
              </a:spcAft>
            </a:pPr>
            <a:r>
              <a:rPr lang="en-US" altLang="ja-JP" sz="1200" i="1" dirty="0" smtClean="0">
                <a:effectLst/>
                <a:latin typeface="+mn-lt"/>
                <a:ea typeface="小塚ゴシック Pro R"/>
                <a:cs typeface="Times New Roman"/>
              </a:rPr>
              <a:t>kiku no ka ya Nara ni wa </a:t>
            </a:r>
            <a:r>
              <a:rPr lang="en-US" altLang="ja-JP" sz="1200" i="1" dirty="0" err="1" smtClean="0">
                <a:effectLst/>
                <a:latin typeface="+mn-lt"/>
                <a:ea typeface="小塚ゴシック Pro R"/>
                <a:cs typeface="Times New Roman"/>
              </a:rPr>
              <a:t>furuki</a:t>
            </a:r>
            <a:r>
              <a:rPr lang="en-US" altLang="ja-JP" sz="1200" i="1" dirty="0" smtClean="0">
                <a:effectLst/>
                <a:latin typeface="+mn-lt"/>
                <a:ea typeface="小塚ゴシック Pro R"/>
                <a:cs typeface="Times New Roman"/>
              </a:rPr>
              <a:t> </a:t>
            </a:r>
            <a:r>
              <a:rPr lang="en-US" altLang="ja-JP" sz="1200" i="1" dirty="0" err="1" smtClean="0">
                <a:effectLst/>
                <a:latin typeface="+mn-lt"/>
                <a:ea typeface="小塚ゴシック Pro R"/>
                <a:cs typeface="Times New Roman"/>
              </a:rPr>
              <a:t>hotoketachi</a:t>
            </a:r>
            <a:endParaRPr lang="en-US" altLang="ja-JP" sz="1600" dirty="0" smtClean="0">
              <a:effectLst/>
              <a:latin typeface="+mn-lt"/>
              <a:ea typeface="小塚ゴシック Pro R"/>
              <a:cs typeface="Times New Roman"/>
            </a:endParaRPr>
          </a:p>
          <a:p>
            <a:r>
              <a:rPr kumimoji="1" lang="en-US" altLang="ja-JP" sz="1200" kern="1200" dirty="0" smtClean="0">
                <a:solidFill>
                  <a:schemeClr val="tx1"/>
                </a:solidFill>
                <a:effectLst/>
                <a:latin typeface="+mn-lt"/>
                <a:ea typeface="ＭＳ Ｐゴシック" charset="0"/>
                <a:cs typeface="ＭＳ Ｐゴシック" charset="0"/>
              </a:rPr>
              <a:t>Autumn / 1694 9th day of 9th month (Chrysanthemum Festival); Oct 27</a:t>
            </a:r>
          </a:p>
          <a:p>
            <a:pPr marL="0" marR="0">
              <a:spcBef>
                <a:spcPts val="0"/>
              </a:spcBef>
              <a:spcAft>
                <a:spcPts val="1000"/>
              </a:spcAft>
            </a:pPr>
            <a:r>
              <a:rPr lang="en-US" altLang="ja-JP" sz="1200" dirty="0" err="1" smtClean="0">
                <a:effectLst/>
                <a:latin typeface="+mn-lt"/>
                <a:ea typeface="小塚ゴシック Pro R"/>
                <a:cs typeface="Times New Roman"/>
              </a:rPr>
              <a:t>Kigo</a:t>
            </a:r>
            <a:r>
              <a:rPr lang="en-US" altLang="ja-JP" sz="1200" dirty="0" smtClean="0">
                <a:effectLst/>
                <a:latin typeface="+mn-lt"/>
                <a:ea typeface="小塚ゴシック Pro R"/>
                <a:cs typeface="Times New Roman"/>
              </a:rPr>
              <a:t>: chrysanthemum (</a:t>
            </a:r>
            <a:r>
              <a:rPr lang="en-US" altLang="ja-JP" sz="1200" i="1" dirty="0" smtClean="0">
                <a:effectLst/>
                <a:latin typeface="+mn-lt"/>
                <a:ea typeface="小塚ゴシック Pro R"/>
                <a:cs typeface="Times New Roman"/>
              </a:rPr>
              <a:t>kiku</a:t>
            </a:r>
            <a:r>
              <a:rPr lang="en-US" altLang="ja-JP" sz="1200" dirty="0" smtClean="0">
                <a:effectLst/>
                <a:latin typeface="+mn-lt"/>
                <a:ea typeface="小塚ゴシック Pro R"/>
                <a:cs typeface="Times New Roman"/>
              </a:rPr>
              <a:t>)</a:t>
            </a:r>
            <a:endParaRPr lang="en-US" altLang="ja-JP" sz="1600" dirty="0" smtClean="0">
              <a:effectLst/>
              <a:latin typeface="+mn-lt"/>
              <a:ea typeface="小塚ゴシック Pro R"/>
              <a:cs typeface="Times New Roman"/>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39</a:t>
            </a:fld>
            <a:endParaRPr lang="ja-JP" altLang="en-US"/>
          </a:p>
        </p:txBody>
      </p:sp>
    </p:spTree>
    <p:extLst>
      <p:ext uri="{BB962C8B-B14F-4D97-AF65-F5344CB8AC3E}">
        <p14:creationId xmlns:p14="http://schemas.microsoft.com/office/powerpoint/2010/main" val="3443154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ja-JP"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ja-JP"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2A5F133-EF2B-E348-A469-FFF9C0A31BCF}"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FEA86575-9760-4144-B997-292EF661566F}" type="slidenum">
              <a:rPr lang="en-US"/>
              <a:pPr>
                <a:defRPr/>
              </a:pPr>
              <a:t>‹#›</a:t>
            </a:fld>
            <a:endParaRPr lang="en-US"/>
          </a:p>
        </p:txBody>
      </p:sp>
    </p:spTree>
    <p:extLst>
      <p:ext uri="{BB962C8B-B14F-4D97-AF65-F5344CB8AC3E}">
        <p14:creationId xmlns:p14="http://schemas.microsoft.com/office/powerpoint/2010/main" val="914053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112F351-1193-614F-A416-FEC408EED3FE}"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1B7026BE-F1E7-684A-A7C5-A6BD6C0E9C55}" type="slidenum">
              <a:rPr lang="en-US"/>
              <a:pPr>
                <a:defRPr/>
              </a:pPr>
              <a:t>‹#›</a:t>
            </a:fld>
            <a:endParaRPr lang="en-US"/>
          </a:p>
        </p:txBody>
      </p:sp>
    </p:spTree>
    <p:extLst>
      <p:ext uri="{BB962C8B-B14F-4D97-AF65-F5344CB8AC3E}">
        <p14:creationId xmlns:p14="http://schemas.microsoft.com/office/powerpoint/2010/main" val="3380157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ja-JP"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4F55EFE-FED1-EE41-970B-BF8AE5DF9178}"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0408644C-9452-C94C-8FB9-6F0BF81B3DB8}" type="slidenum">
              <a:rPr lang="en-US"/>
              <a:pPr>
                <a:defRPr/>
              </a:pPr>
              <a:t>‹#›</a:t>
            </a:fld>
            <a:endParaRPr lang="en-US"/>
          </a:p>
        </p:txBody>
      </p:sp>
    </p:spTree>
    <p:extLst>
      <p:ext uri="{BB962C8B-B14F-4D97-AF65-F5344CB8AC3E}">
        <p14:creationId xmlns:p14="http://schemas.microsoft.com/office/powerpoint/2010/main" val="312822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A530F4C-7E30-4C4C-A128-6F4A0074438E}" type="datetimeFigureOut">
              <a:rPr lang="en-US"/>
              <a:pPr>
                <a:defRPr/>
              </a:pPr>
              <a:t>9/29/2013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B2E83020-19F5-C146-937A-45DF66395968}" type="slidenum">
              <a:rPr lang="en-US"/>
              <a:pPr>
                <a:defRPr/>
              </a:pPr>
              <a:t>‹#›</a:t>
            </a:fld>
            <a:endParaRPr lang="en-US"/>
          </a:p>
        </p:txBody>
      </p:sp>
    </p:spTree>
    <p:extLst>
      <p:ext uri="{BB962C8B-B14F-4D97-AF65-F5344CB8AC3E}">
        <p14:creationId xmlns:p14="http://schemas.microsoft.com/office/powerpoint/2010/main" val="1178444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BF04B52-93DD-F840-A712-167FD526116D}" type="datetimeFigureOut">
              <a:rPr lang="en-US"/>
              <a:pPr>
                <a:defRPr/>
              </a:pPr>
              <a:t>9/29/2013</a:t>
            </a:fld>
            <a:endParaRPr lang="en-US"/>
          </a:p>
        </p:txBody>
      </p:sp>
      <p:sp>
        <p:nvSpPr>
          <p:cNvPr id="8" name="Footer Placeholder 4"/>
          <p:cNvSpPr>
            <a:spLocks noGrp="1"/>
          </p:cNvSpPr>
          <p:nvPr>
            <p:ph type="ftr" sz="quarter" idx="11"/>
          </p:nvPr>
        </p:nvSpPr>
        <p:spPr/>
        <p:txBody>
          <a:bodyPr/>
          <a:lstStyle>
            <a:lvl1pPr>
              <a:defRPr/>
            </a:lvl1pPr>
          </a:lstStyle>
          <a:p>
            <a:endParaRPr lang="ja-JP" altLang="en-US"/>
          </a:p>
        </p:txBody>
      </p:sp>
      <p:sp>
        <p:nvSpPr>
          <p:cNvPr id="9" name="Slide Number Placeholder 5"/>
          <p:cNvSpPr>
            <a:spLocks noGrp="1"/>
          </p:cNvSpPr>
          <p:nvPr>
            <p:ph type="sldNum" sz="quarter" idx="12"/>
          </p:nvPr>
        </p:nvSpPr>
        <p:spPr/>
        <p:txBody>
          <a:bodyPr/>
          <a:lstStyle>
            <a:lvl1pPr>
              <a:defRPr/>
            </a:lvl1pPr>
          </a:lstStyle>
          <a:p>
            <a:pPr>
              <a:defRPr/>
            </a:pPr>
            <a:fld id="{CD3C363B-CBF3-CA48-BBC9-B396F797AB3B}" type="slidenum">
              <a:rPr lang="en-US"/>
              <a:pPr>
                <a:defRPr/>
              </a:pPr>
              <a:t>‹#›</a:t>
            </a:fld>
            <a:endParaRPr lang="en-US"/>
          </a:p>
        </p:txBody>
      </p:sp>
    </p:spTree>
    <p:extLst>
      <p:ext uri="{BB962C8B-B14F-4D97-AF65-F5344CB8AC3E}">
        <p14:creationId xmlns:p14="http://schemas.microsoft.com/office/powerpoint/2010/main" val="2371921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53EF436-17D6-384F-91FA-8E8A1DFBF9ED}" type="datetimeFigureOut">
              <a:rPr lang="en-US"/>
              <a:pPr>
                <a:defRPr/>
              </a:pPr>
              <a:t>9/29/2013</a:t>
            </a:fld>
            <a:endParaRPr lang="en-US"/>
          </a:p>
        </p:txBody>
      </p:sp>
      <p:sp>
        <p:nvSpPr>
          <p:cNvPr id="4" name="Footer Placeholder 4"/>
          <p:cNvSpPr>
            <a:spLocks noGrp="1"/>
          </p:cNvSpPr>
          <p:nvPr>
            <p:ph type="ftr" sz="quarter" idx="11"/>
          </p:nvPr>
        </p:nvSpPr>
        <p:spPr/>
        <p:txBody>
          <a:bodyPr/>
          <a:lstStyle>
            <a:lvl1pPr>
              <a:defRPr/>
            </a:lvl1pPr>
          </a:lstStyle>
          <a:p>
            <a:endParaRPr lang="ja-JP" altLang="en-US"/>
          </a:p>
        </p:txBody>
      </p:sp>
      <p:sp>
        <p:nvSpPr>
          <p:cNvPr id="5" name="Slide Number Placeholder 5"/>
          <p:cNvSpPr>
            <a:spLocks noGrp="1"/>
          </p:cNvSpPr>
          <p:nvPr>
            <p:ph type="sldNum" sz="quarter" idx="12"/>
          </p:nvPr>
        </p:nvSpPr>
        <p:spPr/>
        <p:txBody>
          <a:bodyPr/>
          <a:lstStyle>
            <a:lvl1pPr>
              <a:defRPr/>
            </a:lvl1pPr>
          </a:lstStyle>
          <a:p>
            <a:pPr>
              <a:defRPr/>
            </a:pPr>
            <a:fld id="{15B4D2D9-9363-EA4A-BBE3-D7AF834A52DE}" type="slidenum">
              <a:rPr lang="en-US"/>
              <a:pPr>
                <a:defRPr/>
              </a:pPr>
              <a:t>‹#›</a:t>
            </a:fld>
            <a:endParaRPr lang="en-US"/>
          </a:p>
        </p:txBody>
      </p:sp>
    </p:spTree>
    <p:extLst>
      <p:ext uri="{BB962C8B-B14F-4D97-AF65-F5344CB8AC3E}">
        <p14:creationId xmlns:p14="http://schemas.microsoft.com/office/powerpoint/2010/main" val="348568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D52918F-3865-C545-9166-5A29A7AF6323}" type="datetimeFigureOut">
              <a:rPr lang="en-US"/>
              <a:pPr>
                <a:defRPr/>
              </a:pPr>
              <a:t>9/29/2013</a:t>
            </a:fld>
            <a:endParaRPr lang="en-US"/>
          </a:p>
        </p:txBody>
      </p:sp>
      <p:sp>
        <p:nvSpPr>
          <p:cNvPr id="3" name="Footer Placeholder 4"/>
          <p:cNvSpPr>
            <a:spLocks noGrp="1"/>
          </p:cNvSpPr>
          <p:nvPr>
            <p:ph type="ftr" sz="quarter" idx="11"/>
          </p:nvPr>
        </p:nvSpPr>
        <p:spPr/>
        <p:txBody>
          <a:bodyPr/>
          <a:lstStyle>
            <a:lvl1pPr>
              <a:defRPr/>
            </a:lvl1pPr>
          </a:lstStyle>
          <a:p>
            <a:endParaRPr lang="ja-JP" altLang="en-US"/>
          </a:p>
        </p:txBody>
      </p:sp>
      <p:sp>
        <p:nvSpPr>
          <p:cNvPr id="4" name="Slide Number Placeholder 5"/>
          <p:cNvSpPr>
            <a:spLocks noGrp="1"/>
          </p:cNvSpPr>
          <p:nvPr>
            <p:ph type="sldNum" sz="quarter" idx="12"/>
          </p:nvPr>
        </p:nvSpPr>
        <p:spPr/>
        <p:txBody>
          <a:bodyPr/>
          <a:lstStyle>
            <a:lvl1pPr>
              <a:defRPr/>
            </a:lvl1pPr>
          </a:lstStyle>
          <a:p>
            <a:pPr>
              <a:defRPr/>
            </a:pPr>
            <a:fld id="{00330709-C8B2-2348-958C-0B426D45B75B}" type="slidenum">
              <a:rPr lang="en-US"/>
              <a:pPr>
                <a:defRPr/>
              </a:pPr>
              <a:t>‹#›</a:t>
            </a:fld>
            <a:endParaRPr lang="en-US"/>
          </a:p>
        </p:txBody>
      </p:sp>
    </p:spTree>
    <p:extLst>
      <p:ext uri="{BB962C8B-B14F-4D97-AF65-F5344CB8AC3E}">
        <p14:creationId xmlns:p14="http://schemas.microsoft.com/office/powerpoint/2010/main" val="3730709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8E843A8-D740-9C46-83FE-082B6CB9816A}" type="datetimeFigureOut">
              <a:rPr lang="en-US"/>
              <a:pPr>
                <a:defRPr/>
              </a:pPr>
              <a:t>9/29/2013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DDC46432-C10F-0842-960B-86EC245955EF}" type="slidenum">
              <a:rPr lang="en-US"/>
              <a:pPr>
                <a:defRPr/>
              </a:pPr>
              <a:t>‹#›</a:t>
            </a:fld>
            <a:endParaRPr lang="en-US"/>
          </a:p>
        </p:txBody>
      </p:sp>
    </p:spTree>
    <p:extLst>
      <p:ext uri="{BB962C8B-B14F-4D97-AF65-F5344CB8AC3E}">
        <p14:creationId xmlns:p14="http://schemas.microsoft.com/office/powerpoint/2010/main" val="3053208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F6C03D0-8336-0F4B-BAF2-82A5C01EF6CC}" type="datetimeFigureOut">
              <a:rPr lang="en-US"/>
              <a:pPr>
                <a:defRPr/>
              </a:pPr>
              <a:t>9/29/2013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E915370E-743B-CC48-8199-471565D651CB}" type="slidenum">
              <a:rPr lang="en-US"/>
              <a:pPr>
                <a:defRPr/>
              </a:pPr>
              <a:t>‹#›</a:t>
            </a:fld>
            <a:endParaRPr lang="en-US"/>
          </a:p>
        </p:txBody>
      </p:sp>
    </p:spTree>
    <p:extLst>
      <p:ext uri="{BB962C8B-B14F-4D97-AF65-F5344CB8AC3E}">
        <p14:creationId xmlns:p14="http://schemas.microsoft.com/office/powerpoint/2010/main" val="2579748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253D1D2-1854-2244-91FF-308DC56C8FCA}"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3A44AC73-62FE-DE4F-B952-1FE65D6BF80E}" type="slidenum">
              <a:rPr lang="en-US"/>
              <a:pPr>
                <a:defRPr/>
              </a:pPr>
              <a:t>‹#›</a:t>
            </a:fld>
            <a:endParaRPr lang="en-US"/>
          </a:p>
        </p:txBody>
      </p:sp>
    </p:spTree>
    <p:extLst>
      <p:ext uri="{BB962C8B-B14F-4D97-AF65-F5344CB8AC3E}">
        <p14:creationId xmlns:p14="http://schemas.microsoft.com/office/powerpoint/2010/main" val="2387257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82AB30-8174-1D44-8445-A40691E8D950}"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7FB9619E-E3F9-9D44-A8E0-E804CD55ABE4}" type="slidenum">
              <a:rPr lang="en-US"/>
              <a:pPr>
                <a:defRPr/>
              </a:pPr>
              <a:t>‹#›</a:t>
            </a:fld>
            <a:endParaRPr lang="en-US"/>
          </a:p>
        </p:txBody>
      </p:sp>
    </p:spTree>
    <p:extLst>
      <p:ext uri="{BB962C8B-B14F-4D97-AF65-F5344CB8AC3E}">
        <p14:creationId xmlns:p14="http://schemas.microsoft.com/office/powerpoint/2010/main" val="12906325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endParaRPr lang="en-US" altLang="ja-JP"/>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ltLang="ja-JP"/>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cs typeface="+mn-cs"/>
              </a:defRPr>
            </a:lvl1pPr>
          </a:lstStyle>
          <a:p>
            <a:pPr>
              <a:defRPr/>
            </a:pPr>
            <a:fld id="{3A700251-07F9-5945-A02D-627A89B62A46}" type="datetimeFigureOut">
              <a:rPr lang="en-US"/>
              <a:pPr>
                <a:defRPr/>
              </a:pPr>
              <a:t>9/29/2013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kumimoji="0" sz="1200">
                <a:solidFill>
                  <a:srgbClr val="FFFFFF"/>
                </a:solidFill>
              </a:defRPr>
            </a:lvl1pPr>
          </a:lstStyle>
          <a:p>
            <a:endParaRPr lang="ja-JP"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cs typeface="+mn-cs"/>
              </a:defRPr>
            </a:lvl1pPr>
          </a:lstStyle>
          <a:p>
            <a:pPr>
              <a:defRPr/>
            </a:pPr>
            <a:fld id="{D1227DB5-11E1-A249-AB8A-2C87ECB5FF4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kumimoji="1"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2pPr>
      <a:lvl3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3pPr>
      <a:lvl4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4pPr>
      <a:lvl5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5pPr>
      <a:lvl6pPr marL="4572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6pPr>
      <a:lvl7pPr marL="9144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7pPr>
      <a:lvl8pPr marL="13716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8pPr>
      <a:lvl9pPr marL="18288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Arial" charset="0"/>
        <a:buChar char="•"/>
        <a:defRPr kumimoji="1"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charset="0"/>
        <a:buChar char="–"/>
        <a:defRPr kumimoji="1"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kumimoji="1"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kumimoji="1"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kumimoji="1"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4" Type="http://schemas.microsoft.com/office/2007/relationships/hdphoto" Target="../media/hdphoto1.wdp"/><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1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1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1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4" Type="http://schemas.microsoft.com/office/2007/relationships/hdphoto" Target="../media/hdphoto2.wdp"/><Relationship Id="rId1" Type="http://schemas.openxmlformats.org/officeDocument/2006/relationships/slideLayout" Target="../slideLayouts/slideLayout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 Id="rId3" Type="http://schemas.openxmlformats.org/officeDocument/2006/relationships/image" Target="../media/image1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 Id="rId3" Type="http://schemas.openxmlformats.org/officeDocument/2006/relationships/image" Target="../media/image15.jp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4" Type="http://schemas.microsoft.com/office/2007/relationships/hdphoto" Target="../media/hdphoto3.wdp"/><Relationship Id="rId1" Type="http://schemas.openxmlformats.org/officeDocument/2006/relationships/slideLayout" Target="../slideLayouts/slideLayout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 Id="rId3" Type="http://schemas.openxmlformats.org/officeDocument/2006/relationships/image" Target="../media/image17.jpg"/></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4" Type="http://schemas.microsoft.com/office/2007/relationships/hdphoto" Target="../media/hdphoto4.wdp"/><Relationship Id="rId1" Type="http://schemas.openxmlformats.org/officeDocument/2006/relationships/slideLayout" Target="../slideLayouts/slideLayout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Session 02</a:t>
            </a:r>
            <a:br>
              <a:rPr lang="en-US" altLang="ja-JP" sz="2600" b="0" dirty="0" smtClean="0">
                <a:solidFill>
                  <a:prstClr val="white"/>
                </a:solidFill>
                <a:latin typeface="Calibri" charset="0"/>
              </a:rPr>
            </a:br>
            <a:r>
              <a:rPr lang="en-US" altLang="ja-JP" sz="2600" b="0" dirty="0" smtClean="0">
                <a:solidFill>
                  <a:prstClr val="white"/>
                </a:solidFill>
                <a:latin typeface="Calibri" charset="0"/>
              </a:rPr>
              <a:t>(Wallace)</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*respect </a:t>
            </a:r>
            <a:r>
              <a:rPr lang="en-US" altLang="ja-JP" sz="2600" b="0" dirty="0" err="1" smtClean="0">
                <a:solidFill>
                  <a:prstClr val="white"/>
                </a:solidFill>
                <a:latin typeface="Calibri" charset="0"/>
              </a:rPr>
              <a:t>copryright</a:t>
            </a:r>
            <a:r>
              <a:rPr lang="en-US" altLang="ja-JP" sz="2600" b="0" dirty="0" smtClean="0">
                <a:solidFill>
                  <a:prstClr val="white"/>
                </a:solidFill>
                <a:latin typeface="Calibri" charset="0"/>
              </a:rPr>
              <a:t> law — use this PowerPoint only for the purposes of this course, do not duplicate or distribute</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29771677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night . . . silently</a:t>
            </a:r>
            <a:br>
              <a:rPr lang="en-US" altLang="ja-JP" sz="2600" b="0" dirty="0">
                <a:solidFill>
                  <a:prstClr val="white"/>
                </a:solidFill>
                <a:latin typeface="Calibri" charset="0"/>
              </a:rPr>
            </a:br>
            <a:r>
              <a:rPr lang="en-US" altLang="ja-JP" sz="2600" b="0" dirty="0">
                <a:solidFill>
                  <a:prstClr val="white"/>
                </a:solidFill>
                <a:latin typeface="Calibri" charset="0"/>
              </a:rPr>
              <a:t>in the moonlight, a worm</a:t>
            </a:r>
            <a:br>
              <a:rPr lang="en-US" altLang="ja-JP" sz="2600" b="0" dirty="0">
                <a:solidFill>
                  <a:prstClr val="white"/>
                </a:solidFill>
                <a:latin typeface="Calibri" charset="0"/>
              </a:rPr>
            </a:br>
            <a:r>
              <a:rPr lang="en-US" altLang="ja-JP" sz="2600" b="0" dirty="0">
                <a:solidFill>
                  <a:prstClr val="white"/>
                </a:solidFill>
                <a:latin typeface="Calibri" charset="0"/>
              </a:rPr>
              <a:t>digs into a chestnut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22098121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 a bare branch</a:t>
            </a:r>
            <a:br>
              <a:rPr lang="en-US" altLang="ja-JP" sz="2600" b="0" dirty="0">
                <a:solidFill>
                  <a:prstClr val="white"/>
                </a:solidFill>
                <a:latin typeface="Calibri" charset="0"/>
              </a:rPr>
            </a:br>
            <a:r>
              <a:rPr lang="en-US" altLang="ja-JP" sz="2600" b="0" dirty="0">
                <a:solidFill>
                  <a:prstClr val="white"/>
                </a:solidFill>
                <a:latin typeface="Calibri" charset="0"/>
              </a:rPr>
              <a:t>a crow has alighted . . . </a:t>
            </a:r>
            <a:br>
              <a:rPr lang="en-US" altLang="ja-JP" sz="2600" b="0" dirty="0">
                <a:solidFill>
                  <a:prstClr val="white"/>
                </a:solidFill>
                <a:latin typeface="Calibri" charset="0"/>
              </a:rPr>
            </a:br>
            <a:r>
              <a:rPr lang="en-US" altLang="ja-JP" sz="2600" b="0" dirty="0">
                <a:solidFill>
                  <a:prstClr val="white"/>
                </a:solidFill>
                <a:latin typeface="Calibri" charset="0"/>
              </a:rPr>
              <a:t>autumn nightfall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32776676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 a bare branch</a:t>
            </a:r>
            <a:br>
              <a:rPr lang="en-US" altLang="ja-JP" sz="2600" b="0" dirty="0">
                <a:solidFill>
                  <a:prstClr val="white"/>
                </a:solidFill>
                <a:latin typeface="Calibri" charset="0"/>
              </a:rPr>
            </a:br>
            <a:r>
              <a:rPr lang="en-US" altLang="ja-JP" sz="2600" b="0" dirty="0">
                <a:solidFill>
                  <a:prstClr val="white"/>
                </a:solidFill>
                <a:latin typeface="Calibri" charset="0"/>
              </a:rPr>
              <a:t>a crow has alighted . . . </a:t>
            </a:r>
            <a:br>
              <a:rPr lang="en-US" altLang="ja-JP" sz="2600" b="0" dirty="0">
                <a:solidFill>
                  <a:prstClr val="white"/>
                </a:solidFill>
                <a:latin typeface="Calibri" charset="0"/>
              </a:rPr>
            </a:br>
            <a:r>
              <a:rPr lang="en-US" altLang="ja-JP" sz="2600" b="0" dirty="0">
                <a:solidFill>
                  <a:prstClr val="white"/>
                </a:solidFill>
                <a:latin typeface="Calibri" charset="0"/>
              </a:rPr>
              <a:t>autumn nightfall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314575" cy="1688511"/>
          </a:xfrm>
        </p:spPr>
        <p:txBody>
          <a:bodyPr/>
          <a:lstStyle/>
          <a:p>
            <a:r>
              <a:rPr lang="en-US" altLang="ja-JP" sz="2600" i="1" dirty="0" smtClean="0">
                <a:latin typeface="Calibri" charset="0"/>
              </a:rPr>
              <a:t>Calligraphy by Bashō</a:t>
            </a:r>
            <a:endParaRPr lang="ja-JP" altLang="en-US" sz="2600" i="1" dirty="0">
              <a:latin typeface="Calibri" charset="0"/>
            </a:endParaRPr>
          </a:p>
        </p:txBody>
      </p:sp>
      <p:pic>
        <p:nvPicPr>
          <p:cNvPr id="4" name="Content Placeholder 3" descr="basho_araumiya0001 copy.jpg"/>
          <p:cNvPicPr>
            <a:picLocks noGrp="1" noChangeAspect="1"/>
          </p:cNvPicPr>
          <p:nvPr>
            <p:ph idx="1"/>
          </p:nvPr>
        </p:nvPicPr>
        <p:blipFill rotWithShape="1">
          <a:blip r:embed="rId3">
            <a:extLst>
              <a:ext uri="{28A0092B-C50C-407E-A947-70E740481C1C}">
                <a14:useLocalDpi xmlns:a14="http://schemas.microsoft.com/office/drawing/2010/main" val="0"/>
              </a:ext>
            </a:extLst>
          </a:blip>
          <a:srcRect l="3061" t="4553" r="3342" b="4318"/>
          <a:stretch/>
        </p:blipFill>
        <p:spPr>
          <a:xfrm>
            <a:off x="2671219" y="328396"/>
            <a:ext cx="6130667" cy="6151949"/>
          </a:xfrm>
        </p:spPr>
      </p:pic>
    </p:spTree>
    <p:extLst>
      <p:ext uri="{BB962C8B-B14F-4D97-AF65-F5344CB8AC3E}">
        <p14:creationId xmlns:p14="http://schemas.microsoft.com/office/powerpoint/2010/main" val="398125001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5219876"/>
          </a:xfrm>
        </p:spPr>
        <p:txBody>
          <a:bodyPr anchor="ctr" anchorCtr="1"/>
          <a:lstStyle/>
          <a:p>
            <a:pPr algn="ctr"/>
            <a:r>
              <a:rPr lang="en-US" altLang="ja-JP" sz="2600" b="0" dirty="0" smtClean="0">
                <a:solidFill>
                  <a:prstClr val="white"/>
                </a:solidFill>
                <a:latin typeface="Calibri" charset="0"/>
              </a:rPr>
              <a:t>In </a:t>
            </a:r>
            <a:r>
              <a:rPr lang="en-US" altLang="ja-JP" sz="2600" b="0" dirty="0">
                <a:solidFill>
                  <a:prstClr val="white"/>
                </a:solidFill>
                <a:latin typeface="Calibri" charset="0"/>
              </a:rPr>
              <a:t>a tree that stands</a:t>
            </a:r>
            <a:br>
              <a:rPr lang="en-US" altLang="ja-JP" sz="2600" b="0" dirty="0">
                <a:solidFill>
                  <a:prstClr val="white"/>
                </a:solidFill>
                <a:latin typeface="Calibri" charset="0"/>
              </a:rPr>
            </a:br>
            <a:r>
              <a:rPr lang="en-US" altLang="ja-JP" sz="2600" b="0" dirty="0">
                <a:solidFill>
                  <a:prstClr val="white"/>
                </a:solidFill>
                <a:latin typeface="Calibri" charset="0"/>
              </a:rPr>
              <a:t>on the crag</a:t>
            </a:r>
            <a:br>
              <a:rPr lang="en-US" altLang="ja-JP" sz="2600" b="0" dirty="0">
                <a:solidFill>
                  <a:prstClr val="white"/>
                </a:solidFill>
                <a:latin typeface="Calibri" charset="0"/>
              </a:rPr>
            </a:br>
            <a:r>
              <a:rPr lang="en-US" altLang="ja-JP" sz="2600" b="0" dirty="0">
                <a:solidFill>
                  <a:prstClr val="white"/>
                </a:solidFill>
                <a:latin typeface="Calibri" charset="0"/>
              </a:rPr>
              <a:t>by abandoned paddies,</a:t>
            </a:r>
            <a:br>
              <a:rPr lang="en-US" altLang="ja-JP" sz="2600" b="0" dirty="0">
                <a:solidFill>
                  <a:prstClr val="white"/>
                </a:solidFill>
                <a:latin typeface="Calibri" charset="0"/>
              </a:rPr>
            </a:br>
            <a:r>
              <a:rPr lang="en-US" altLang="ja-JP" sz="2600" b="0" dirty="0">
                <a:solidFill>
                  <a:prstClr val="white"/>
                </a:solidFill>
                <a:latin typeface="Calibri" charset="0"/>
              </a:rPr>
              <a:t>a dove calling to its companion</a:t>
            </a:r>
            <a:br>
              <a:rPr lang="en-US" altLang="ja-JP" sz="2600" b="0" dirty="0">
                <a:solidFill>
                  <a:prstClr val="white"/>
                </a:solidFill>
                <a:latin typeface="Calibri" charset="0"/>
              </a:rPr>
            </a:br>
            <a:r>
              <a:rPr lang="en-US" altLang="ja-JP" sz="2600" b="0" dirty="0">
                <a:solidFill>
                  <a:prstClr val="white"/>
                </a:solidFill>
                <a:latin typeface="Calibri" charset="0"/>
              </a:rPr>
              <a:t>in the desolate twilight</a:t>
            </a:r>
            <a:br>
              <a:rPr lang="en-US" altLang="ja-JP" sz="2600" b="0" dirty="0">
                <a:solidFill>
                  <a:prstClr val="white"/>
                </a:solidFill>
                <a:latin typeface="Calibri" charset="0"/>
              </a:rPr>
            </a:b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8891876" cy="745172"/>
          </a:xfrm>
        </p:spPr>
        <p:txBody>
          <a:bodyPr/>
          <a:lstStyle/>
          <a:p>
            <a:r>
              <a:rPr lang="en-US" altLang="ja-JP" sz="2600" dirty="0" err="1" smtClean="0">
                <a:latin typeface="Calibri" charset="0"/>
              </a:rPr>
              <a:t>Saigyō</a:t>
            </a:r>
            <a:r>
              <a:rPr lang="en-US" altLang="ja-JP" sz="2600" dirty="0" smtClean="0">
                <a:latin typeface="Calibri" charset="0"/>
              </a:rPr>
              <a:t> (1118–90), </a:t>
            </a:r>
            <a:r>
              <a:rPr lang="en-US" altLang="ja-JP" sz="2600" i="1" dirty="0" err="1" smtClean="0">
                <a:latin typeface="Calibri" charset="0"/>
              </a:rPr>
              <a:t>Sankashū</a:t>
            </a:r>
            <a:r>
              <a:rPr lang="en-US" altLang="ja-JP" sz="2600" dirty="0">
                <a:latin typeface="Calibri" charset="0"/>
              </a:rPr>
              <a:t> </a:t>
            </a:r>
            <a:r>
              <a:rPr lang="en-US" altLang="ja-JP" sz="2600" dirty="0" smtClean="0">
                <a:latin typeface="Calibri" charset="0"/>
              </a:rPr>
              <a:t>no. 997</a:t>
            </a:r>
            <a:endParaRPr lang="ja-JP" altLang="en-US" sz="2600" dirty="0">
              <a:latin typeface="Calibri" charset="0"/>
            </a:endParaRPr>
          </a:p>
        </p:txBody>
      </p:sp>
    </p:spTree>
    <p:extLst>
      <p:ext uri="{BB962C8B-B14F-4D97-AF65-F5344CB8AC3E}">
        <p14:creationId xmlns:p14="http://schemas.microsoft.com/office/powerpoint/2010/main" val="31343454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5219876"/>
          </a:xfrm>
        </p:spPr>
        <p:txBody>
          <a:bodyPr anchor="ctr" anchorCtr="1"/>
          <a:lstStyle/>
          <a:p>
            <a:pPr algn="ctr"/>
            <a:r>
              <a:rPr lang="en-US" altLang="ja-JP" sz="2600" b="0" dirty="0">
                <a:solidFill>
                  <a:prstClr val="white"/>
                </a:solidFill>
                <a:latin typeface="Calibri" charset="0"/>
              </a:rPr>
              <a:t>e</a:t>
            </a:r>
            <a:r>
              <a:rPr lang="en-US" altLang="ja-JP" sz="2600" b="0" dirty="0" smtClean="0">
                <a:solidFill>
                  <a:prstClr val="white"/>
                </a:solidFill>
                <a:latin typeface="Calibri" charset="0"/>
              </a:rPr>
              <a:t>vening crow—</a:t>
            </a:r>
            <a:br>
              <a:rPr lang="en-US" altLang="ja-JP" sz="2600" b="0" dirty="0" smtClean="0">
                <a:solidFill>
                  <a:prstClr val="white"/>
                </a:solidFill>
                <a:latin typeface="Calibri" charset="0"/>
              </a:rPr>
            </a:br>
            <a:r>
              <a:rPr lang="en-US" altLang="ja-JP" sz="2600" b="0" dirty="0" smtClean="0">
                <a:solidFill>
                  <a:prstClr val="white"/>
                </a:solidFill>
                <a:latin typeface="Calibri" charset="0"/>
              </a:rPr>
              <a:t>in a bare tree on the mountain peak</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 voice</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8453148" cy="745172"/>
          </a:xfrm>
        </p:spPr>
        <p:txBody>
          <a:bodyPr/>
          <a:lstStyle/>
          <a:p>
            <a:r>
              <a:rPr lang="en-US" altLang="ja-JP" sz="2600" dirty="0" smtClean="0">
                <a:latin typeface="Calibri" charset="0"/>
              </a:rPr>
              <a:t>Hie </a:t>
            </a:r>
            <a:r>
              <a:rPr lang="ja-JP" altLang="en-US" sz="2600" dirty="0" smtClean="0">
                <a:latin typeface="Calibri" charset="0"/>
              </a:rPr>
              <a:t>冷え</a:t>
            </a:r>
            <a:r>
              <a:rPr lang="en-US" altLang="ja-JP" sz="2600" dirty="0" smtClean="0">
                <a:latin typeface="Calibri" charset="0"/>
              </a:rPr>
              <a:t> “chill”    </a:t>
            </a:r>
            <a:r>
              <a:rPr lang="ja-JP" altLang="en-US" sz="2600" dirty="0" smtClean="0">
                <a:latin typeface="Calibri" charset="0"/>
              </a:rPr>
              <a:t>　</a:t>
            </a:r>
            <a:r>
              <a:rPr lang="en-US" altLang="ja-JP" sz="2600" dirty="0" smtClean="0">
                <a:latin typeface="Calibri" charset="0"/>
              </a:rPr>
              <a:t>yase </a:t>
            </a:r>
            <a:r>
              <a:rPr lang="ja-JP" altLang="en-US" sz="2600" dirty="0" smtClean="0">
                <a:latin typeface="Calibri" charset="0"/>
              </a:rPr>
              <a:t>痩せ</a:t>
            </a:r>
            <a:r>
              <a:rPr lang="en-US" altLang="ja-JP" sz="2600" dirty="0" smtClean="0">
                <a:latin typeface="Calibri" charset="0"/>
              </a:rPr>
              <a:t> “gauntness”</a:t>
            </a:r>
            <a:endParaRPr lang="ja-JP" altLang="en-US" sz="2600" dirty="0">
              <a:latin typeface="Calibri" charset="0"/>
            </a:endParaRPr>
          </a:p>
        </p:txBody>
      </p:sp>
    </p:spTree>
    <p:extLst>
      <p:ext uri="{BB962C8B-B14F-4D97-AF65-F5344CB8AC3E}">
        <p14:creationId xmlns:p14="http://schemas.microsoft.com/office/powerpoint/2010/main" val="334308624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 a bare branch</a:t>
            </a:r>
            <a:br>
              <a:rPr lang="en-US" altLang="ja-JP" sz="2600" b="0" dirty="0">
                <a:solidFill>
                  <a:prstClr val="white"/>
                </a:solidFill>
                <a:latin typeface="Calibri" charset="0"/>
              </a:rPr>
            </a:br>
            <a:r>
              <a:rPr lang="en-US" altLang="ja-JP" sz="2600" b="0" dirty="0">
                <a:solidFill>
                  <a:prstClr val="white"/>
                </a:solidFill>
                <a:latin typeface="Calibri" charset="0"/>
              </a:rPr>
              <a:t>a crow has alighted . . . </a:t>
            </a:r>
            <a:br>
              <a:rPr lang="en-US" altLang="ja-JP" sz="2600" b="0" dirty="0">
                <a:solidFill>
                  <a:prstClr val="white"/>
                </a:solidFill>
                <a:latin typeface="Calibri" charset="0"/>
              </a:rPr>
            </a:br>
            <a:r>
              <a:rPr lang="en-US" altLang="ja-JP" sz="2600" b="0" dirty="0">
                <a:solidFill>
                  <a:prstClr val="white"/>
                </a:solidFill>
                <a:latin typeface="Calibri" charset="0"/>
              </a:rPr>
              <a:t>autumn nightfall </a:t>
            </a:r>
            <a:endParaRPr lang="ja-JP" altLang="en-US" sz="3200" b="0" dirty="0">
              <a:solidFill>
                <a:srgbClr val="FFFF66"/>
              </a:solidFill>
              <a:latin typeface="Calibri" charset="0"/>
            </a:endParaRPr>
          </a:p>
        </p:txBody>
      </p:sp>
      <p:pic>
        <p:nvPicPr>
          <p:cNvPr id="2" name="Content Placeholder 1" descr="aa kareeda ni.jpg"/>
          <p:cNvPicPr>
            <a:picLocks noGrp="1" noChangeAspect="1"/>
          </p:cNvPicPr>
          <p:nvPr>
            <p:ph idx="1"/>
          </p:nvPr>
        </p:nvPicPr>
        <p:blipFill>
          <a:blip r:embed="rId3">
            <a:extLst>
              <a:ext uri="{28A0092B-C50C-407E-A947-70E740481C1C}">
                <a14:useLocalDpi xmlns:a14="http://schemas.microsoft.com/office/drawing/2010/main" val="0"/>
              </a:ext>
            </a:extLst>
          </a:blip>
          <a:srcRect t="-4524" b="-4524"/>
          <a:stretch>
            <a:fillRect/>
          </a:stretch>
        </p:blipFill>
        <p:spPr>
          <a:xfrm>
            <a:off x="2405063" y="134938"/>
            <a:ext cx="6621462" cy="6435725"/>
          </a:xfrm>
        </p:spPr>
      </p:pic>
      <p:sp>
        <p:nvSpPr>
          <p:cNvPr id="15364" name="Text Placeholder 3"/>
          <p:cNvSpPr>
            <a:spLocks noGrp="1"/>
          </p:cNvSpPr>
          <p:nvPr>
            <p:ph type="body" sz="half" idx="2"/>
          </p:nvPr>
        </p:nvSpPr>
        <p:spPr>
          <a:xfrm>
            <a:off x="90488" y="5385691"/>
            <a:ext cx="2314575" cy="1688511"/>
          </a:xfrm>
        </p:spPr>
        <p:txBody>
          <a:bodyPr/>
          <a:lstStyle/>
          <a:p>
            <a:r>
              <a:rPr lang="en-US" altLang="ja-JP" sz="2600" i="1" dirty="0" smtClean="0">
                <a:latin typeface="Calibri" charset="0"/>
              </a:rPr>
              <a:t>Painting, calligraphy, poem by Bashō</a:t>
            </a:r>
            <a:endParaRPr lang="ja-JP" altLang="en-US" sz="2600" i="1" dirty="0">
              <a:latin typeface="Calibri" charset="0"/>
            </a:endParaRPr>
          </a:p>
        </p:txBody>
      </p:sp>
    </p:spTree>
    <p:extLst>
      <p:ext uri="{BB962C8B-B14F-4D97-AF65-F5344CB8AC3E}">
        <p14:creationId xmlns:p14="http://schemas.microsoft.com/office/powerpoint/2010/main" val="6668411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 a bare branch</a:t>
            </a:r>
            <a:br>
              <a:rPr lang="en-US" altLang="ja-JP" sz="2600" b="0" dirty="0">
                <a:solidFill>
                  <a:prstClr val="white"/>
                </a:solidFill>
                <a:latin typeface="Calibri" charset="0"/>
              </a:rPr>
            </a:br>
            <a:r>
              <a:rPr lang="en-US" altLang="ja-JP" sz="2600" b="0" dirty="0">
                <a:solidFill>
                  <a:prstClr val="white"/>
                </a:solidFill>
                <a:latin typeface="Calibri" charset="0"/>
              </a:rPr>
              <a:t>a crow has alighted . . . </a:t>
            </a:r>
            <a:br>
              <a:rPr lang="en-US" altLang="ja-JP" sz="2600" b="0" dirty="0">
                <a:solidFill>
                  <a:prstClr val="white"/>
                </a:solidFill>
                <a:latin typeface="Calibri" charset="0"/>
              </a:rPr>
            </a:br>
            <a:r>
              <a:rPr lang="en-US" altLang="ja-JP" sz="2600" b="0" dirty="0">
                <a:solidFill>
                  <a:prstClr val="white"/>
                </a:solidFill>
                <a:latin typeface="Calibri" charset="0"/>
              </a:rPr>
              <a:t>autumn nightfall </a:t>
            </a:r>
            <a:endParaRPr lang="ja-JP" altLang="en-US" sz="3200" b="0" dirty="0">
              <a:solidFill>
                <a:srgbClr val="FFFF66"/>
              </a:solidFill>
              <a:latin typeface="Calibri" charset="0"/>
            </a:endParaRPr>
          </a:p>
        </p:txBody>
      </p:sp>
      <p:pic>
        <p:nvPicPr>
          <p:cNvPr id="2" name="Content Placeholder 1" descr="aa kareeda ni.jpg"/>
          <p:cNvPicPr>
            <a:picLocks noGrp="1" noChangeAspect="1"/>
          </p:cNvPicPr>
          <p:nvPr>
            <p:ph idx="1"/>
          </p:nvPr>
        </p:nvPicPr>
        <p:blipFill>
          <a:blip r:embed="rId3">
            <a:grayscl/>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t="-4524" b="-4524"/>
          <a:stretch>
            <a:fillRect/>
          </a:stretch>
        </p:blipFill>
        <p:spPr>
          <a:xfrm>
            <a:off x="2405063" y="134938"/>
            <a:ext cx="6621462" cy="6435725"/>
          </a:xfrm>
        </p:spPr>
      </p:pic>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92059670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 a bare branch</a:t>
            </a:r>
            <a:br>
              <a:rPr lang="en-US" altLang="ja-JP" sz="2600" b="0" dirty="0">
                <a:solidFill>
                  <a:prstClr val="white"/>
                </a:solidFill>
                <a:latin typeface="Calibri" charset="0"/>
              </a:rPr>
            </a:br>
            <a:r>
              <a:rPr lang="en-US" altLang="ja-JP" sz="2600" b="0" dirty="0">
                <a:solidFill>
                  <a:prstClr val="white"/>
                </a:solidFill>
                <a:latin typeface="Calibri" charset="0"/>
              </a:rPr>
              <a:t>a crow has alighted . . . </a:t>
            </a:r>
            <a:br>
              <a:rPr lang="en-US" altLang="ja-JP" sz="2600" b="0" dirty="0">
                <a:solidFill>
                  <a:prstClr val="white"/>
                </a:solidFill>
                <a:latin typeface="Calibri" charset="0"/>
              </a:rPr>
            </a:br>
            <a:r>
              <a:rPr lang="en-US" altLang="ja-JP" sz="2600" b="0" dirty="0">
                <a:solidFill>
                  <a:prstClr val="white"/>
                </a:solidFill>
                <a:latin typeface="Calibri" charset="0"/>
              </a:rPr>
              <a:t>autumn nightfall </a:t>
            </a:r>
            <a:endParaRPr lang="ja-JP" altLang="en-US" sz="3200" b="0" dirty="0">
              <a:solidFill>
                <a:srgbClr val="FFFF66"/>
              </a:solidFill>
              <a:latin typeface="Calibri" charset="0"/>
            </a:endParaRPr>
          </a:p>
        </p:txBody>
      </p:sp>
      <p:pic>
        <p:nvPicPr>
          <p:cNvPr id="2" name="Content Placeholder 1" descr="aa kareeda ni.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8239" t="60704" r="38443" b="-397"/>
          <a:stretch/>
        </p:blipFill>
        <p:spPr>
          <a:xfrm>
            <a:off x="2031143" y="218932"/>
            <a:ext cx="6835610" cy="5582729"/>
          </a:xfrm>
        </p:spPr>
      </p:pic>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159857189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 a bare branch</a:t>
            </a:r>
            <a:br>
              <a:rPr lang="en-US" altLang="ja-JP" sz="2600" b="0" dirty="0">
                <a:solidFill>
                  <a:prstClr val="white"/>
                </a:solidFill>
                <a:latin typeface="Calibri" charset="0"/>
              </a:rPr>
            </a:br>
            <a:r>
              <a:rPr lang="en-US" altLang="ja-JP" sz="2600" b="0" dirty="0">
                <a:solidFill>
                  <a:prstClr val="white"/>
                </a:solidFill>
                <a:latin typeface="Calibri" charset="0"/>
              </a:rPr>
              <a:t>a crow has alighted . . . </a:t>
            </a:r>
            <a:br>
              <a:rPr lang="en-US" altLang="ja-JP" sz="2600" b="0" dirty="0">
                <a:solidFill>
                  <a:prstClr val="white"/>
                </a:solidFill>
                <a:latin typeface="Calibri" charset="0"/>
              </a:rPr>
            </a:br>
            <a:r>
              <a:rPr lang="en-US" altLang="ja-JP" sz="2600" b="0" dirty="0">
                <a:solidFill>
                  <a:prstClr val="white"/>
                </a:solidFill>
                <a:latin typeface="Calibri" charset="0"/>
              </a:rPr>
              <a:t>autumn nightfall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080319"/>
            <a:ext cx="2314575" cy="745172"/>
          </a:xfrm>
        </p:spPr>
        <p:txBody>
          <a:bodyPr/>
          <a:lstStyle/>
          <a:p>
            <a:r>
              <a:rPr lang="en-US" altLang="ja-JP" sz="2600" i="1" dirty="0" smtClean="0">
                <a:latin typeface="Calibri" charset="0"/>
              </a:rPr>
              <a:t>Painting by </a:t>
            </a:r>
            <a:r>
              <a:rPr lang="en-US" altLang="ja-JP" sz="2600" i="1" dirty="0" err="1" smtClean="0">
                <a:latin typeface="Calibri" charset="0"/>
              </a:rPr>
              <a:t>Kyoriku</a:t>
            </a:r>
            <a:r>
              <a:rPr lang="en-US" altLang="ja-JP" sz="2600" i="1" dirty="0" smtClean="0">
                <a:latin typeface="Calibri" charset="0"/>
              </a:rPr>
              <a:t>, calligraphy and poem by Bashō</a:t>
            </a:r>
            <a:endParaRPr lang="ja-JP" altLang="en-US" sz="2600" i="1" dirty="0">
              <a:latin typeface="Calibri" charset="0"/>
            </a:endParaRPr>
          </a:p>
        </p:txBody>
      </p:sp>
      <p:pic>
        <p:nvPicPr>
          <p:cNvPr id="4" name="Content Placeholder 3" descr="aa kareeda ni 2.jpg"/>
          <p:cNvPicPr>
            <a:picLocks noGrp="1" noChangeAspect="1"/>
          </p:cNvPicPr>
          <p:nvPr>
            <p:ph idx="1"/>
          </p:nvPr>
        </p:nvPicPr>
        <p:blipFill>
          <a:blip r:embed="rId3" cstate="print">
            <a:extLst>
              <a:ext uri="{28A0092B-C50C-407E-A947-70E740481C1C}">
                <a14:useLocalDpi xmlns:a14="http://schemas.microsoft.com/office/drawing/2010/main" val="0"/>
              </a:ext>
            </a:extLst>
          </a:blip>
          <a:srcRect l="-85296" r="-85296"/>
          <a:stretch>
            <a:fillRect/>
          </a:stretch>
        </p:blipFill>
        <p:spPr>
          <a:xfrm>
            <a:off x="3575050" y="273050"/>
            <a:ext cx="5111750" cy="6297613"/>
          </a:xfrm>
        </p:spPr>
      </p:pic>
    </p:spTree>
    <p:extLst>
      <p:ext uri="{BB962C8B-B14F-4D97-AF65-F5344CB8AC3E}">
        <p14:creationId xmlns:p14="http://schemas.microsoft.com/office/powerpoint/2010/main" val="29818045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 a bare branch</a:t>
            </a:r>
            <a:br>
              <a:rPr lang="en-US" altLang="ja-JP" sz="2600" b="0" dirty="0">
                <a:solidFill>
                  <a:prstClr val="white"/>
                </a:solidFill>
                <a:latin typeface="Calibri" charset="0"/>
              </a:rPr>
            </a:br>
            <a:r>
              <a:rPr lang="en-US" altLang="ja-JP" sz="2600" b="0" dirty="0">
                <a:solidFill>
                  <a:prstClr val="white"/>
                </a:solidFill>
                <a:latin typeface="Calibri" charset="0"/>
              </a:rPr>
              <a:t>a crow has alighted . . . </a:t>
            </a:r>
            <a:br>
              <a:rPr lang="en-US" altLang="ja-JP" sz="2600" b="0" dirty="0">
                <a:solidFill>
                  <a:prstClr val="white"/>
                </a:solidFill>
                <a:latin typeface="Calibri" charset="0"/>
              </a:rPr>
            </a:br>
            <a:r>
              <a:rPr lang="en-US" altLang="ja-JP" sz="2600" b="0" dirty="0">
                <a:solidFill>
                  <a:prstClr val="white"/>
                </a:solidFill>
                <a:latin typeface="Calibri" charset="0"/>
              </a:rPr>
              <a:t>autumn nightfall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080319"/>
            <a:ext cx="2314575" cy="745172"/>
          </a:xfrm>
        </p:spPr>
        <p:txBody>
          <a:bodyPr/>
          <a:lstStyle/>
          <a:p>
            <a:endParaRPr lang="ja-JP" altLang="en-US" sz="2600" i="1" dirty="0">
              <a:latin typeface="Calibri" charset="0"/>
            </a:endParaRPr>
          </a:p>
        </p:txBody>
      </p:sp>
      <p:pic>
        <p:nvPicPr>
          <p:cNvPr id="4" name="Content Placeholder 3" descr="aa kareeda ni 2.jpg"/>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625" t="50591" r="2494" b="8735"/>
          <a:stretch/>
        </p:blipFill>
        <p:spPr>
          <a:xfrm>
            <a:off x="3744077" y="131357"/>
            <a:ext cx="4554210" cy="6577650"/>
          </a:xfrm>
        </p:spPr>
      </p:pic>
    </p:spTree>
    <p:extLst>
      <p:ext uri="{BB962C8B-B14F-4D97-AF65-F5344CB8AC3E}">
        <p14:creationId xmlns:p14="http://schemas.microsoft.com/office/powerpoint/2010/main" val="6692658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 a bare branch</a:t>
            </a:r>
            <a:br>
              <a:rPr lang="en-US" altLang="ja-JP" sz="2600" b="0" dirty="0">
                <a:solidFill>
                  <a:prstClr val="white"/>
                </a:solidFill>
                <a:latin typeface="Calibri" charset="0"/>
              </a:rPr>
            </a:br>
            <a:r>
              <a:rPr lang="en-US" altLang="ja-JP" sz="2600" b="0" dirty="0">
                <a:solidFill>
                  <a:prstClr val="white"/>
                </a:solidFill>
                <a:latin typeface="Calibri" charset="0"/>
              </a:rPr>
              <a:t>a crow has alighted . . . </a:t>
            </a:r>
            <a:br>
              <a:rPr lang="en-US" altLang="ja-JP" sz="2600" b="0" dirty="0">
                <a:solidFill>
                  <a:prstClr val="white"/>
                </a:solidFill>
                <a:latin typeface="Calibri" charset="0"/>
              </a:rPr>
            </a:br>
            <a:r>
              <a:rPr lang="en-US" altLang="ja-JP" sz="2600" b="0" dirty="0">
                <a:solidFill>
                  <a:prstClr val="white"/>
                </a:solidFill>
                <a:latin typeface="Calibri" charset="0"/>
              </a:rPr>
              <a:t>autumn nightfall </a:t>
            </a:r>
            <a:endParaRPr lang="ja-JP" altLang="en-US" sz="3200" b="0" dirty="0">
              <a:solidFill>
                <a:srgbClr val="FFFF66"/>
              </a:solidFill>
              <a:latin typeface="Calibri" charset="0"/>
            </a:endParaRPr>
          </a:p>
        </p:txBody>
      </p:sp>
      <p:pic>
        <p:nvPicPr>
          <p:cNvPr id="2" name="Content Placeholder 1" descr="aa kareeda ni.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8239" t="60704" r="38443" b="-397"/>
          <a:stretch/>
        </p:blipFill>
        <p:spPr>
          <a:xfrm>
            <a:off x="2031143" y="218932"/>
            <a:ext cx="6835610" cy="5582729"/>
          </a:xfrm>
        </p:spPr>
      </p:pic>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232840838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 a bare branch</a:t>
            </a:r>
            <a:br>
              <a:rPr lang="en-US" altLang="ja-JP" sz="2600" b="0" dirty="0">
                <a:solidFill>
                  <a:prstClr val="white"/>
                </a:solidFill>
                <a:latin typeface="Calibri" charset="0"/>
              </a:rPr>
            </a:br>
            <a:r>
              <a:rPr lang="en-US" altLang="ja-JP" sz="2600" b="0" dirty="0">
                <a:solidFill>
                  <a:prstClr val="white"/>
                </a:solidFill>
                <a:latin typeface="Calibri" charset="0"/>
              </a:rPr>
              <a:t>a crow has alighted . . . </a:t>
            </a:r>
            <a:br>
              <a:rPr lang="en-US" altLang="ja-JP" sz="2600" b="0" dirty="0">
                <a:solidFill>
                  <a:prstClr val="white"/>
                </a:solidFill>
                <a:latin typeface="Calibri" charset="0"/>
              </a:rPr>
            </a:br>
            <a:r>
              <a:rPr lang="en-US" altLang="ja-JP" sz="2600" b="0" dirty="0">
                <a:solidFill>
                  <a:prstClr val="white"/>
                </a:solidFill>
                <a:latin typeface="Calibri" charset="0"/>
              </a:rPr>
              <a:t>autumn nightfall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080319"/>
            <a:ext cx="2314575" cy="745172"/>
          </a:xfrm>
        </p:spPr>
        <p:txBody>
          <a:bodyPr/>
          <a:lstStyle/>
          <a:p>
            <a:endParaRPr lang="ja-JP" altLang="en-US" sz="2600" i="1" dirty="0">
              <a:latin typeface="Calibri" charset="0"/>
            </a:endParaRPr>
          </a:p>
        </p:txBody>
      </p:sp>
      <p:pic>
        <p:nvPicPr>
          <p:cNvPr id="4" name="Content Placeholder 3" descr="aa kareeda ni 2.jpg"/>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466" t="31471" r="1335" b="38284"/>
          <a:stretch/>
        </p:blipFill>
        <p:spPr>
          <a:xfrm>
            <a:off x="3081440" y="328396"/>
            <a:ext cx="5807022" cy="6086269"/>
          </a:xfrm>
        </p:spPr>
      </p:pic>
    </p:spTree>
    <p:extLst>
      <p:ext uri="{BB962C8B-B14F-4D97-AF65-F5344CB8AC3E}">
        <p14:creationId xmlns:p14="http://schemas.microsoft.com/office/powerpoint/2010/main" val="236636033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4</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one who breakfasts</a:t>
            </a:r>
            <a:br>
              <a:rPr lang="en-US" altLang="ja-JP" sz="2600" b="0" dirty="0">
                <a:solidFill>
                  <a:prstClr val="white"/>
                </a:solidFill>
                <a:latin typeface="Calibri" charset="0"/>
              </a:rPr>
            </a:br>
            <a:r>
              <a:rPr lang="en-US" altLang="ja-JP" sz="2600" b="0" dirty="0">
                <a:solidFill>
                  <a:prstClr val="white"/>
                </a:solidFill>
                <a:latin typeface="Calibri" charset="0"/>
              </a:rPr>
              <a:t>with morning glories:</a:t>
            </a:r>
            <a:br>
              <a:rPr lang="en-US" altLang="ja-JP" sz="2600" b="0" dirty="0">
                <a:solidFill>
                  <a:prstClr val="white"/>
                </a:solidFill>
                <a:latin typeface="Calibri" charset="0"/>
              </a:rPr>
            </a:br>
            <a:r>
              <a:rPr lang="en-US" altLang="ja-JP" sz="2600" b="0" dirty="0">
                <a:solidFill>
                  <a:prstClr val="white"/>
                </a:solidFill>
                <a:latin typeface="Calibri" charset="0"/>
              </a:rPr>
              <a:t>that’s what I am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342580590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a:solidFill>
                  <a:prstClr val="white"/>
                </a:solidFill>
                <a:latin typeface="Calibri" charset="0"/>
              </a:rPr>
              <a:t>5</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the crescent moon—</a:t>
            </a:r>
            <a:br>
              <a:rPr lang="en-US" altLang="ja-JP" sz="2600" b="0" dirty="0">
                <a:solidFill>
                  <a:prstClr val="white"/>
                </a:solidFill>
                <a:latin typeface="Calibri" charset="0"/>
              </a:rPr>
            </a:br>
            <a:r>
              <a:rPr lang="en-US" altLang="ja-JP" sz="2600" b="0" dirty="0">
                <a:solidFill>
                  <a:prstClr val="white"/>
                </a:solidFill>
                <a:latin typeface="Calibri" charset="0"/>
              </a:rPr>
              <a:t>a bud on the morning glory</a:t>
            </a:r>
            <a:br>
              <a:rPr lang="en-US" altLang="ja-JP" sz="2600" b="0" dirty="0">
                <a:solidFill>
                  <a:prstClr val="white"/>
                </a:solidFill>
                <a:latin typeface="Calibri" charset="0"/>
              </a:rPr>
            </a:br>
            <a:r>
              <a:rPr lang="en-US" altLang="ja-JP" sz="2600" b="0" dirty="0">
                <a:solidFill>
                  <a:prstClr val="white"/>
                </a:solidFill>
                <a:latin typeface="Calibri" charset="0"/>
              </a:rPr>
              <a:t>swelling at night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30941477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6</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i="1" dirty="0">
                <a:solidFill>
                  <a:prstClr val="white"/>
                </a:solidFill>
                <a:latin typeface="Calibri" charset="0"/>
              </a:rPr>
              <a:t>I buy water at this grass-thatched hut.</a:t>
            </a: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ice, tasting bitter</a:t>
            </a:r>
            <a:br>
              <a:rPr lang="en-US" altLang="ja-JP" sz="2600" b="0" dirty="0">
                <a:solidFill>
                  <a:prstClr val="white"/>
                </a:solidFill>
                <a:latin typeface="Calibri" charset="0"/>
              </a:rPr>
            </a:br>
            <a:r>
              <a:rPr lang="en-US" altLang="ja-JP" sz="2600" b="0" dirty="0">
                <a:solidFill>
                  <a:prstClr val="white"/>
                </a:solidFill>
                <a:latin typeface="Calibri" charset="0"/>
              </a:rPr>
              <a:t>in the mouth of a sewer rat,</a:t>
            </a:r>
            <a:br>
              <a:rPr lang="en-US" altLang="ja-JP" sz="2600" b="0" dirty="0">
                <a:solidFill>
                  <a:prstClr val="white"/>
                </a:solidFill>
                <a:latin typeface="Calibri" charset="0"/>
              </a:rPr>
            </a:br>
            <a:r>
              <a:rPr lang="en-US" altLang="ja-JP" sz="2600" b="0" dirty="0">
                <a:solidFill>
                  <a:prstClr val="white"/>
                </a:solidFill>
                <a:latin typeface="Calibri" charset="0"/>
              </a:rPr>
              <a:t>quenches his </a:t>
            </a:r>
            <a:r>
              <a:rPr lang="en-US" altLang="ja-JP" sz="2600" b="0" dirty="0" smtClean="0">
                <a:solidFill>
                  <a:prstClr val="white"/>
                </a:solidFill>
                <a:latin typeface="Calibri" charset="0"/>
              </a:rPr>
              <a:t>thirst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87487675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239058"/>
            <a:ext cx="3959195" cy="4482354"/>
          </a:xfrm>
        </p:spPr>
        <p:txBody>
          <a:bodyPr anchor="ctr" anchorCtr="1"/>
          <a:lstStyle/>
          <a:p>
            <a:pPr algn="ctr"/>
            <a:r>
              <a:rPr lang="en-US" altLang="ja-JP" sz="2600" b="0" dirty="0" smtClean="0">
                <a:solidFill>
                  <a:prstClr val="white"/>
                </a:solidFill>
                <a:latin typeface="Calibri" charset="0"/>
              </a:rPr>
              <a:t>8</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Poem on horseback</a:t>
            </a:r>
            <a:br>
              <a:rPr lang="en-US" altLang="ja-JP" sz="2600" b="0" dirty="0">
                <a:solidFill>
                  <a:prstClr val="white"/>
                </a:solidFill>
                <a:latin typeface="Calibri" charset="0"/>
              </a:rPr>
            </a:br>
            <a:r>
              <a:rPr lang="en-US" altLang="ja-JP" sz="2600" b="0" dirty="0">
                <a:solidFill>
                  <a:prstClr val="white"/>
                </a:solidFill>
                <a:latin typeface="Calibri" charset="0"/>
              </a:rPr>
              <a:t>roadside rose of</a:t>
            </a:r>
            <a:br>
              <a:rPr lang="en-US" altLang="ja-JP" sz="2600" b="0" dirty="0">
                <a:solidFill>
                  <a:prstClr val="white"/>
                </a:solidFill>
                <a:latin typeface="Calibri" charset="0"/>
              </a:rPr>
            </a:br>
            <a:r>
              <a:rPr lang="en-US" altLang="ja-JP" sz="2600" b="0" dirty="0" err="1">
                <a:solidFill>
                  <a:prstClr val="white"/>
                </a:solidFill>
                <a:latin typeface="Calibri" charset="0"/>
              </a:rPr>
              <a:t>sharon</a:t>
            </a:r>
            <a:r>
              <a:rPr lang="en-US" altLang="ja-JP" sz="2600" b="0" dirty="0">
                <a:solidFill>
                  <a:prstClr val="white"/>
                </a:solidFill>
                <a:latin typeface="Calibri" charset="0"/>
              </a:rPr>
              <a:t>: devoured</a:t>
            </a:r>
            <a:br>
              <a:rPr lang="en-US" altLang="ja-JP" sz="2600" b="0" dirty="0">
                <a:solidFill>
                  <a:prstClr val="white"/>
                </a:solidFill>
                <a:latin typeface="Calibri" charset="0"/>
              </a:rPr>
            </a:br>
            <a:r>
              <a:rPr lang="en-US" altLang="ja-JP" sz="2600" b="0" dirty="0">
                <a:solidFill>
                  <a:prstClr val="white"/>
                </a:solidFill>
                <a:latin typeface="Calibri" charset="0"/>
              </a:rPr>
              <a:t>by my horse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pic>
        <p:nvPicPr>
          <p:cNvPr id="2" name="Picture 1" descr="rose-of-sharon-lucy-flowers-treefarm.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4454" y="1121566"/>
            <a:ext cx="4799795" cy="3599846"/>
          </a:xfrm>
          <a:prstGeom prst="rect">
            <a:avLst/>
          </a:prstGeom>
        </p:spPr>
      </p:pic>
    </p:spTree>
    <p:extLst>
      <p:ext uri="{BB962C8B-B14F-4D97-AF65-F5344CB8AC3E}">
        <p14:creationId xmlns:p14="http://schemas.microsoft.com/office/powerpoint/2010/main" val="171082531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a:solidFill>
                  <a:prstClr val="white"/>
                </a:solidFill>
                <a:latin typeface="Calibri" charset="0"/>
              </a:rPr>
              <a:t>Poem on horseback</a:t>
            </a:r>
            <a:br>
              <a:rPr lang="en-US" altLang="ja-JP" sz="2600" b="0" dirty="0">
                <a:solidFill>
                  <a:prstClr val="white"/>
                </a:solidFill>
                <a:latin typeface="Calibri" charset="0"/>
              </a:rPr>
            </a:br>
            <a:r>
              <a:rPr lang="en-US" altLang="ja-JP" sz="2600" b="0" dirty="0">
                <a:solidFill>
                  <a:prstClr val="white"/>
                </a:solidFill>
                <a:latin typeface="Calibri" charset="0"/>
              </a:rPr>
              <a:t>roadside rose of</a:t>
            </a:r>
            <a:br>
              <a:rPr lang="en-US" altLang="ja-JP" sz="2600" b="0" dirty="0">
                <a:solidFill>
                  <a:prstClr val="white"/>
                </a:solidFill>
                <a:latin typeface="Calibri" charset="0"/>
              </a:rPr>
            </a:br>
            <a:r>
              <a:rPr lang="en-US" altLang="ja-JP" sz="2600" b="0" dirty="0" err="1">
                <a:solidFill>
                  <a:prstClr val="white"/>
                </a:solidFill>
                <a:latin typeface="Calibri" charset="0"/>
              </a:rPr>
              <a:t>sharon</a:t>
            </a:r>
            <a:r>
              <a:rPr lang="en-US" altLang="ja-JP" sz="2600" b="0" dirty="0">
                <a:solidFill>
                  <a:prstClr val="white"/>
                </a:solidFill>
                <a:latin typeface="Calibri" charset="0"/>
              </a:rPr>
              <a:t>: devoured</a:t>
            </a:r>
            <a:br>
              <a:rPr lang="en-US" altLang="ja-JP" sz="2600" b="0" dirty="0">
                <a:solidFill>
                  <a:prstClr val="white"/>
                </a:solidFill>
                <a:latin typeface="Calibri" charset="0"/>
              </a:rPr>
            </a:br>
            <a:r>
              <a:rPr lang="en-US" altLang="ja-JP" sz="2600" b="0" dirty="0">
                <a:solidFill>
                  <a:prstClr val="white"/>
                </a:solidFill>
                <a:latin typeface="Calibri" charset="0"/>
              </a:rPr>
              <a:t>by my horse </a:t>
            </a:r>
            <a:endParaRPr lang="ja-JP" altLang="en-US" sz="3200" b="0" dirty="0">
              <a:solidFill>
                <a:srgbClr val="FFFF66"/>
              </a:solidFill>
              <a:latin typeface="Calibri" charset="0"/>
            </a:endParaRPr>
          </a:p>
        </p:txBody>
      </p:sp>
      <p:pic>
        <p:nvPicPr>
          <p:cNvPr id="2" name="Content Placeholder 1" descr="aa michi no be.jpg"/>
          <p:cNvPicPr>
            <a:picLocks noGrp="1" noChangeAspect="1"/>
          </p:cNvPicPr>
          <p:nvPr>
            <p:ph idx="1"/>
          </p:nvPr>
        </p:nvPicPr>
        <p:blipFill>
          <a:blip r:embed="rId3">
            <a:extLst>
              <a:ext uri="{28A0092B-C50C-407E-A947-70E740481C1C}">
                <a14:useLocalDpi xmlns:a14="http://schemas.microsoft.com/office/drawing/2010/main" val="0"/>
              </a:ext>
            </a:extLst>
          </a:blip>
          <a:srcRect l="-81517" r="-81517"/>
          <a:stretch>
            <a:fillRect/>
          </a:stretch>
        </p:blipFill>
        <p:spPr>
          <a:xfrm>
            <a:off x="2405063" y="134938"/>
            <a:ext cx="6621462" cy="6435725"/>
          </a:xfrm>
        </p:spPr>
      </p:pic>
      <p:sp>
        <p:nvSpPr>
          <p:cNvPr id="15364" name="Text Placeholder 3"/>
          <p:cNvSpPr>
            <a:spLocks noGrp="1"/>
          </p:cNvSpPr>
          <p:nvPr>
            <p:ph type="body" sz="half" idx="2"/>
          </p:nvPr>
        </p:nvSpPr>
        <p:spPr>
          <a:xfrm>
            <a:off x="90488" y="5188654"/>
            <a:ext cx="2314575" cy="1382009"/>
          </a:xfrm>
        </p:spPr>
        <p:txBody>
          <a:bodyPr/>
          <a:lstStyle/>
          <a:p>
            <a:r>
              <a:rPr lang="en-US" altLang="ja-JP" sz="2600" i="1" dirty="0">
                <a:latin typeface="Calibri" charset="0"/>
              </a:rPr>
              <a:t>Painting, calligraphy, poem by Bashō</a:t>
            </a:r>
            <a:endParaRPr lang="ja-JP" altLang="en-US" sz="2600" i="1" dirty="0">
              <a:latin typeface="Calibri" charset="0"/>
            </a:endParaRPr>
          </a:p>
          <a:p>
            <a:endParaRPr lang="ja-JP" altLang="en-US" sz="2600" dirty="0">
              <a:latin typeface="Calibri" charset="0"/>
            </a:endParaRPr>
          </a:p>
        </p:txBody>
      </p:sp>
    </p:spTree>
    <p:extLst>
      <p:ext uri="{BB962C8B-B14F-4D97-AF65-F5344CB8AC3E}">
        <p14:creationId xmlns:p14="http://schemas.microsoft.com/office/powerpoint/2010/main" val="288489426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a:solidFill>
                  <a:prstClr val="white"/>
                </a:solidFill>
                <a:latin typeface="Calibri" charset="0"/>
              </a:rPr>
              <a:t>Poem on horseback</a:t>
            </a:r>
            <a:br>
              <a:rPr lang="en-US" altLang="ja-JP" sz="2600" b="0" dirty="0">
                <a:solidFill>
                  <a:prstClr val="white"/>
                </a:solidFill>
                <a:latin typeface="Calibri" charset="0"/>
              </a:rPr>
            </a:br>
            <a:r>
              <a:rPr lang="en-US" altLang="ja-JP" sz="2600" b="0" dirty="0">
                <a:solidFill>
                  <a:prstClr val="white"/>
                </a:solidFill>
                <a:latin typeface="Calibri" charset="0"/>
              </a:rPr>
              <a:t>roadside rose of</a:t>
            </a:r>
            <a:br>
              <a:rPr lang="en-US" altLang="ja-JP" sz="2600" b="0" dirty="0">
                <a:solidFill>
                  <a:prstClr val="white"/>
                </a:solidFill>
                <a:latin typeface="Calibri" charset="0"/>
              </a:rPr>
            </a:br>
            <a:r>
              <a:rPr lang="en-US" altLang="ja-JP" sz="2600" b="0" dirty="0" err="1">
                <a:solidFill>
                  <a:prstClr val="white"/>
                </a:solidFill>
                <a:latin typeface="Calibri" charset="0"/>
              </a:rPr>
              <a:t>sharon</a:t>
            </a:r>
            <a:r>
              <a:rPr lang="en-US" altLang="ja-JP" sz="2600" b="0" dirty="0">
                <a:solidFill>
                  <a:prstClr val="white"/>
                </a:solidFill>
                <a:latin typeface="Calibri" charset="0"/>
              </a:rPr>
              <a:t>: devoured</a:t>
            </a:r>
            <a:br>
              <a:rPr lang="en-US" altLang="ja-JP" sz="2600" b="0" dirty="0">
                <a:solidFill>
                  <a:prstClr val="white"/>
                </a:solidFill>
                <a:latin typeface="Calibri" charset="0"/>
              </a:rPr>
            </a:br>
            <a:r>
              <a:rPr lang="en-US" altLang="ja-JP" sz="2600" b="0" dirty="0">
                <a:solidFill>
                  <a:prstClr val="white"/>
                </a:solidFill>
                <a:latin typeface="Calibri" charset="0"/>
              </a:rPr>
              <a:t>by my horse </a:t>
            </a:r>
            <a:endParaRPr lang="ja-JP" altLang="en-US" sz="3200" b="0" dirty="0">
              <a:solidFill>
                <a:srgbClr val="FFFF66"/>
              </a:solidFill>
              <a:latin typeface="Calibri" charset="0"/>
            </a:endParaRPr>
          </a:p>
        </p:txBody>
      </p:sp>
      <p:pic>
        <p:nvPicPr>
          <p:cNvPr id="2" name="Content Placeholder 1" descr="aa michi no be.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248" t="49949" r="-402" b="1"/>
          <a:stretch/>
        </p:blipFill>
        <p:spPr>
          <a:xfrm>
            <a:off x="3853543" y="166043"/>
            <a:ext cx="5014010" cy="6470300"/>
          </a:xfrm>
        </p:spPr>
      </p:pic>
      <p:sp>
        <p:nvSpPr>
          <p:cNvPr id="15364" name="Text Placeholder 3"/>
          <p:cNvSpPr>
            <a:spLocks noGrp="1"/>
          </p:cNvSpPr>
          <p:nvPr>
            <p:ph type="body" sz="half" idx="2"/>
          </p:nvPr>
        </p:nvSpPr>
        <p:spPr>
          <a:xfrm>
            <a:off x="90488" y="5188654"/>
            <a:ext cx="2314575" cy="1382009"/>
          </a:xfrm>
        </p:spPr>
        <p:txBody>
          <a:bodyPr/>
          <a:lstStyle/>
          <a:p>
            <a:endParaRPr lang="ja-JP" altLang="en-US" sz="2600" dirty="0">
              <a:latin typeface="Calibri" charset="0"/>
            </a:endParaRPr>
          </a:p>
        </p:txBody>
      </p:sp>
    </p:spTree>
    <p:extLst>
      <p:ext uri="{BB962C8B-B14F-4D97-AF65-F5344CB8AC3E}">
        <p14:creationId xmlns:p14="http://schemas.microsoft.com/office/powerpoint/2010/main" val="415201221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pic>
        <p:nvPicPr>
          <p:cNvPr id="2" name="Content Placeholder 1" descr="aa michi no be.jpg"/>
          <p:cNvPicPr>
            <a:picLocks noGrp="1" noChangeAspect="1"/>
          </p:cNvPicPr>
          <p:nvPr>
            <p:ph idx="1"/>
          </p:nvPr>
        </p:nvPicPr>
        <p:blipFill>
          <a:blip r:embed="rId3">
            <a:extLst>
              <a:ext uri="{28A0092B-C50C-407E-A947-70E740481C1C}">
                <a14:useLocalDpi xmlns:a14="http://schemas.microsoft.com/office/drawing/2010/main" val="0"/>
              </a:ext>
            </a:extLst>
          </a:blip>
          <a:srcRect l="-81517" r="-81517"/>
          <a:stretch>
            <a:fillRect/>
          </a:stretch>
        </p:blipFill>
        <p:spPr>
          <a:xfrm>
            <a:off x="1419788" y="134938"/>
            <a:ext cx="6621462" cy="6435725"/>
          </a:xfrm>
        </p:spPr>
      </p:pic>
      <p:sp>
        <p:nvSpPr>
          <p:cNvPr id="3" name="Title 2"/>
          <p:cNvSpPr>
            <a:spLocks noGrp="1"/>
          </p:cNvSpPr>
          <p:nvPr>
            <p:ph type="title"/>
          </p:nvPr>
        </p:nvSpPr>
        <p:spPr/>
        <p:txBody>
          <a:bodyPr/>
          <a:lstStyle/>
          <a:p>
            <a:endParaRPr kumimoji="1" lang="ja-JP" altLang="en-US"/>
          </a:p>
        </p:txBody>
      </p:sp>
      <p:sp>
        <p:nvSpPr>
          <p:cNvPr id="4" name="Text Placeholder 3"/>
          <p:cNvSpPr>
            <a:spLocks noGrp="1"/>
          </p:cNvSpPr>
          <p:nvPr>
            <p:ph type="body" sz="half" idx="2"/>
          </p:nvPr>
        </p:nvSpPr>
        <p:spPr/>
        <p:txBody>
          <a:bodyPr/>
          <a:lstStyle/>
          <a:p>
            <a:endParaRPr kumimoji="1" lang="ja-JP" altLang="en-US"/>
          </a:p>
        </p:txBody>
      </p:sp>
    </p:spTree>
    <p:extLst>
      <p:ext uri="{BB962C8B-B14F-4D97-AF65-F5344CB8AC3E}">
        <p14:creationId xmlns:p14="http://schemas.microsoft.com/office/powerpoint/2010/main" val="331496609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5336902"/>
            <a:ext cx="8936037" cy="906539"/>
          </a:xfrm>
        </p:spPr>
        <p:txBody>
          <a:bodyPr anchor="t"/>
          <a:lstStyle/>
          <a:p>
            <a:r>
              <a:rPr lang="en-US" altLang="ja-JP" sz="2600" b="0" dirty="0">
                <a:solidFill>
                  <a:prstClr val="white"/>
                </a:solidFill>
                <a:latin typeface="Calibri" charset="0"/>
              </a:rPr>
              <a:t>I went out to the beach at daybreak, when it was still dark.</a:t>
            </a:r>
            <a:br>
              <a:rPr lang="en-US" altLang="ja-JP" sz="2600" b="0" dirty="0">
                <a:solidFill>
                  <a:prstClr val="white"/>
                </a:solidFill>
                <a:latin typeface="Calibri" charset="0"/>
              </a:rPr>
            </a:br>
            <a:r>
              <a:rPr lang="en-US" altLang="ja-JP" sz="2600" b="0" dirty="0">
                <a:solidFill>
                  <a:prstClr val="white"/>
                </a:solidFill>
                <a:latin typeface="Calibri" charset="0"/>
              </a:rPr>
              <a:t>twilight of </a:t>
            </a:r>
            <a:r>
              <a:rPr lang="en-US" altLang="ja-JP" sz="2600" b="0" dirty="0" smtClean="0">
                <a:solidFill>
                  <a:prstClr val="white"/>
                </a:solidFill>
                <a:latin typeface="Calibri" charset="0"/>
              </a:rPr>
              <a:t>dawn: a </a:t>
            </a:r>
            <a:r>
              <a:rPr lang="en-US" altLang="ja-JP" sz="2600" b="0" dirty="0">
                <a:solidFill>
                  <a:prstClr val="white"/>
                </a:solidFill>
                <a:latin typeface="Calibri" charset="0"/>
              </a:rPr>
              <a:t>whitefish</a:t>
            </a:r>
            <a:r>
              <a:rPr lang="en-US" altLang="ja-JP" sz="2600" b="0" dirty="0" smtClean="0">
                <a:solidFill>
                  <a:prstClr val="white"/>
                </a:solidFill>
                <a:latin typeface="Calibri" charset="0"/>
              </a:rPr>
              <a:t>, /  </a:t>
            </a:r>
            <a:r>
              <a:rPr lang="en-US" altLang="ja-JP" sz="2600" b="0" dirty="0">
                <a:solidFill>
                  <a:prstClr val="white"/>
                </a:solidFill>
                <a:latin typeface="Calibri" charset="0"/>
              </a:rPr>
              <a:t>with an </a:t>
            </a:r>
            <a:r>
              <a:rPr lang="en-US" altLang="ja-JP" sz="2600" b="0" dirty="0" smtClean="0">
                <a:solidFill>
                  <a:prstClr val="white"/>
                </a:solidFill>
                <a:latin typeface="Calibri" charset="0"/>
              </a:rPr>
              <a:t>inch / of </a:t>
            </a:r>
            <a:r>
              <a:rPr lang="en-US" altLang="ja-JP" sz="2600" b="0" dirty="0">
                <a:solidFill>
                  <a:prstClr val="white"/>
                </a:solidFill>
                <a:latin typeface="Calibri" charset="0"/>
              </a:rPr>
              <a:t>whiteness </a:t>
            </a:r>
            <a:endParaRPr lang="ja-JP" altLang="en-US" sz="3200" b="0" dirty="0">
              <a:solidFill>
                <a:srgbClr val="FFFF66"/>
              </a:solidFill>
              <a:latin typeface="Calibri" charset="0"/>
            </a:endParaRPr>
          </a:p>
        </p:txBody>
      </p:sp>
      <p:pic>
        <p:nvPicPr>
          <p:cNvPr id="2" name="Content Placeholder 1" descr="shirauo copy.jpg"/>
          <p:cNvPicPr>
            <a:picLocks noGrp="1" noChangeAspect="1"/>
          </p:cNvPicPr>
          <p:nvPr>
            <p:ph idx="1"/>
          </p:nvPr>
        </p:nvPicPr>
        <p:blipFill>
          <a:blip r:embed="rId3">
            <a:extLst>
              <a:ext uri="{28A0092B-C50C-407E-A947-70E740481C1C}">
                <a14:useLocalDpi xmlns:a14="http://schemas.microsoft.com/office/drawing/2010/main" val="0"/>
              </a:ext>
            </a:extLst>
          </a:blip>
          <a:srcRect l="-14477" r="-14477"/>
          <a:stretch>
            <a:fillRect/>
          </a:stretch>
        </p:blipFill>
        <p:spPr>
          <a:xfrm>
            <a:off x="65088" y="87313"/>
            <a:ext cx="9026525" cy="5249862"/>
          </a:xfrm>
        </p:spPr>
      </p:pic>
      <p:sp>
        <p:nvSpPr>
          <p:cNvPr id="15364" name="Text Placeholder 3"/>
          <p:cNvSpPr>
            <a:spLocks noGrp="1"/>
          </p:cNvSpPr>
          <p:nvPr>
            <p:ph type="body" sz="half" idx="2"/>
          </p:nvPr>
        </p:nvSpPr>
        <p:spPr>
          <a:xfrm>
            <a:off x="90488" y="6253177"/>
            <a:ext cx="8936037" cy="450101"/>
          </a:xfrm>
        </p:spPr>
        <p:txBody>
          <a:bodyPr/>
          <a:lstStyle/>
          <a:p>
            <a:endParaRPr lang="ja-JP" altLang="en-US" sz="2600" dirty="0">
              <a:latin typeface="Calibri" charset="0"/>
            </a:endParaRPr>
          </a:p>
        </p:txBody>
      </p:sp>
    </p:spTree>
    <p:extLst>
      <p:ext uri="{BB962C8B-B14F-4D97-AF65-F5344CB8AC3E}">
        <p14:creationId xmlns:p14="http://schemas.microsoft.com/office/powerpoint/2010/main" val="291936561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195667" y="273050"/>
            <a:ext cx="8936037" cy="906539"/>
          </a:xfrm>
        </p:spPr>
        <p:txBody>
          <a:bodyPr anchor="t"/>
          <a:lstStyle/>
          <a:p>
            <a:r>
              <a:rPr lang="en-US" altLang="ja-JP" sz="2600" b="0" dirty="0" smtClean="0">
                <a:solidFill>
                  <a:prstClr val="white"/>
                </a:solidFill>
                <a:latin typeface="Calibri" charset="0"/>
              </a:rPr>
              <a:t>10</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old </a:t>
            </a:r>
            <a:r>
              <a:rPr lang="en-US" altLang="ja-JP" sz="2600" b="0" dirty="0">
                <a:solidFill>
                  <a:prstClr val="white"/>
                </a:solidFill>
                <a:latin typeface="Calibri" charset="0"/>
              </a:rPr>
              <a:t>pond</a:t>
            </a:r>
            <a:br>
              <a:rPr lang="en-US" altLang="ja-JP" sz="2600" b="0" dirty="0">
                <a:solidFill>
                  <a:prstClr val="white"/>
                </a:solidFill>
                <a:latin typeface="Calibri" charset="0"/>
              </a:rPr>
            </a:br>
            <a:r>
              <a:rPr lang="en-US" altLang="ja-JP" sz="2600" b="0" dirty="0">
                <a:solidFill>
                  <a:prstClr val="white"/>
                </a:solidFill>
                <a:latin typeface="Calibri" charset="0"/>
              </a:rPr>
              <a:t>a frog jumps in,</a:t>
            </a:r>
            <a:br>
              <a:rPr lang="en-US" altLang="ja-JP" sz="2600" b="0" dirty="0">
                <a:solidFill>
                  <a:prstClr val="white"/>
                </a:solidFill>
                <a:latin typeface="Calibri" charset="0"/>
              </a:rPr>
            </a:br>
            <a:r>
              <a:rPr lang="en-US" altLang="ja-JP" sz="2600" b="0" dirty="0">
                <a:solidFill>
                  <a:prstClr val="white"/>
                </a:solidFill>
                <a:latin typeface="Calibri" charset="0"/>
              </a:rPr>
              <a:t>water’s sound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195667" y="5337175"/>
            <a:ext cx="4362839" cy="1366103"/>
          </a:xfrm>
        </p:spPr>
        <p:txBody>
          <a:bodyPr/>
          <a:lstStyle/>
          <a:p>
            <a:r>
              <a:rPr lang="en-US" altLang="ja-JP" sz="2600" i="1" dirty="0" err="1" smtClean="0">
                <a:latin typeface="Calibri" charset="0"/>
              </a:rPr>
              <a:t>Haiga</a:t>
            </a:r>
            <a:r>
              <a:rPr lang="en-US" altLang="ja-JP" sz="2600" i="1" dirty="0" smtClean="0">
                <a:latin typeface="Calibri" charset="0"/>
              </a:rPr>
              <a:t> by </a:t>
            </a:r>
            <a:r>
              <a:rPr lang="en-US" altLang="ja-JP" sz="2600" i="1" dirty="0" err="1" smtClean="0">
                <a:latin typeface="Calibri" charset="0"/>
              </a:rPr>
              <a:t>Sengai</a:t>
            </a:r>
            <a:endParaRPr lang="en-US" altLang="ja-JP" sz="2600" i="1" dirty="0">
              <a:latin typeface="Calibri" charset="0"/>
            </a:endParaRPr>
          </a:p>
          <a:p>
            <a:r>
              <a:rPr lang="en-US" altLang="ja-JP" sz="2600" i="1" dirty="0" err="1" smtClean="0">
                <a:latin typeface="Calibri" charset="0"/>
              </a:rPr>
              <a:t>Rinzai</a:t>
            </a:r>
            <a:r>
              <a:rPr lang="en-US" altLang="ja-JP" sz="2600" i="1" dirty="0" smtClean="0">
                <a:latin typeface="Calibri" charset="0"/>
              </a:rPr>
              <a:t> Zen Monk</a:t>
            </a:r>
          </a:p>
          <a:p>
            <a:r>
              <a:rPr lang="en-US" altLang="ja-JP" sz="2600" i="1" dirty="0" smtClean="0">
                <a:latin typeface="Calibri" charset="0"/>
              </a:rPr>
              <a:t>1750-1837</a:t>
            </a:r>
          </a:p>
        </p:txBody>
      </p:sp>
      <p:pic>
        <p:nvPicPr>
          <p:cNvPr id="4" name="Content Placeholder 3" descr="aa furuike ya SENGAI.jpg"/>
          <p:cNvPicPr>
            <a:picLocks noGrp="1" noChangeAspect="1"/>
          </p:cNvPicPr>
          <p:nvPr>
            <p:ph idx="1"/>
          </p:nvPr>
        </p:nvPicPr>
        <p:blipFill>
          <a:blip r:embed="rId3">
            <a:extLst>
              <a:ext uri="{28A0092B-C50C-407E-A947-70E740481C1C}">
                <a14:useLocalDpi xmlns:a14="http://schemas.microsoft.com/office/drawing/2010/main" val="0"/>
              </a:ext>
            </a:extLst>
          </a:blip>
          <a:srcRect l="17169" r="17169"/>
          <a:stretch>
            <a:fillRect/>
          </a:stretch>
        </p:blipFill>
        <p:spPr/>
      </p:pic>
    </p:spTree>
    <p:extLst>
      <p:ext uri="{BB962C8B-B14F-4D97-AF65-F5344CB8AC3E}">
        <p14:creationId xmlns:p14="http://schemas.microsoft.com/office/powerpoint/2010/main" val="396763480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11</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i="1" dirty="0" smtClean="0">
                <a:solidFill>
                  <a:prstClr val="white"/>
                </a:solidFill>
                <a:latin typeface="Calibri" charset="0"/>
              </a:rPr>
              <a:t>Tranquil listening</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“Come, hear</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the bagworm’s voice!”</a:t>
            </a:r>
            <a:br>
              <a:rPr lang="en-US" altLang="ja-JP" sz="2600" b="0" dirty="0" smtClean="0">
                <a:solidFill>
                  <a:prstClr val="white"/>
                </a:solidFill>
                <a:latin typeface="Calibri" charset="0"/>
              </a:rPr>
            </a:br>
            <a:r>
              <a:rPr lang="en-US" altLang="ja-JP" sz="2600" b="0" dirty="0" smtClean="0">
                <a:solidFill>
                  <a:prstClr val="white"/>
                </a:solidFill>
                <a:latin typeface="Calibri" charset="0"/>
              </a:rPr>
              <a:t>simple hut</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267634862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a:solidFill>
                  <a:prstClr val="white"/>
                </a:solidFill>
                <a:latin typeface="Calibri" charset="0"/>
              </a:rPr>
              <a:t>“Come, hear</a:t>
            </a:r>
            <a:br>
              <a:rPr lang="en-US" altLang="ja-JP" sz="2600" b="0" dirty="0">
                <a:solidFill>
                  <a:prstClr val="white"/>
                </a:solidFill>
                <a:latin typeface="Calibri" charset="0"/>
              </a:rPr>
            </a:br>
            <a:r>
              <a:rPr lang="en-US" altLang="ja-JP" sz="2600" b="0" dirty="0">
                <a:solidFill>
                  <a:prstClr val="white"/>
                </a:solidFill>
                <a:latin typeface="Calibri" charset="0"/>
              </a:rPr>
              <a:t>the bagworm’s voice!”</a:t>
            </a:r>
            <a:br>
              <a:rPr lang="en-US" altLang="ja-JP" sz="2600" b="0" dirty="0">
                <a:solidFill>
                  <a:prstClr val="white"/>
                </a:solidFill>
                <a:latin typeface="Calibri" charset="0"/>
              </a:rPr>
            </a:br>
            <a:r>
              <a:rPr lang="en-US" altLang="ja-JP" sz="2600" b="0" dirty="0">
                <a:solidFill>
                  <a:prstClr val="white"/>
                </a:solidFill>
                <a:latin typeface="Calibri" charset="0"/>
              </a:rPr>
              <a:t>simple hut</a:t>
            </a:r>
            <a:endParaRPr lang="ja-JP" altLang="en-US" sz="3200" b="0" dirty="0">
              <a:solidFill>
                <a:srgbClr val="FFFF66"/>
              </a:solidFill>
              <a:latin typeface="Calibri" charset="0"/>
            </a:endParaRPr>
          </a:p>
        </p:txBody>
      </p:sp>
      <p:pic>
        <p:nvPicPr>
          <p:cNvPr id="2" name="Content Placeholder 1" descr="aa minomushi no ne 2.jpg"/>
          <p:cNvPicPr>
            <a:picLocks noGrp="1" noChangeAspect="1"/>
          </p:cNvPicPr>
          <p:nvPr>
            <p:ph idx="1"/>
          </p:nvPr>
        </p:nvPicPr>
        <p:blipFill>
          <a:blip r:embed="rId3">
            <a:extLst>
              <a:ext uri="{28A0092B-C50C-407E-A947-70E740481C1C}">
                <a14:useLocalDpi xmlns:a14="http://schemas.microsoft.com/office/drawing/2010/main" val="0"/>
              </a:ext>
            </a:extLst>
          </a:blip>
          <a:srcRect l="-119179" r="-119179"/>
          <a:stretch>
            <a:fillRect/>
          </a:stretch>
        </p:blipFill>
        <p:spPr>
          <a:xfrm>
            <a:off x="2405063" y="134938"/>
            <a:ext cx="6621462" cy="6435725"/>
          </a:xfrm>
        </p:spPr>
      </p:pic>
      <p:sp>
        <p:nvSpPr>
          <p:cNvPr id="15364" name="Text Placeholder 3"/>
          <p:cNvSpPr>
            <a:spLocks noGrp="1"/>
          </p:cNvSpPr>
          <p:nvPr>
            <p:ph type="body" sz="half" idx="2"/>
          </p:nvPr>
        </p:nvSpPr>
        <p:spPr>
          <a:xfrm>
            <a:off x="90488" y="4925938"/>
            <a:ext cx="2314575" cy="1644725"/>
          </a:xfrm>
        </p:spPr>
        <p:txBody>
          <a:bodyPr/>
          <a:lstStyle/>
          <a:p>
            <a:r>
              <a:rPr lang="en-US" altLang="ja-JP" sz="2600" dirty="0" smtClean="0">
                <a:latin typeface="Calibri" charset="0"/>
              </a:rPr>
              <a:t>Painting, calligraphy and poem by Bashō</a:t>
            </a:r>
            <a:endParaRPr lang="ja-JP" altLang="en-US" sz="2600" dirty="0">
              <a:latin typeface="Calibri" charset="0"/>
            </a:endParaRPr>
          </a:p>
        </p:txBody>
      </p:sp>
    </p:spTree>
    <p:extLst>
      <p:ext uri="{BB962C8B-B14F-4D97-AF65-F5344CB8AC3E}">
        <p14:creationId xmlns:p14="http://schemas.microsoft.com/office/powerpoint/2010/main" val="149869994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a:solidFill>
                  <a:prstClr val="white"/>
                </a:solidFill>
                <a:latin typeface="Calibri" charset="0"/>
              </a:rPr>
              <a:t>“Come, hear</a:t>
            </a:r>
            <a:br>
              <a:rPr lang="en-US" altLang="ja-JP" sz="2600" b="0" dirty="0">
                <a:solidFill>
                  <a:prstClr val="white"/>
                </a:solidFill>
                <a:latin typeface="Calibri" charset="0"/>
              </a:rPr>
            </a:br>
            <a:r>
              <a:rPr lang="en-US" altLang="ja-JP" sz="2600" b="0" dirty="0">
                <a:solidFill>
                  <a:prstClr val="white"/>
                </a:solidFill>
                <a:latin typeface="Calibri" charset="0"/>
              </a:rPr>
              <a:t>the bagworm’s voice!”</a:t>
            </a:r>
            <a:br>
              <a:rPr lang="en-US" altLang="ja-JP" sz="2600" b="0" dirty="0">
                <a:solidFill>
                  <a:prstClr val="white"/>
                </a:solidFill>
                <a:latin typeface="Calibri" charset="0"/>
              </a:rPr>
            </a:br>
            <a:r>
              <a:rPr lang="en-US" altLang="ja-JP" sz="2600" b="0" dirty="0">
                <a:solidFill>
                  <a:prstClr val="white"/>
                </a:solidFill>
                <a:latin typeface="Calibri" charset="0"/>
              </a:rPr>
              <a:t>simple hut</a:t>
            </a:r>
            <a:endParaRPr lang="ja-JP" altLang="en-US" sz="3200" b="0" dirty="0">
              <a:solidFill>
                <a:srgbClr val="FFFF66"/>
              </a:solidFill>
              <a:latin typeface="Calibri" charset="0"/>
            </a:endParaRPr>
          </a:p>
        </p:txBody>
      </p:sp>
      <p:pic>
        <p:nvPicPr>
          <p:cNvPr id="2" name="Content Placeholder 1" descr="aa minomushi no ne 2.jpg"/>
          <p:cNvPicPr>
            <a:picLocks noGrp="1" noChangeAspect="1"/>
          </p:cNvPicPr>
          <p:nvPr>
            <p:ph idx="1"/>
          </p:nvPr>
        </p:nvPicPr>
        <p:blipFill rotWithShape="1">
          <a:blip r:embed="rId3">
            <a:extLst>
              <a:ext uri="{28A0092B-C50C-407E-A947-70E740481C1C}">
                <a14:useLocalDpi xmlns:a14="http://schemas.microsoft.com/office/drawing/2010/main" val="0"/>
              </a:ext>
            </a:extLst>
          </a:blip>
          <a:srcRect l="-406" t="37364" r="827"/>
          <a:stretch/>
        </p:blipFill>
        <p:spPr>
          <a:xfrm>
            <a:off x="4291471" y="320243"/>
            <a:ext cx="3021544" cy="6250420"/>
          </a:xfrm>
        </p:spPr>
      </p:pic>
      <p:sp>
        <p:nvSpPr>
          <p:cNvPr id="15364" name="Text Placeholder 3"/>
          <p:cNvSpPr>
            <a:spLocks noGrp="1"/>
          </p:cNvSpPr>
          <p:nvPr>
            <p:ph type="body" sz="half" idx="2"/>
          </p:nvPr>
        </p:nvSpPr>
        <p:spPr>
          <a:xfrm>
            <a:off x="90488" y="4925938"/>
            <a:ext cx="2314575" cy="1644725"/>
          </a:xfrm>
        </p:spPr>
        <p:txBody>
          <a:bodyPr/>
          <a:lstStyle/>
          <a:p>
            <a:endParaRPr lang="ja-JP" altLang="en-US" sz="2600" dirty="0">
              <a:latin typeface="Calibri" charset="0"/>
            </a:endParaRPr>
          </a:p>
        </p:txBody>
      </p:sp>
    </p:spTree>
    <p:extLst>
      <p:ext uri="{BB962C8B-B14F-4D97-AF65-F5344CB8AC3E}">
        <p14:creationId xmlns:p14="http://schemas.microsoft.com/office/powerpoint/2010/main" val="173045736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14</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petal upon petal</a:t>
            </a:r>
            <a:br>
              <a:rPr lang="en-US" altLang="ja-JP" sz="2600" b="0" dirty="0" smtClean="0">
                <a:solidFill>
                  <a:prstClr val="white"/>
                </a:solidFill>
                <a:latin typeface="Calibri" charset="0"/>
              </a:rPr>
            </a:br>
            <a:r>
              <a:rPr lang="en-US" altLang="ja-JP" sz="2600" b="0" dirty="0" smtClean="0">
                <a:solidFill>
                  <a:prstClr val="white"/>
                </a:solidFill>
                <a:latin typeface="Calibri" charset="0"/>
              </a:rPr>
              <a:t>yellow mountain roses fall.</a:t>
            </a:r>
            <a:br>
              <a:rPr lang="en-US" altLang="ja-JP" sz="2600" b="0" dirty="0" smtClean="0">
                <a:solidFill>
                  <a:prstClr val="white"/>
                </a:solidFill>
                <a:latin typeface="Calibri" charset="0"/>
              </a:rPr>
            </a:br>
            <a:r>
              <a:rPr lang="en-US" altLang="ja-JP" sz="2600" b="0" dirty="0" smtClean="0">
                <a:solidFill>
                  <a:prstClr val="white"/>
                </a:solidFill>
                <a:latin typeface="Calibri" charset="0"/>
              </a:rPr>
              <a:t>waterfall’s rush</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362287873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5336902"/>
            <a:ext cx="8936037" cy="906539"/>
          </a:xfrm>
        </p:spPr>
        <p:txBody>
          <a:bodyPr anchor="t"/>
          <a:lstStyle/>
          <a:p>
            <a:r>
              <a:rPr lang="en-US" altLang="ja-JP" sz="2600" b="0" dirty="0">
                <a:solidFill>
                  <a:prstClr val="white"/>
                </a:solidFill>
                <a:latin typeface="Calibri" charset="0"/>
              </a:rPr>
              <a:t>petal upon </a:t>
            </a:r>
            <a:r>
              <a:rPr lang="en-US" altLang="ja-JP" sz="2600" b="0" dirty="0" smtClean="0">
                <a:solidFill>
                  <a:prstClr val="white"/>
                </a:solidFill>
                <a:latin typeface="Calibri" charset="0"/>
              </a:rPr>
              <a:t>petal / yellow </a:t>
            </a:r>
            <a:r>
              <a:rPr lang="en-US" altLang="ja-JP" sz="2600" b="0" dirty="0">
                <a:solidFill>
                  <a:prstClr val="white"/>
                </a:solidFill>
                <a:latin typeface="Calibri" charset="0"/>
              </a:rPr>
              <a:t>mountain roses </a:t>
            </a:r>
            <a:r>
              <a:rPr lang="en-US" altLang="ja-JP" sz="2600" b="0" dirty="0" smtClean="0">
                <a:solidFill>
                  <a:prstClr val="white"/>
                </a:solidFill>
                <a:latin typeface="Calibri" charset="0"/>
              </a:rPr>
              <a:t>fall. / waterfall’s </a:t>
            </a:r>
            <a:r>
              <a:rPr lang="en-US" altLang="ja-JP" sz="2600" b="0" dirty="0">
                <a:solidFill>
                  <a:prstClr val="white"/>
                </a:solidFill>
                <a:latin typeface="Calibri" charset="0"/>
              </a:rPr>
              <a:t>rush</a:t>
            </a:r>
            <a:endParaRPr lang="ja-JP" altLang="en-US" sz="3200" b="0" dirty="0">
              <a:solidFill>
                <a:srgbClr val="FFFF66"/>
              </a:solidFill>
              <a:latin typeface="Calibri" charset="0"/>
            </a:endParaRPr>
          </a:p>
        </p:txBody>
      </p:sp>
      <p:pic>
        <p:nvPicPr>
          <p:cNvPr id="2" name="Content Placeholder 1" descr="aa horohoro to 2.jpg"/>
          <p:cNvPicPr>
            <a:picLocks noGrp="1" noChangeAspect="1"/>
          </p:cNvPicPr>
          <p:nvPr>
            <p:ph idx="1"/>
          </p:nvPr>
        </p:nvPicPr>
        <p:blipFill>
          <a:blip r:embed="rId3">
            <a:extLst>
              <a:ext uri="{28A0092B-C50C-407E-A947-70E740481C1C}">
                <a14:useLocalDpi xmlns:a14="http://schemas.microsoft.com/office/drawing/2010/main" val="0"/>
              </a:ext>
            </a:extLst>
          </a:blip>
          <a:srcRect l="-2298" r="-2298"/>
          <a:stretch>
            <a:fillRect/>
          </a:stretch>
        </p:blipFill>
        <p:spPr>
          <a:xfrm>
            <a:off x="65088" y="87313"/>
            <a:ext cx="9026525" cy="5249862"/>
          </a:xfrm>
        </p:spPr>
      </p:pic>
      <p:sp>
        <p:nvSpPr>
          <p:cNvPr id="15364" name="Text Placeholder 3"/>
          <p:cNvSpPr>
            <a:spLocks noGrp="1"/>
          </p:cNvSpPr>
          <p:nvPr>
            <p:ph type="body" sz="half" idx="2"/>
          </p:nvPr>
        </p:nvSpPr>
        <p:spPr>
          <a:xfrm>
            <a:off x="90488" y="6253177"/>
            <a:ext cx="8936037" cy="450101"/>
          </a:xfrm>
        </p:spPr>
        <p:txBody>
          <a:bodyPr/>
          <a:lstStyle/>
          <a:p>
            <a:r>
              <a:rPr lang="en-US" altLang="ja-JP" sz="2600" i="1" dirty="0" smtClean="0">
                <a:latin typeface="Calibri" charset="0"/>
              </a:rPr>
              <a:t>Painting by </a:t>
            </a:r>
            <a:r>
              <a:rPr lang="en-US" altLang="ja-JP" sz="2600" i="1" dirty="0" err="1" smtClean="0">
                <a:latin typeface="Calibri" charset="0"/>
              </a:rPr>
              <a:t>Kyoriku</a:t>
            </a:r>
            <a:r>
              <a:rPr lang="en-US" altLang="ja-JP" sz="2600" i="1" dirty="0" smtClean="0">
                <a:latin typeface="Calibri" charset="0"/>
              </a:rPr>
              <a:t>, poem and calligraphy by Basho</a:t>
            </a:r>
            <a:endParaRPr lang="ja-JP" altLang="en-US" sz="2600" i="1" dirty="0">
              <a:latin typeface="Calibri" charset="0"/>
            </a:endParaRPr>
          </a:p>
        </p:txBody>
      </p:sp>
    </p:spTree>
    <p:extLst>
      <p:ext uri="{BB962C8B-B14F-4D97-AF65-F5344CB8AC3E}">
        <p14:creationId xmlns:p14="http://schemas.microsoft.com/office/powerpoint/2010/main" val="72024702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564967" cy="5687378"/>
          </a:xfrm>
        </p:spPr>
        <p:txBody>
          <a:bodyPr anchor="t"/>
          <a:lstStyle/>
          <a:p>
            <a:endParaRPr lang="ja-JP" altLang="en-US" sz="3200" b="0" dirty="0">
              <a:solidFill>
                <a:srgbClr val="FFFF66"/>
              </a:solidFill>
              <a:latin typeface="Calibri" charset="0"/>
            </a:endParaRPr>
          </a:p>
        </p:txBody>
      </p:sp>
      <p:pic>
        <p:nvPicPr>
          <p:cNvPr id="2" name="Content Placeholder 1" descr="takotsubo copy.jpg"/>
          <p:cNvPicPr>
            <a:picLocks noGrp="1" noChangeAspect="1"/>
          </p:cNvPicPr>
          <p:nvPr>
            <p:ph idx="1"/>
          </p:nvPr>
        </p:nvPicPr>
        <p:blipFill>
          <a:blip r:embed="rId3">
            <a:extLst>
              <a:ext uri="{28A0092B-C50C-407E-A947-70E740481C1C}">
                <a14:useLocalDpi xmlns:a14="http://schemas.microsoft.com/office/drawing/2010/main" val="0"/>
              </a:ext>
            </a:extLst>
          </a:blip>
          <a:srcRect l="14073" r="14073"/>
          <a:stretch>
            <a:fillRect/>
          </a:stretch>
        </p:blipFill>
        <p:spPr>
          <a:xfrm>
            <a:off x="1637730" y="138113"/>
            <a:ext cx="6162675" cy="6432550"/>
          </a:xfrm>
        </p:spPr>
      </p:pic>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361986946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16</a:t>
            </a: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an octopus pot—</a:t>
            </a:r>
            <a:br>
              <a:rPr lang="en-US" altLang="ja-JP" sz="2600" b="0" dirty="0">
                <a:solidFill>
                  <a:prstClr val="white"/>
                </a:solidFill>
                <a:latin typeface="Calibri" charset="0"/>
              </a:rPr>
            </a:br>
            <a:r>
              <a:rPr lang="en-US" altLang="ja-JP" sz="2600" b="0" dirty="0">
                <a:solidFill>
                  <a:prstClr val="white"/>
                </a:solidFill>
                <a:latin typeface="Calibri" charset="0"/>
              </a:rPr>
              <a:t>inside, a short-lived dream</a:t>
            </a:r>
            <a:br>
              <a:rPr lang="en-US" altLang="ja-JP" sz="2600" b="0" dirty="0">
                <a:solidFill>
                  <a:prstClr val="white"/>
                </a:solidFill>
                <a:latin typeface="Calibri" charset="0"/>
              </a:rPr>
            </a:br>
            <a:r>
              <a:rPr lang="en-US" altLang="ja-JP" sz="2600" b="0" dirty="0">
                <a:solidFill>
                  <a:prstClr val="white"/>
                </a:solidFill>
                <a:latin typeface="Calibri" charset="0"/>
              </a:rPr>
              <a:t>under the summer moon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408888564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564967" cy="5687378"/>
          </a:xfrm>
        </p:spPr>
        <p:txBody>
          <a:bodyPr anchor="t"/>
          <a:lstStyle/>
          <a:p>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pic>
        <p:nvPicPr>
          <p:cNvPr id="4" name="Content Placeholder 3" descr="cam1_20120901154934.jpg"/>
          <p:cNvPicPr>
            <a:picLocks noGrp="1" noChangeAspect="1"/>
          </p:cNvPicPr>
          <p:nvPr>
            <p:ph idx="1"/>
          </p:nvPr>
        </p:nvPicPr>
        <p:blipFill>
          <a:blip r:embed="rId3">
            <a:extLst>
              <a:ext uri="{28A0092B-C50C-407E-A947-70E740481C1C}">
                <a14:useLocalDpi xmlns:a14="http://schemas.microsoft.com/office/drawing/2010/main" val="0"/>
              </a:ext>
            </a:extLst>
          </a:blip>
          <a:srcRect l="4872" r="4872"/>
          <a:stretch>
            <a:fillRect/>
          </a:stretch>
        </p:blipFill>
        <p:spPr>
          <a:xfrm>
            <a:off x="438150" y="273050"/>
            <a:ext cx="8407400" cy="5243513"/>
          </a:xfrm>
        </p:spPr>
      </p:pic>
    </p:spTree>
    <p:extLst>
      <p:ext uri="{BB962C8B-B14F-4D97-AF65-F5344CB8AC3E}">
        <p14:creationId xmlns:p14="http://schemas.microsoft.com/office/powerpoint/2010/main" val="24967551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19</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red red</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the sun is pitiless</a:t>
            </a:r>
            <a:br>
              <a:rPr lang="en-US" altLang="ja-JP" sz="2600" b="0" dirty="0" smtClean="0">
                <a:solidFill>
                  <a:prstClr val="white"/>
                </a:solidFill>
                <a:latin typeface="Calibri" charset="0"/>
              </a:rPr>
            </a:br>
            <a:r>
              <a:rPr lang="en-US" altLang="ja-JP" sz="2600" b="0" dirty="0" smtClean="0">
                <a:solidFill>
                  <a:prstClr val="white"/>
                </a:solidFill>
                <a:latin typeface="Calibri" charset="0"/>
              </a:rPr>
              <a:t>yet the autumn wind</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83057718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endParaRPr lang="ja-JP" altLang="en-US" sz="3200" b="0" dirty="0">
              <a:solidFill>
                <a:srgbClr val="FFFF66"/>
              </a:solidFill>
              <a:latin typeface="Calibri" charset="0"/>
            </a:endParaRPr>
          </a:p>
        </p:txBody>
      </p:sp>
      <p:pic>
        <p:nvPicPr>
          <p:cNvPr id="2" name="Content Placeholder 1" descr="aa akaaka to.jpg"/>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l="766" r="871"/>
          <a:stretch/>
        </p:blipFill>
        <p:spPr>
          <a:xfrm>
            <a:off x="3503251" y="134938"/>
            <a:ext cx="2145734" cy="6435725"/>
          </a:xfrm>
        </p:spPr>
      </p:pic>
      <p:sp>
        <p:nvSpPr>
          <p:cNvPr id="15364" name="Text Placeholder 3"/>
          <p:cNvSpPr>
            <a:spLocks noGrp="1"/>
          </p:cNvSpPr>
          <p:nvPr>
            <p:ph type="body" sz="half" idx="2"/>
          </p:nvPr>
        </p:nvSpPr>
        <p:spPr>
          <a:xfrm>
            <a:off x="90488" y="3371273"/>
            <a:ext cx="2795876" cy="3199390"/>
          </a:xfrm>
        </p:spPr>
        <p:txBody>
          <a:bodyPr/>
          <a:lstStyle/>
          <a:p>
            <a:endParaRPr lang="ja-JP" altLang="en-US" sz="2400" i="1" dirty="0">
              <a:latin typeface="Calibri" charset="0"/>
            </a:endParaRPr>
          </a:p>
        </p:txBody>
      </p:sp>
    </p:spTree>
    <p:extLst>
      <p:ext uri="{BB962C8B-B14F-4D97-AF65-F5344CB8AC3E}">
        <p14:creationId xmlns:p14="http://schemas.microsoft.com/office/powerpoint/2010/main" val="257107633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657330" cy="1963620"/>
          </a:xfrm>
        </p:spPr>
        <p:txBody>
          <a:bodyPr anchor="t"/>
          <a:lstStyle/>
          <a:p>
            <a:pPr>
              <a:lnSpc>
                <a:spcPct val="90000"/>
              </a:lnSpc>
            </a:pPr>
            <a:r>
              <a:rPr lang="ja-JP" altLang="en-US" sz="2400" dirty="0">
                <a:latin typeface="Calibri" charset="0"/>
              </a:rPr>
              <a:t>あかあかや</a:t>
            </a:r>
            <a:br>
              <a:rPr lang="ja-JP" altLang="en-US" sz="2400" dirty="0">
                <a:latin typeface="Calibri" charset="0"/>
              </a:rPr>
            </a:br>
            <a:r>
              <a:rPr lang="ja-JP" altLang="en-US" sz="2400" dirty="0">
                <a:latin typeface="Calibri" charset="0"/>
              </a:rPr>
              <a:t>あかあかあかや</a:t>
            </a:r>
            <a:br>
              <a:rPr lang="ja-JP" altLang="en-US" sz="2400" dirty="0">
                <a:latin typeface="Calibri" charset="0"/>
              </a:rPr>
            </a:br>
            <a:r>
              <a:rPr lang="ja-JP" altLang="en-US" sz="2400" dirty="0">
                <a:latin typeface="Calibri" charset="0"/>
              </a:rPr>
              <a:t>あかあかや</a:t>
            </a:r>
            <a:br>
              <a:rPr lang="ja-JP" altLang="en-US" sz="2400" dirty="0">
                <a:latin typeface="Calibri" charset="0"/>
              </a:rPr>
            </a:br>
            <a:r>
              <a:rPr lang="ja-JP" altLang="en-US" sz="2400" dirty="0">
                <a:latin typeface="Calibri" charset="0"/>
              </a:rPr>
              <a:t>あかあかあかや</a:t>
            </a:r>
            <a:br>
              <a:rPr lang="ja-JP" altLang="en-US" sz="2400" dirty="0">
                <a:latin typeface="Calibri" charset="0"/>
              </a:rPr>
            </a:br>
            <a:r>
              <a:rPr lang="ja-JP" altLang="en-US" sz="2400" dirty="0">
                <a:latin typeface="Calibri" charset="0"/>
              </a:rPr>
              <a:t>あかあかや月</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1992268"/>
            <a:ext cx="3062427" cy="4756267"/>
          </a:xfrm>
        </p:spPr>
        <p:txBody>
          <a:bodyPr/>
          <a:lstStyle/>
          <a:p>
            <a:r>
              <a:rPr lang="en-US" altLang="ja-JP" sz="2600" dirty="0" smtClean="0">
                <a:latin typeface="Calibri" charset="0"/>
              </a:rPr>
              <a:t>Painting and calligraphy by </a:t>
            </a:r>
            <a:r>
              <a:rPr lang="en-US" altLang="ja-JP" sz="2600" dirty="0" err="1" smtClean="0">
                <a:latin typeface="Calibri" charset="0"/>
              </a:rPr>
              <a:t>Kakinuma</a:t>
            </a:r>
            <a:r>
              <a:rPr lang="en-US" altLang="ja-JP" sz="2600" dirty="0" smtClean="0">
                <a:latin typeface="Calibri" charset="0"/>
              </a:rPr>
              <a:t> </a:t>
            </a:r>
            <a:r>
              <a:rPr lang="en-US" altLang="ja-JP" sz="2600" dirty="0" err="1" smtClean="0">
                <a:latin typeface="Calibri" charset="0"/>
              </a:rPr>
              <a:t>Kōji</a:t>
            </a:r>
            <a:r>
              <a:rPr lang="en-US" altLang="ja-JP" sz="2600" dirty="0" smtClean="0">
                <a:latin typeface="Calibri" charset="0"/>
              </a:rPr>
              <a:t> (calligrapher, b. 1970).</a:t>
            </a:r>
          </a:p>
          <a:p>
            <a:r>
              <a:rPr lang="en-US" altLang="ja-JP" sz="2600" dirty="0" smtClean="0">
                <a:latin typeface="Calibri" charset="0"/>
              </a:rPr>
              <a:t>Poem by </a:t>
            </a:r>
          </a:p>
          <a:p>
            <a:r>
              <a:rPr lang="en-US" altLang="ja-JP" sz="2600" dirty="0" err="1" smtClean="0">
                <a:latin typeface="Calibri" charset="0"/>
              </a:rPr>
              <a:t>Myōe</a:t>
            </a:r>
            <a:r>
              <a:rPr lang="en-US" altLang="ja-JP" sz="2600" dirty="0" smtClean="0">
                <a:latin typeface="Calibri" charset="0"/>
              </a:rPr>
              <a:t> </a:t>
            </a:r>
            <a:r>
              <a:rPr lang="en-US" altLang="ja-JP" sz="2600" dirty="0">
                <a:latin typeface="Calibri" charset="0"/>
              </a:rPr>
              <a:t>(</a:t>
            </a:r>
            <a:r>
              <a:rPr lang="ja-JP" altLang="en-US" sz="2600" dirty="0">
                <a:latin typeface="Calibri" charset="0"/>
              </a:rPr>
              <a:t>明恵</a:t>
            </a:r>
            <a:r>
              <a:rPr lang="en-US" altLang="ja-JP" sz="2600" dirty="0">
                <a:latin typeface="Calibri" charset="0"/>
              </a:rPr>
              <a:t>, 1173-</a:t>
            </a:r>
            <a:r>
              <a:rPr lang="en-US" altLang="ja-JP" sz="2600" dirty="0" smtClean="0">
                <a:latin typeface="Calibri" charset="0"/>
              </a:rPr>
              <a:t>1232,</a:t>
            </a:r>
          </a:p>
          <a:p>
            <a:r>
              <a:rPr lang="en-US" altLang="ja-JP" sz="2600" dirty="0" err="1" smtClean="0">
                <a:latin typeface="Calibri" charset="0"/>
              </a:rPr>
              <a:t>Kegon</a:t>
            </a:r>
            <a:r>
              <a:rPr lang="en-US" altLang="ja-JP" sz="2600" dirty="0" smtClean="0">
                <a:latin typeface="Calibri" charset="0"/>
              </a:rPr>
              <a:t> monk;</a:t>
            </a:r>
          </a:p>
          <a:p>
            <a:r>
              <a:rPr lang="en-US" altLang="ja-JP" sz="2600" dirty="0" smtClean="0">
                <a:latin typeface="Calibri" charset="0"/>
              </a:rPr>
              <a:t>one of the founders of the tea tradition)</a:t>
            </a:r>
            <a:endParaRPr lang="ja-JP" altLang="en-US" sz="2600" dirty="0">
              <a:latin typeface="Calibri" charset="0"/>
            </a:endParaRPr>
          </a:p>
        </p:txBody>
      </p:sp>
      <p:pic>
        <p:nvPicPr>
          <p:cNvPr id="4" name="Content Placeholder 3" descr="aka aka ya myoe 20120405_2598394.jpg"/>
          <p:cNvPicPr>
            <a:picLocks noGrp="1" noChangeAspect="1"/>
          </p:cNvPicPr>
          <p:nvPr>
            <p:ph idx="1"/>
          </p:nvPr>
        </p:nvPicPr>
        <p:blipFill>
          <a:blip r:embed="rId3">
            <a:extLst>
              <a:ext uri="{28A0092B-C50C-407E-A947-70E740481C1C}">
                <a14:useLocalDpi xmlns:a14="http://schemas.microsoft.com/office/drawing/2010/main" val="0"/>
              </a:ext>
            </a:extLst>
          </a:blip>
          <a:srcRect l="-24318" r="-24318"/>
          <a:stretch>
            <a:fillRect/>
          </a:stretch>
        </p:blipFill>
        <p:spPr>
          <a:xfrm>
            <a:off x="3152775" y="273050"/>
            <a:ext cx="5715000" cy="5878513"/>
          </a:xfrm>
        </p:spPr>
      </p:pic>
    </p:spTree>
    <p:extLst>
      <p:ext uri="{BB962C8B-B14F-4D97-AF65-F5344CB8AC3E}">
        <p14:creationId xmlns:p14="http://schemas.microsoft.com/office/powerpoint/2010/main" val="82479845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142679" y="129593"/>
            <a:ext cx="3238161" cy="1931487"/>
          </a:xfrm>
        </p:spPr>
        <p:txBody>
          <a:bodyPr anchor="ctr" anchorCtr="1"/>
          <a:lstStyle/>
          <a:p>
            <a:pPr algn="ctr"/>
            <a:r>
              <a:rPr lang="en-US" altLang="ja-JP" sz="2600" b="0" dirty="0" smtClean="0">
                <a:solidFill>
                  <a:prstClr val="white"/>
                </a:solidFill>
                <a:latin typeface="Calibri" charset="0"/>
              </a:rPr>
              <a:t>24</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mountain roses—</a:t>
            </a:r>
            <a:br>
              <a:rPr lang="en-US" altLang="ja-JP" sz="2600" b="0" dirty="0">
                <a:solidFill>
                  <a:prstClr val="white"/>
                </a:solidFill>
                <a:latin typeface="Calibri" charset="0"/>
              </a:rPr>
            </a:br>
            <a:r>
              <a:rPr lang="en-US" altLang="ja-JP" sz="2600" b="0" dirty="0">
                <a:solidFill>
                  <a:prstClr val="white"/>
                </a:solidFill>
                <a:latin typeface="Calibri" charset="0"/>
              </a:rPr>
              <a:t>when tea ovens at Uji</a:t>
            </a:r>
            <a:br>
              <a:rPr lang="en-US" altLang="ja-JP" sz="2600" b="0" dirty="0">
                <a:solidFill>
                  <a:prstClr val="white"/>
                </a:solidFill>
                <a:latin typeface="Calibri" charset="0"/>
              </a:rPr>
            </a:br>
            <a:r>
              <a:rPr lang="en-US" altLang="ja-JP" sz="2600" b="0" dirty="0">
                <a:solidFill>
                  <a:prstClr val="white"/>
                </a:solidFill>
                <a:latin typeface="Calibri" charset="0"/>
              </a:rPr>
              <a:t>are so fragrant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pic>
        <p:nvPicPr>
          <p:cNvPr id="2" name="Picture 1" descr="yamabuk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544" y="2342407"/>
            <a:ext cx="6338455" cy="4255820"/>
          </a:xfrm>
          <a:prstGeom prst="rect">
            <a:avLst/>
          </a:prstGeom>
        </p:spPr>
      </p:pic>
    </p:spTree>
    <p:extLst>
      <p:ext uri="{BB962C8B-B14F-4D97-AF65-F5344CB8AC3E}">
        <p14:creationId xmlns:p14="http://schemas.microsoft.com/office/powerpoint/2010/main" val="271825882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657330" cy="5687378"/>
          </a:xfrm>
        </p:spPr>
        <p:txBody>
          <a:bodyPr anchor="t"/>
          <a:lstStyle/>
          <a:p>
            <a:r>
              <a:rPr lang="en-US" altLang="ja-JP" sz="2600" b="0" dirty="0">
                <a:solidFill>
                  <a:prstClr val="white"/>
                </a:solidFill>
                <a:latin typeface="Calibri" charset="0"/>
              </a:rPr>
              <a:t>24</a:t>
            </a:r>
            <a:br>
              <a:rPr lang="en-US" altLang="ja-JP" sz="2600" b="0" dirty="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mountain roses—</a:t>
            </a:r>
            <a:br>
              <a:rPr lang="en-US" altLang="ja-JP" sz="2600" b="0" dirty="0">
                <a:solidFill>
                  <a:prstClr val="white"/>
                </a:solidFill>
                <a:latin typeface="Calibri" charset="0"/>
              </a:rPr>
            </a:br>
            <a:r>
              <a:rPr lang="en-US" altLang="ja-JP" sz="2600" b="0" dirty="0">
                <a:solidFill>
                  <a:prstClr val="white"/>
                </a:solidFill>
                <a:latin typeface="Calibri" charset="0"/>
              </a:rPr>
              <a:t>when tea ovens at Uji</a:t>
            </a:r>
            <a:br>
              <a:rPr lang="en-US" altLang="ja-JP" sz="2600" b="0" dirty="0">
                <a:solidFill>
                  <a:prstClr val="white"/>
                </a:solidFill>
                <a:latin typeface="Calibri" charset="0"/>
              </a:rPr>
            </a:br>
            <a:r>
              <a:rPr lang="en-US" altLang="ja-JP" sz="2600" b="0" dirty="0">
                <a:solidFill>
                  <a:prstClr val="white"/>
                </a:solidFill>
                <a:latin typeface="Calibri" charset="0"/>
              </a:rPr>
              <a:t>are so fragrant </a:t>
            </a:r>
            <a:endParaRPr lang="ja-JP" altLang="en-US" sz="3200" b="0" dirty="0">
              <a:solidFill>
                <a:srgbClr val="FFFF66"/>
              </a:solidFill>
              <a:latin typeface="Calibri" charset="0"/>
            </a:endParaRPr>
          </a:p>
        </p:txBody>
      </p:sp>
      <p:pic>
        <p:nvPicPr>
          <p:cNvPr id="2" name="Content Placeholder 1" descr="aa yamabuki ya.jpg"/>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25000"/>
                    </a14:imgEffect>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l="-25692" r="-25692"/>
          <a:stretch>
            <a:fillRect/>
          </a:stretch>
        </p:blipFill>
        <p:spPr>
          <a:xfrm>
            <a:off x="2747963" y="134938"/>
            <a:ext cx="6278562" cy="6435725"/>
          </a:xfrm>
        </p:spPr>
      </p:pic>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412445090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09177"/>
            <a:ext cx="7171765" cy="4482354"/>
          </a:xfrm>
        </p:spPr>
        <p:txBody>
          <a:bodyPr anchor="ctr" anchorCtr="1"/>
          <a:lstStyle/>
          <a:p>
            <a:pPr algn="ctr"/>
            <a:r>
              <a:rPr lang="en-US" altLang="ja-JP" sz="2600" b="0" dirty="0" smtClean="0">
                <a:solidFill>
                  <a:prstClr val="white"/>
                </a:solidFill>
                <a:latin typeface="Calibri" charset="0"/>
              </a:rPr>
              <a:t>31</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A nap.</a:t>
            </a:r>
            <a:br>
              <a:rPr lang="en-US" altLang="ja-JP" sz="2600" b="0" dirty="0" smtClean="0">
                <a:solidFill>
                  <a:prstClr val="white"/>
                </a:solidFill>
                <a:latin typeface="Calibri" charset="0"/>
              </a:rPr>
            </a:br>
            <a:r>
              <a:rPr lang="en-US" altLang="ja-JP" sz="2600" b="0" dirty="0" smtClean="0">
                <a:solidFill>
                  <a:prstClr val="white"/>
                </a:solidFill>
                <a:latin typeface="Calibri" charset="0"/>
              </a:rPr>
              <a:t>Feet cool</a:t>
            </a:r>
            <a:br>
              <a:rPr lang="en-US" altLang="ja-JP" sz="2600" b="0" dirty="0" smtClean="0">
                <a:solidFill>
                  <a:prstClr val="white"/>
                </a:solidFill>
                <a:latin typeface="Calibri" charset="0"/>
              </a:rPr>
            </a:br>
            <a:r>
              <a:rPr lang="en-US" altLang="ja-JP" sz="2600" b="0" dirty="0" smtClean="0">
                <a:solidFill>
                  <a:prstClr val="white"/>
                </a:solidFill>
                <a:latin typeface="Calibri" charset="0"/>
              </a:rPr>
              <a:t>on the wall.</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116989120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09177"/>
            <a:ext cx="7171765" cy="4482354"/>
          </a:xfrm>
        </p:spPr>
        <p:txBody>
          <a:bodyPr anchor="ctr" anchorCtr="1"/>
          <a:lstStyle/>
          <a:p>
            <a:pPr algn="ctr"/>
            <a:r>
              <a:rPr lang="en-US" altLang="ja-JP" sz="2600" b="0" dirty="0" smtClean="0">
                <a:solidFill>
                  <a:prstClr val="white"/>
                </a:solidFill>
                <a:latin typeface="Calibri" charset="0"/>
              </a:rPr>
              <a:t>32</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Chrysanthemum fragrance.</a:t>
            </a:r>
            <a:br>
              <a:rPr lang="en-US" altLang="ja-JP" sz="2600" b="0" dirty="0" smtClean="0">
                <a:solidFill>
                  <a:prstClr val="white"/>
                </a:solidFill>
                <a:latin typeface="Calibri" charset="0"/>
              </a:rPr>
            </a:br>
            <a:r>
              <a:rPr lang="en-US" altLang="ja-JP" sz="2600" b="0" dirty="0" smtClean="0">
                <a:solidFill>
                  <a:prstClr val="white"/>
                </a:solidFill>
                <a:latin typeface="Calibri" charset="0"/>
              </a:rPr>
              <a:t>In Nara,</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ancient Buddhas.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146105601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5336902"/>
            <a:ext cx="8936037" cy="906539"/>
          </a:xfrm>
        </p:spPr>
        <p:txBody>
          <a:bodyPr anchor="t"/>
          <a:lstStyle/>
          <a:p>
            <a:r>
              <a:rPr lang="en-US" altLang="ja-JP" sz="2600" b="0" dirty="0" smtClean="0">
                <a:solidFill>
                  <a:prstClr val="white"/>
                </a:solidFill>
                <a:latin typeface="Calibri" charset="0"/>
              </a:rPr>
              <a:t>Chrysanthemum decorations at entranceways, Chrysanthemum Festival, 9</a:t>
            </a:r>
            <a:r>
              <a:rPr lang="en-US" altLang="ja-JP" sz="2600" b="0" baseline="30000" dirty="0" smtClean="0">
                <a:solidFill>
                  <a:prstClr val="white"/>
                </a:solidFill>
                <a:latin typeface="Calibri" charset="0"/>
              </a:rPr>
              <a:t>th</a:t>
            </a:r>
            <a:r>
              <a:rPr lang="en-US" altLang="ja-JP" sz="2600" b="0" dirty="0" smtClean="0">
                <a:solidFill>
                  <a:prstClr val="white"/>
                </a:solidFill>
                <a:latin typeface="Calibri" charset="0"/>
              </a:rPr>
              <a:t> Day of 9</a:t>
            </a:r>
            <a:r>
              <a:rPr lang="en-US" altLang="ja-JP" sz="2600" b="0" baseline="30000" dirty="0" smtClean="0">
                <a:solidFill>
                  <a:prstClr val="white"/>
                </a:solidFill>
                <a:latin typeface="Calibri" charset="0"/>
              </a:rPr>
              <a:t>th</a:t>
            </a:r>
            <a:r>
              <a:rPr lang="en-US" altLang="ja-JP" sz="2600" b="0" dirty="0" smtClean="0">
                <a:solidFill>
                  <a:prstClr val="white"/>
                </a:solidFill>
                <a:latin typeface="Calibri" charset="0"/>
              </a:rPr>
              <a:t> Month</a:t>
            </a:r>
            <a:endParaRPr lang="ja-JP" altLang="en-US" sz="3200" b="0" dirty="0">
              <a:solidFill>
                <a:srgbClr val="FFFF66"/>
              </a:solidFill>
              <a:latin typeface="Calibri" charset="0"/>
            </a:endParaRPr>
          </a:p>
        </p:txBody>
      </p:sp>
      <p:pic>
        <p:nvPicPr>
          <p:cNvPr id="2" name="Content Placeholder 1" descr="kiku chrysanthemum 02 copy.jpg"/>
          <p:cNvPicPr>
            <a:picLocks noGrp="1" noChangeAspect="1"/>
          </p:cNvPicPr>
          <p:nvPr>
            <p:ph idx="1"/>
          </p:nvPr>
        </p:nvPicPr>
        <p:blipFill>
          <a:blip r:embed="rId3">
            <a:extLst>
              <a:ext uri="{28A0092B-C50C-407E-A947-70E740481C1C}">
                <a14:useLocalDpi xmlns:a14="http://schemas.microsoft.com/office/drawing/2010/main" val="0"/>
              </a:ext>
            </a:extLst>
          </a:blip>
          <a:srcRect l="-14477" r="-14477"/>
          <a:stretch>
            <a:fillRect/>
          </a:stretch>
        </p:blipFill>
        <p:spPr>
          <a:xfrm>
            <a:off x="65088" y="87313"/>
            <a:ext cx="9026525" cy="5249862"/>
          </a:xfrm>
        </p:spPr>
      </p:pic>
      <p:sp>
        <p:nvSpPr>
          <p:cNvPr id="15364" name="Text Placeholder 3"/>
          <p:cNvSpPr>
            <a:spLocks noGrp="1"/>
          </p:cNvSpPr>
          <p:nvPr>
            <p:ph type="body" sz="half" idx="2"/>
          </p:nvPr>
        </p:nvSpPr>
        <p:spPr>
          <a:xfrm>
            <a:off x="90488" y="6253177"/>
            <a:ext cx="8936037" cy="450101"/>
          </a:xfrm>
        </p:spPr>
        <p:txBody>
          <a:bodyPr/>
          <a:lstStyle/>
          <a:p>
            <a:endParaRPr lang="ja-JP" altLang="en-US" sz="2600" dirty="0">
              <a:latin typeface="Calibri" charset="0"/>
            </a:endParaRPr>
          </a:p>
        </p:txBody>
      </p:sp>
    </p:spTree>
    <p:extLst>
      <p:ext uri="{BB962C8B-B14F-4D97-AF65-F5344CB8AC3E}">
        <p14:creationId xmlns:p14="http://schemas.microsoft.com/office/powerpoint/2010/main" val="250760276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5336902"/>
            <a:ext cx="8936037" cy="906539"/>
          </a:xfrm>
        </p:spPr>
        <p:txBody>
          <a:bodyPr anchor="t"/>
          <a:lstStyle/>
          <a:p>
            <a:r>
              <a:rPr lang="en-US" altLang="ja-JP" sz="2600" b="0" dirty="0">
                <a:solidFill>
                  <a:prstClr val="white"/>
                </a:solidFill>
                <a:latin typeface="Calibri" charset="0"/>
              </a:rPr>
              <a:t>Chrysanthemum </a:t>
            </a:r>
            <a:r>
              <a:rPr lang="en-US" altLang="ja-JP" sz="2600" b="0" dirty="0" smtClean="0">
                <a:solidFill>
                  <a:prstClr val="white"/>
                </a:solidFill>
                <a:latin typeface="Calibri" charset="0"/>
              </a:rPr>
              <a:t>fragrance. / In </a:t>
            </a:r>
            <a:r>
              <a:rPr lang="en-US" altLang="ja-JP" sz="2600" b="0" dirty="0">
                <a:solidFill>
                  <a:prstClr val="white"/>
                </a:solidFill>
                <a:latin typeface="Calibri" charset="0"/>
              </a:rPr>
              <a:t>Nara</a:t>
            </a:r>
            <a:r>
              <a:rPr lang="en-US" altLang="ja-JP" sz="2600" b="0" dirty="0" smtClean="0">
                <a:solidFill>
                  <a:prstClr val="white"/>
                </a:solidFill>
                <a:latin typeface="Calibri" charset="0"/>
              </a:rPr>
              <a:t>, / ancient </a:t>
            </a:r>
            <a:r>
              <a:rPr lang="en-US" altLang="ja-JP" sz="2600" b="0" dirty="0">
                <a:solidFill>
                  <a:prstClr val="white"/>
                </a:solidFill>
                <a:latin typeface="Calibri" charset="0"/>
              </a:rPr>
              <a:t>Buddhas</a:t>
            </a:r>
            <a:endParaRPr lang="ja-JP" altLang="en-US" sz="3200" b="0" dirty="0">
              <a:solidFill>
                <a:srgbClr val="FFFF66"/>
              </a:solidFill>
              <a:latin typeface="Calibri" charset="0"/>
            </a:endParaRPr>
          </a:p>
        </p:txBody>
      </p:sp>
      <p:pic>
        <p:nvPicPr>
          <p:cNvPr id="2" name="Content Placeholder 1" descr="aa kiku no ka ya.jpg"/>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t="1158" b="1158"/>
          <a:stretch>
            <a:fillRect/>
          </a:stretch>
        </p:blipFill>
        <p:spPr>
          <a:xfrm>
            <a:off x="65088" y="87313"/>
            <a:ext cx="9026525" cy="5249862"/>
          </a:xfrm>
        </p:spPr>
      </p:pic>
      <p:sp>
        <p:nvSpPr>
          <p:cNvPr id="15364" name="Text Placeholder 3"/>
          <p:cNvSpPr>
            <a:spLocks noGrp="1"/>
          </p:cNvSpPr>
          <p:nvPr>
            <p:ph type="body" sz="half" idx="2"/>
          </p:nvPr>
        </p:nvSpPr>
        <p:spPr>
          <a:xfrm>
            <a:off x="90488" y="6253177"/>
            <a:ext cx="8936037" cy="450101"/>
          </a:xfrm>
        </p:spPr>
        <p:txBody>
          <a:bodyPr/>
          <a:lstStyle/>
          <a:p>
            <a:endParaRPr lang="ja-JP" altLang="en-US" sz="2600" dirty="0">
              <a:latin typeface="Calibri" charset="0"/>
            </a:endParaRPr>
          </a:p>
        </p:txBody>
      </p:sp>
    </p:spTree>
    <p:extLst>
      <p:ext uri="{BB962C8B-B14F-4D97-AF65-F5344CB8AC3E}">
        <p14:creationId xmlns:p14="http://schemas.microsoft.com/office/powerpoint/2010/main" val="275389704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09177"/>
            <a:ext cx="7171765" cy="4482354"/>
          </a:xfrm>
        </p:spPr>
        <p:txBody>
          <a:bodyPr anchor="ctr" anchorCtr="1"/>
          <a:lstStyle/>
          <a:p>
            <a:pPr algn="ctr"/>
            <a:r>
              <a:rPr lang="en-US" altLang="ja-JP" sz="2600" b="0" dirty="0" err="1">
                <a:solidFill>
                  <a:prstClr val="white"/>
                </a:solidFill>
                <a:latin typeface="Calibri" charset="0"/>
              </a:rPr>
              <a:t>verticledetails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26371214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314575" cy="5687378"/>
          </a:xfrm>
        </p:spPr>
        <p:txBody>
          <a:bodyPr anchor="t"/>
          <a:lstStyle/>
          <a:p>
            <a:r>
              <a:rPr lang="en-US" altLang="ja-JP" sz="2600" b="0" dirty="0" err="1">
                <a:solidFill>
                  <a:prstClr val="white"/>
                </a:solidFill>
                <a:latin typeface="Calibri" charset="0"/>
              </a:rPr>
              <a:t>verticledetails</a:t>
            </a:r>
            <a:endParaRPr lang="ja-JP" altLang="en-US" sz="3200" b="0" dirty="0">
              <a:solidFill>
                <a:srgbClr val="FFFF66"/>
              </a:solidFill>
              <a:latin typeface="Calibri" charset="0"/>
            </a:endParaRPr>
          </a:p>
        </p:txBody>
      </p:sp>
      <p:sp>
        <p:nvSpPr>
          <p:cNvPr id="15363" name="Content Placeholder 2"/>
          <p:cNvSpPr>
            <a:spLocks noGrp="1"/>
          </p:cNvSpPr>
          <p:nvPr>
            <p:ph idx="1"/>
          </p:nvPr>
        </p:nvSpPr>
        <p:spPr>
          <a:xfrm>
            <a:off x="2405063" y="134938"/>
            <a:ext cx="6621462" cy="6435725"/>
          </a:xfrm>
        </p:spPr>
        <p:txBody>
          <a:bodyPr/>
          <a:lstStyle/>
          <a:p>
            <a:endParaRPr lang="ja-JP" altLang="en-US">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Tree>
    <p:extLst>
      <p:ext uri="{BB962C8B-B14F-4D97-AF65-F5344CB8AC3E}">
        <p14:creationId xmlns:p14="http://schemas.microsoft.com/office/powerpoint/2010/main" val="54073178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5336902"/>
            <a:ext cx="8936037" cy="906539"/>
          </a:xfrm>
        </p:spPr>
        <p:txBody>
          <a:bodyPr anchor="t"/>
          <a:lstStyle/>
          <a:p>
            <a:r>
              <a:rPr lang="en-US" altLang="ja-JP" sz="2600" b="0" dirty="0" err="1" smtClean="0">
                <a:solidFill>
                  <a:prstClr val="white"/>
                </a:solidFill>
                <a:latin typeface="Calibri" charset="0"/>
              </a:rPr>
              <a:t>Verticledetails</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err="1">
                <a:solidFill>
                  <a:prstClr val="white"/>
                </a:solidFill>
                <a:latin typeface="Calibri" charset="0"/>
              </a:rPr>
              <a:t>verticledetails</a:t>
            </a:r>
            <a:endParaRPr lang="ja-JP" altLang="en-US" sz="3200" b="0" dirty="0">
              <a:solidFill>
                <a:srgbClr val="FFFF66"/>
              </a:solidFill>
              <a:latin typeface="Calibri" charset="0"/>
            </a:endParaRPr>
          </a:p>
        </p:txBody>
      </p:sp>
      <p:sp>
        <p:nvSpPr>
          <p:cNvPr id="15363" name="Content Placeholder 2"/>
          <p:cNvSpPr>
            <a:spLocks noGrp="1"/>
          </p:cNvSpPr>
          <p:nvPr>
            <p:ph idx="1"/>
          </p:nvPr>
        </p:nvSpPr>
        <p:spPr>
          <a:xfrm>
            <a:off x="64308" y="86714"/>
            <a:ext cx="9026525" cy="5250188"/>
          </a:xfrm>
        </p:spPr>
        <p:txBody>
          <a:bodyPr/>
          <a:lstStyle/>
          <a:p>
            <a:endParaRPr lang="ja-JP" altLang="en-US" dirty="0">
              <a:latin typeface="Calibri" charset="0"/>
            </a:endParaRPr>
          </a:p>
        </p:txBody>
      </p:sp>
      <p:sp>
        <p:nvSpPr>
          <p:cNvPr id="15364" name="Text Placeholder 3"/>
          <p:cNvSpPr>
            <a:spLocks noGrp="1"/>
          </p:cNvSpPr>
          <p:nvPr>
            <p:ph type="body" sz="half" idx="2"/>
          </p:nvPr>
        </p:nvSpPr>
        <p:spPr>
          <a:xfrm>
            <a:off x="90488" y="6253177"/>
            <a:ext cx="8936037" cy="450101"/>
          </a:xfrm>
        </p:spPr>
        <p:txBody>
          <a:bodyPr/>
          <a:lstStyle/>
          <a:p>
            <a:endParaRPr lang="ja-JP" altLang="en-US" sz="2600" dirty="0">
              <a:latin typeface="Calibri" charset="0"/>
            </a:endParaRPr>
          </a:p>
        </p:txBody>
      </p:sp>
    </p:spTree>
    <p:extLst>
      <p:ext uri="{BB962C8B-B14F-4D97-AF65-F5344CB8AC3E}">
        <p14:creationId xmlns:p14="http://schemas.microsoft.com/office/powerpoint/2010/main" val="104662066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alibri3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Calibri30.pot</Template>
  <TotalTime>1126</TotalTime>
  <Words>4052</Words>
  <Application>Microsoft Macintosh PowerPoint</Application>
  <PresentationFormat>On-screen Show (4:3)</PresentationFormat>
  <Paragraphs>382</Paragraphs>
  <Slides>42</Slides>
  <Notes>39</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Calibri30</vt:lpstr>
      <vt:lpstr>Session 02 (Wallace)  *respect copryright law — use this PowerPoint only for the purposes of this course, do not duplicate or distribute</vt:lpstr>
      <vt:lpstr>1  night . . . silently in the moonlight, a worm digs into a chestnut </vt:lpstr>
      <vt:lpstr>3  on a bare branch a crow has alighted . . .  autumn nightfall </vt:lpstr>
      <vt:lpstr>3  on a bare branch a crow has alighted . . .  autumn nightfall </vt:lpstr>
      <vt:lpstr>In a tree that stands on the crag by abandoned paddies, a dove calling to its companion in the desolate twilight </vt:lpstr>
      <vt:lpstr>evening crow— in a bare tree on the mountain peak a voice</vt:lpstr>
      <vt:lpstr>3  on a bare branch a crow has alighted . . .  autumn nightfall </vt:lpstr>
      <vt:lpstr>3  on a bare branch a crow has alighted . . .  autumn nightfall </vt:lpstr>
      <vt:lpstr>3  on a bare branch a crow has alighted . . .  autumn nightfall </vt:lpstr>
      <vt:lpstr>3  on a bare branch a crow has alighted . . .  autumn nightfall </vt:lpstr>
      <vt:lpstr>3  on a bare branch a crow has alighted . . .  autumn nightfall </vt:lpstr>
      <vt:lpstr>3  on a bare branch a crow has alighted . . .  autumn nightfall </vt:lpstr>
      <vt:lpstr>3  on a bare branch a crow has alighted . . .  autumn nightfall </vt:lpstr>
      <vt:lpstr>4  one who breakfasts with morning glories: that’s what I am </vt:lpstr>
      <vt:lpstr>5  the crescent moon— a bud on the morning glory swelling at night </vt:lpstr>
      <vt:lpstr>6  I buy water at this grass-thatched hut. ice, tasting bitter in the mouth of a sewer rat, quenches his thirst </vt:lpstr>
      <vt:lpstr>8  Poem on horseback roadside rose of sharon: devoured by my horse </vt:lpstr>
      <vt:lpstr>Poem on horseback roadside rose of sharon: devoured by my horse </vt:lpstr>
      <vt:lpstr>Poem on horseback roadside rose of sharon: devoured by my horse </vt:lpstr>
      <vt:lpstr>PowerPoint Presentation</vt:lpstr>
      <vt:lpstr>I went out to the beach at daybreak, when it was still dark. twilight of dawn: a whitefish, /  with an inch / of whiteness </vt:lpstr>
      <vt:lpstr>10  old pond a frog jumps in, water’s sound </vt:lpstr>
      <vt:lpstr> 11  Tranquil listening  “Come, hear the bagworm’s voice!” simple hut</vt:lpstr>
      <vt:lpstr>“Come, hear the bagworm’s voice!” simple hut</vt:lpstr>
      <vt:lpstr>“Come, hear the bagworm’s voice!” simple hut</vt:lpstr>
      <vt:lpstr>14  petal upon petal yellow mountain roses fall. waterfall’s rush</vt:lpstr>
      <vt:lpstr>petal upon petal / yellow mountain roses fall. / waterfall’s rush</vt:lpstr>
      <vt:lpstr>PowerPoint Presentation</vt:lpstr>
      <vt:lpstr>16  an octopus pot— inside, a short-lived dream under the summer moon </vt:lpstr>
      <vt:lpstr>PowerPoint Presentation</vt:lpstr>
      <vt:lpstr>19  red red the sun is pitiless yet the autumn wind</vt:lpstr>
      <vt:lpstr>PowerPoint Presentation</vt:lpstr>
      <vt:lpstr>あかあかや あかあかあかや あかあかや あかあかあかや あかあかや月</vt:lpstr>
      <vt:lpstr>24  mountain roses— when tea ovens at Uji are so fragrant </vt:lpstr>
      <vt:lpstr>24  mountain roses— when tea ovens at Uji are so fragrant </vt:lpstr>
      <vt:lpstr>31  A nap. Feet cool on the wall.</vt:lpstr>
      <vt:lpstr>32  Chrysanthemum fragrance. In Nara, ancient Buddhas.</vt:lpstr>
      <vt:lpstr>Chrysanthemum decorations at entranceways, Chrysanthemum Festival, 9th Day of 9th Month</vt:lpstr>
      <vt:lpstr>Chrysanthemum fragrance. / In Nara, / ancient Buddhas</vt:lpstr>
      <vt:lpstr>verticledetails</vt:lpstr>
      <vt:lpstr>verticledetails</vt:lpstr>
      <vt:lpstr>Verticledetails verticledetails</vt:lpstr>
    </vt:vector>
  </TitlesOfParts>
  <Company>UC Berkeley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Wallace</dc:creator>
  <cp:lastModifiedBy>John Wallace</cp:lastModifiedBy>
  <cp:revision>60</cp:revision>
  <dcterms:created xsi:type="dcterms:W3CDTF">2011-08-30T16:11:13Z</dcterms:created>
  <dcterms:modified xsi:type="dcterms:W3CDTF">2013-09-29T22:18:08Z</dcterms:modified>
</cp:coreProperties>
</file>