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399" r:id="rId2"/>
    <p:sldId id="414" r:id="rId3"/>
    <p:sldId id="336" r:id="rId4"/>
    <p:sldId id="398" r:id="rId5"/>
    <p:sldId id="402" r:id="rId6"/>
    <p:sldId id="400" r:id="rId7"/>
    <p:sldId id="396" r:id="rId8"/>
    <p:sldId id="403" r:id="rId9"/>
    <p:sldId id="404" r:id="rId10"/>
    <p:sldId id="361" r:id="rId11"/>
    <p:sldId id="405" r:id="rId12"/>
    <p:sldId id="362" r:id="rId13"/>
    <p:sldId id="385" r:id="rId14"/>
    <p:sldId id="363" r:id="rId15"/>
    <p:sldId id="386" r:id="rId16"/>
    <p:sldId id="364" r:id="rId17"/>
    <p:sldId id="365" r:id="rId18"/>
    <p:sldId id="406" r:id="rId19"/>
    <p:sldId id="387" r:id="rId20"/>
    <p:sldId id="407" r:id="rId21"/>
    <p:sldId id="415" r:id="rId22"/>
    <p:sldId id="366" r:id="rId23"/>
    <p:sldId id="408" r:id="rId24"/>
    <p:sldId id="367" r:id="rId25"/>
    <p:sldId id="388" r:id="rId26"/>
    <p:sldId id="409" r:id="rId27"/>
    <p:sldId id="410" r:id="rId28"/>
    <p:sldId id="368" r:id="rId29"/>
    <p:sldId id="392" r:id="rId30"/>
    <p:sldId id="369" r:id="rId31"/>
    <p:sldId id="370" r:id="rId32"/>
    <p:sldId id="389" r:id="rId33"/>
    <p:sldId id="371" r:id="rId34"/>
    <p:sldId id="393" r:id="rId35"/>
    <p:sldId id="411" r:id="rId36"/>
    <p:sldId id="372" r:id="rId37"/>
    <p:sldId id="359" r:id="rId38"/>
    <p:sldId id="412" r:id="rId39"/>
    <p:sldId id="416" r:id="rId40"/>
    <p:sldId id="373" r:id="rId41"/>
    <p:sldId id="390" r:id="rId42"/>
    <p:sldId id="413" r:id="rId43"/>
    <p:sldId id="397" r:id="rId44"/>
    <p:sldId id="391" r:id="rId45"/>
  </p:sldIdLst>
  <p:sldSz cx="9144000" cy="6858000" type="screen4x3"/>
  <p:notesSz cx="6858000" cy="9144000"/>
  <p:defaultTextStyle>
    <a:defPPr>
      <a:defRPr lang="en-US"/>
    </a:defPPr>
    <a:lvl1pPr algn="l" rtl="0" fontAlgn="base">
      <a:spcBef>
        <a:spcPct val="0"/>
      </a:spcBef>
      <a:spcAft>
        <a:spcPct val="0"/>
      </a:spcAft>
      <a:defRPr kumimoji="1" sz="2400" kern="1200">
        <a:solidFill>
          <a:schemeClr val="tx1"/>
        </a:solidFill>
        <a:latin typeface="Calibri" charset="0"/>
        <a:ea typeface="ＭＳ Ｐゴシック" charset="0"/>
        <a:cs typeface="ＭＳ Ｐゴシック" charset="0"/>
      </a:defRPr>
    </a:lvl1pPr>
    <a:lvl2pPr marL="457200" algn="l" rtl="0" fontAlgn="base">
      <a:spcBef>
        <a:spcPct val="0"/>
      </a:spcBef>
      <a:spcAft>
        <a:spcPct val="0"/>
      </a:spcAft>
      <a:defRPr kumimoji="1" sz="2400" kern="1200">
        <a:solidFill>
          <a:schemeClr val="tx1"/>
        </a:solidFill>
        <a:latin typeface="Calibri" charset="0"/>
        <a:ea typeface="ＭＳ Ｐゴシック" charset="0"/>
        <a:cs typeface="ＭＳ Ｐゴシック" charset="0"/>
      </a:defRPr>
    </a:lvl2pPr>
    <a:lvl3pPr marL="914400" algn="l" rtl="0" fontAlgn="base">
      <a:spcBef>
        <a:spcPct val="0"/>
      </a:spcBef>
      <a:spcAft>
        <a:spcPct val="0"/>
      </a:spcAft>
      <a:defRPr kumimoji="1" sz="2400" kern="1200">
        <a:solidFill>
          <a:schemeClr val="tx1"/>
        </a:solidFill>
        <a:latin typeface="Calibri" charset="0"/>
        <a:ea typeface="ＭＳ Ｐゴシック" charset="0"/>
        <a:cs typeface="ＭＳ Ｐゴシック" charset="0"/>
      </a:defRPr>
    </a:lvl3pPr>
    <a:lvl4pPr marL="1371600" algn="l" rtl="0" fontAlgn="base">
      <a:spcBef>
        <a:spcPct val="0"/>
      </a:spcBef>
      <a:spcAft>
        <a:spcPct val="0"/>
      </a:spcAft>
      <a:defRPr kumimoji="1" sz="2400" kern="1200">
        <a:solidFill>
          <a:schemeClr val="tx1"/>
        </a:solidFill>
        <a:latin typeface="Calibri" charset="0"/>
        <a:ea typeface="ＭＳ Ｐゴシック" charset="0"/>
        <a:cs typeface="ＭＳ Ｐゴシック" charset="0"/>
      </a:defRPr>
    </a:lvl4pPr>
    <a:lvl5pPr marL="1828800" algn="l" rtl="0" fontAlgn="base">
      <a:spcBef>
        <a:spcPct val="0"/>
      </a:spcBef>
      <a:spcAft>
        <a:spcPct val="0"/>
      </a:spcAft>
      <a:defRPr kumimoji="1" sz="2400" kern="1200">
        <a:solidFill>
          <a:schemeClr val="tx1"/>
        </a:solidFill>
        <a:latin typeface="Calibri" charset="0"/>
        <a:ea typeface="ＭＳ Ｐゴシック" charset="0"/>
        <a:cs typeface="ＭＳ Ｐゴシック" charset="0"/>
      </a:defRPr>
    </a:lvl5pPr>
    <a:lvl6pPr marL="2286000" algn="l" defTabSz="457200" rtl="0" eaLnBrk="1" latinLnBrk="0" hangingPunct="1">
      <a:defRPr kumimoji="1" sz="2400" kern="1200">
        <a:solidFill>
          <a:schemeClr val="tx1"/>
        </a:solidFill>
        <a:latin typeface="Calibri" charset="0"/>
        <a:ea typeface="ＭＳ Ｐゴシック" charset="0"/>
        <a:cs typeface="ＭＳ Ｐゴシック" charset="0"/>
      </a:defRPr>
    </a:lvl6pPr>
    <a:lvl7pPr marL="2743200" algn="l" defTabSz="457200" rtl="0" eaLnBrk="1" latinLnBrk="0" hangingPunct="1">
      <a:defRPr kumimoji="1" sz="2400" kern="1200">
        <a:solidFill>
          <a:schemeClr val="tx1"/>
        </a:solidFill>
        <a:latin typeface="Calibri" charset="0"/>
        <a:ea typeface="ＭＳ Ｐゴシック" charset="0"/>
        <a:cs typeface="ＭＳ Ｐゴシック" charset="0"/>
      </a:defRPr>
    </a:lvl7pPr>
    <a:lvl8pPr marL="3200400" algn="l" defTabSz="457200" rtl="0" eaLnBrk="1" latinLnBrk="0" hangingPunct="1">
      <a:defRPr kumimoji="1" sz="2400" kern="1200">
        <a:solidFill>
          <a:schemeClr val="tx1"/>
        </a:solidFill>
        <a:latin typeface="Calibri" charset="0"/>
        <a:ea typeface="ＭＳ Ｐゴシック" charset="0"/>
        <a:cs typeface="ＭＳ Ｐゴシック" charset="0"/>
      </a:defRPr>
    </a:lvl8pPr>
    <a:lvl9pPr marL="3657600" algn="l" defTabSz="457200" rtl="0" eaLnBrk="1" latinLnBrk="0" hangingPunct="1">
      <a:defRPr kumimoji="1" sz="2400" kern="1200">
        <a:solidFill>
          <a:schemeClr val="tx1"/>
        </a:solidFill>
        <a:latin typeface="Calibri"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597" autoAdjust="0"/>
    <p:restoredTop sz="60617" autoAdjust="0"/>
  </p:normalViewPr>
  <p:slideViewPr>
    <p:cSldViewPr snapToGrid="0" snapToObjects="1">
      <p:cViewPr varScale="1">
        <p:scale>
          <a:sx n="57" d="100"/>
          <a:sy n="57" d="100"/>
        </p:scale>
        <p:origin x="-1504"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17048"/>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notesMaster" Target="notesMasters/notesMaster1.xml"/><Relationship Id="rId47" Type="http://schemas.openxmlformats.org/officeDocument/2006/relationships/printerSettings" Target="printerSettings/printerSettings1.bin"/><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heme" Target="theme/theme1.xml"/><Relationship Id="rId5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ja-JP" alt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FFFF3BA1-2D35-3C43-8B05-EA06E4A541A6}" type="datetimeFigureOut">
              <a:rPr lang="ja-JP" altLang="en-US"/>
              <a:pPr>
                <a:defRPr/>
              </a:pPr>
              <a:t>10/26/2013</a:t>
            </a:fld>
            <a:endParaRPr lang="ja-JP"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ja-JP" alt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ltLang="ja-JP" noProof="0" smtClean="0"/>
              <a:t>Click to edit Master text styles</a:t>
            </a:r>
          </a:p>
          <a:p>
            <a:pPr lvl="1"/>
            <a:r>
              <a:rPr lang="en-US" altLang="ja-JP" noProof="0" smtClean="0"/>
              <a:t>Second level</a:t>
            </a:r>
          </a:p>
          <a:p>
            <a:pPr lvl="2"/>
            <a:r>
              <a:rPr lang="en-US" altLang="ja-JP" noProof="0" smtClean="0"/>
              <a:t>Third level</a:t>
            </a:r>
          </a:p>
          <a:p>
            <a:pPr lvl="3"/>
            <a:r>
              <a:rPr lang="en-US" altLang="ja-JP" noProof="0" smtClean="0"/>
              <a:t>Fourth level</a:t>
            </a:r>
          </a:p>
          <a:p>
            <a:pPr lvl="4"/>
            <a:r>
              <a:rPr lang="en-US" altLang="ja-JP" noProof="0" smtClean="0"/>
              <a:t>Fifth level</a:t>
            </a:r>
            <a:endParaRPr lang="ja-JP" altLang="en-US"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ja-JP" alt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3142A50E-141F-A74C-9B0B-6B73E2783BB9}" type="slidenum">
              <a:rPr lang="ja-JP" altLang="en-US"/>
              <a:pPr>
                <a:defRPr/>
              </a:pPr>
              <a:t>‹#›</a:t>
            </a:fld>
            <a:endParaRPr lang="ja-JP" altLang="en-US"/>
          </a:p>
        </p:txBody>
      </p:sp>
    </p:spTree>
    <p:extLst>
      <p:ext uri="{BB962C8B-B14F-4D97-AF65-F5344CB8AC3E}">
        <p14:creationId xmlns:p14="http://schemas.microsoft.com/office/powerpoint/2010/main" val="1863162345"/>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kumimoji="1"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kumimoji="1"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kumimoji="1"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kumimoji="1"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kumimoji="1" sz="1200" kern="1200">
        <a:solidFill>
          <a:schemeClr val="tx1"/>
        </a:solidFill>
        <a:latin typeface="+mn-lt"/>
        <a:ea typeface="ＭＳ Ｐゴシック" charset="0"/>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yugyofromhere.blog8.fc2.com/blog-entry-2606.html" TargetMode="External"/><Relationship Id="rId4" Type="http://schemas.openxmlformats.org/officeDocument/2006/relationships/hyperlink" Target="http://www.geocities.jp/general_sasaki/buson-hptotogisu-ni.html" TargetMode="External"/><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yugyofromhere.blog8.fc2.com/blog-entry-2606.html" TargetMode="External"/><Relationship Id="rId4" Type="http://schemas.openxmlformats.org/officeDocument/2006/relationships/hyperlink" Target="http://www.geocities.jp/general_sasaki/buson-hptotogisu-ni.html" TargetMode="External"/><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yugyofromhere.blog8.fc2.com/blog-entry-2606.html" TargetMode="External"/><Relationship Id="rId4" Type="http://schemas.openxmlformats.org/officeDocument/2006/relationships/hyperlink" Target="http://www.geocities.jp/general_sasaki/buson-hptotogisu-ni.html" TargetMode="External"/><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 Id="rId3" Type="http://schemas.openxmlformats.org/officeDocument/2006/relationships/hyperlink" Target="http://eastasiastudent.net/china/classical/%E8%A1%8C%E8%A1%8C%E9%87%8D%E8%A1%8C%E8%A1%8C-marching-on"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 Id="rId3" Type="http://schemas.openxmlformats.org/officeDocument/2006/relationships/hyperlink" Target="http://eastasiastudent.net/china/classical/%E8%A1%8C%E8%A1%8C%E9%87%8D%E8%A1%8C%E8%A1%8C-marching-on"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buson-an.co.jp/roman/16.html" TargetMode="External"/><Relationship Id="rId4" Type="http://schemas.openxmlformats.org/officeDocument/2006/relationships/hyperlink" Target="http://poyoland.jugem.jp/?eid=246" TargetMode="External"/><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www.bashouan.com/pbYugyouyanagi.htm" TargetMode="External"/><Relationship Id="rId4" Type="http://schemas.openxmlformats.org/officeDocument/2006/relationships/hyperlink" Target="http://www2.ucatv.ne.jp/~jata-45.snow/image101.jpg" TargetMode="External"/><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metmuseum.org/collections/search-the-collections/49821" TargetMode="External"/><Relationship Id="rId4" Type="http://schemas.openxmlformats.org/officeDocument/2006/relationships/hyperlink" Target="http://www.delicasuito.co.jp/mc0610.html" TargetMode="External"/><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metmuseum.org/collections/search-the-collections/49821" TargetMode="External"/><Relationship Id="rId4" Type="http://schemas.openxmlformats.org/officeDocument/2006/relationships/hyperlink" Target="http://www.delicasuito.co.jp/mc0610.html" TargetMode="External"/><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 Id="rId3" Type="http://schemas.openxmlformats.org/officeDocument/2006/relationships/hyperlink" Target="http://darumapilgrim.blogspot.com/2005/09/kuya-shonin.html" TargetMode="Externa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 Id="rId3" Type="http://schemas.openxmlformats.org/officeDocument/2006/relationships/hyperlink" Target="http://ameblo.jp/gaju-kuma/entry-10897561590.html" TargetMode="Externa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1</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2</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1" kern="1200" dirty="0" smtClean="0">
                <a:solidFill>
                  <a:schemeClr val="tx1"/>
                </a:solidFill>
                <a:effectLst/>
                <a:latin typeface="+mn-lt"/>
                <a:ea typeface="ＭＳ Ｐゴシック" charset="0"/>
                <a:cs typeface="ＭＳ Ｐゴシック" charset="0"/>
              </a:rPr>
              <a:t>1</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御手討の夫婦なりしを更衣</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oteuchi</a:t>
            </a:r>
            <a:r>
              <a:rPr kumimoji="1" lang="en-US" altLang="ja-JP" sz="1200" i="1" kern="1200" dirty="0" smtClean="0">
                <a:solidFill>
                  <a:schemeClr val="tx1"/>
                </a:solidFill>
                <a:effectLst/>
                <a:latin typeface="+mn-lt"/>
                <a:ea typeface="ＭＳ Ｐゴシック" charset="0"/>
                <a:cs typeface="ＭＳ Ｐゴシック" charset="0"/>
              </a:rPr>
              <a:t> no / </a:t>
            </a:r>
            <a:r>
              <a:rPr kumimoji="1" lang="en-US" altLang="ja-JP" sz="1200" i="1" kern="1200" dirty="0" err="1" smtClean="0">
                <a:solidFill>
                  <a:schemeClr val="tx1"/>
                </a:solidFill>
                <a:effectLst/>
                <a:latin typeface="+mn-lt"/>
                <a:ea typeface="ＭＳ Ｐゴシック" charset="0"/>
                <a:cs typeface="ＭＳ Ｐゴシック" charset="0"/>
              </a:rPr>
              <a:t>myōto</a:t>
            </a:r>
            <a:r>
              <a:rPr kumimoji="1" lang="en-US" altLang="ja-JP" sz="1200" i="1" kern="1200" dirty="0" smtClean="0">
                <a:solidFill>
                  <a:schemeClr val="tx1"/>
                </a:solidFill>
                <a:effectLst/>
                <a:latin typeface="+mn-lt"/>
                <a:ea typeface="ＭＳ Ｐゴシック" charset="0"/>
                <a:cs typeface="ＭＳ Ｐゴシック" charset="0"/>
              </a:rPr>
              <a:t> narishi o / </a:t>
            </a:r>
            <a:r>
              <a:rPr kumimoji="1" lang="en-US" altLang="ja-JP" sz="1200" i="1" kern="1200" dirty="0" err="1" smtClean="0">
                <a:solidFill>
                  <a:schemeClr val="tx1"/>
                </a:solidFill>
                <a:effectLst/>
                <a:latin typeface="+mn-lt"/>
                <a:ea typeface="ＭＳ Ｐゴシック" charset="0"/>
                <a:cs typeface="ＭＳ Ｐゴシック" charset="0"/>
              </a:rPr>
              <a:t>koromogae</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t>
            </a:r>
            <a:r>
              <a:rPr kumimoji="1" lang="ja-JP" altLang="ja-JP" sz="1200" kern="1200" dirty="0" smtClean="0">
                <a:solidFill>
                  <a:schemeClr val="tx1"/>
                </a:solidFill>
                <a:effectLst/>
                <a:latin typeface="+mn-lt"/>
                <a:ea typeface="ＭＳ Ｐゴシック" charset="0"/>
                <a:cs typeface="ＭＳ Ｐゴシック" charset="0"/>
              </a:rPr>
              <a:t>更衣</a:t>
            </a:r>
            <a:r>
              <a:rPr kumimoji="1" lang="en-US" altLang="ja-JP" sz="1200" kern="1200" baseline="0" dirty="0" smtClean="0">
                <a:solidFill>
                  <a:schemeClr val="tx1"/>
                </a:solidFill>
                <a:effectLst/>
                <a:latin typeface="+mn-lt"/>
                <a:ea typeface="ＭＳ Ｐゴシック" charset="0"/>
                <a:cs typeface="ＭＳ Ｐゴシック" charset="0"/>
              </a:rPr>
              <a:t> </a:t>
            </a:r>
            <a:r>
              <a:rPr kumimoji="1" lang="en-US" altLang="ja-JP" sz="1200" i="1" kern="1200" dirty="0" err="1" smtClean="0">
                <a:solidFill>
                  <a:schemeClr val="tx1"/>
                </a:solidFill>
                <a:effectLst/>
                <a:latin typeface="+mn-lt"/>
                <a:ea typeface="ＭＳ Ｐゴシック" charset="0"/>
                <a:cs typeface="ＭＳ Ｐゴシック" charset="0"/>
              </a:rPr>
              <a:t>koromogae</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smtClean="0">
                <a:solidFill>
                  <a:schemeClr val="tx1"/>
                </a:solidFill>
                <a:effectLst/>
                <a:latin typeface="+mn-lt"/>
                <a:ea typeface="ＭＳ Ｐゴシック" charset="0"/>
                <a:cs typeface="ＭＳ Ｐゴシック" charset="0"/>
              </a:rPr>
              <a:t>“changing clothes [putting away the winter clothes into storage; moving the summer clothes out of storage to regular closets]” </a:t>
            </a:r>
          </a:p>
          <a:p>
            <a:r>
              <a:rPr kumimoji="1" lang="hu-HU" altLang="ja-JP" sz="1200" kern="1200" dirty="0" smtClean="0">
                <a:solidFill>
                  <a:schemeClr val="tx1"/>
                </a:solidFill>
                <a:effectLst/>
                <a:latin typeface="+mn-lt"/>
                <a:ea typeface="ＭＳ Ｐゴシック" charset="0"/>
                <a:cs typeface="ＭＳ Ｐゴシック" charset="0"/>
              </a:rPr>
              <a:t>Note: Adultery was punishable by heheading, but these lovers were spared. (Merwin) In the Edo period 'Oteuchi' was the death penalty, mostly being cut to death by the sword, imposed by the Lord of samurai family, when his retainers committed some indiscretion or violated family bans. In former times, the custom of seasonal change of clothing, or koromogae was regularly kept, young and old, high and low.  (Terebess Asia Online) Changing the clothes should be seen as a positive-nuance moment and the couple should be viewed as happy, not fearful, or, at least mostly happy. (Wallace)</a:t>
            </a:r>
            <a:r>
              <a:rPr lang="en-US" altLang="ja-JP" dirty="0" smtClean="0">
                <a:effectLst/>
              </a:rPr>
              <a:t> </a:t>
            </a: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effectLst/>
                <a:latin typeface="+mn-lt"/>
                <a:ea typeface="ＭＳ Ｐゴシック" charset="0"/>
                <a:cs typeface="ＭＳ Ｐゴシック" charset="0"/>
              </a:rPr>
              <a:t>1</a:t>
            </a:r>
            <a:r>
              <a:rPr kumimoji="1" lang="en-US" altLang="ja-JP" sz="1200" kern="1200" dirty="0" smtClean="0">
                <a:solidFill>
                  <a:schemeClr val="tx1"/>
                </a:solidFill>
                <a:effectLst/>
                <a:latin typeface="+mn-lt"/>
                <a:ea typeface="ＭＳ Ｐゴシック" charset="0"/>
                <a:cs typeface="ＭＳ Ｐゴシック" charset="0"/>
              </a:rPr>
              <a:t>—</a:t>
            </a:r>
            <a:r>
              <a:rPr kumimoji="1" lang="ja-JP" altLang="ja-JP" sz="1200" kern="1200" dirty="0" smtClean="0">
                <a:solidFill>
                  <a:schemeClr val="tx1"/>
                </a:solidFill>
                <a:effectLst/>
                <a:latin typeface="+mn-lt"/>
                <a:ea typeface="ＭＳ Ｐゴシック" charset="0"/>
                <a:cs typeface="ＭＳ Ｐゴシック" charset="0"/>
              </a:rPr>
              <a:t>御手討の夫婦なりしを更衣</a:t>
            </a:r>
            <a:r>
              <a:rPr kumimoji="1" lang="en-US" altLang="ja-JP" sz="1200" kern="1200" dirty="0" smtClean="0">
                <a:solidFill>
                  <a:schemeClr val="tx1"/>
                </a:solidFill>
                <a:effectLst/>
                <a:latin typeface="+mn-lt"/>
                <a:ea typeface="ＭＳ Ｐゴシック" charset="0"/>
                <a:cs typeface="ＭＳ Ｐゴシック" charset="0"/>
              </a:rPr>
              <a:t> 1, Ueda, </a:t>
            </a:r>
            <a:r>
              <a:rPr kumimoji="1" lang="en-US" altLang="ja-JP" sz="1200" kern="1200" dirty="0" err="1" smtClean="0">
                <a:solidFill>
                  <a:schemeClr val="tx1"/>
                </a:solidFill>
                <a:effectLst/>
                <a:latin typeface="+mn-lt"/>
                <a:ea typeface="ＭＳ Ｐゴシック" charset="0"/>
                <a:cs typeface="ＭＳ Ｐゴシック" charset="0"/>
              </a:rPr>
              <a:t>shu</a:t>
            </a:r>
            <a:r>
              <a:rPr kumimoji="1" lang="en-US" altLang="ja-JP" sz="1200" kern="1200" dirty="0" smtClean="0">
                <a:solidFill>
                  <a:schemeClr val="tx1"/>
                </a:solidFill>
                <a:effectLst/>
                <a:latin typeface="+mn-lt"/>
                <a:ea typeface="ＭＳ Ｐゴシック" charset="0"/>
                <a:cs typeface="ＭＳ Ｐゴシック" charset="0"/>
              </a:rPr>
              <a:t> 232, </a:t>
            </a:r>
            <a:r>
              <a:rPr kumimoji="1" lang="en-US" altLang="ja-JP" sz="1200" kern="1200" dirty="0" err="1" smtClean="0">
                <a:solidFill>
                  <a:schemeClr val="tx1"/>
                </a:solidFill>
                <a:effectLst/>
                <a:latin typeface="+mn-lt"/>
                <a:ea typeface="ＭＳ Ｐゴシック" charset="0"/>
                <a:cs typeface="ＭＳ Ｐゴシック" charset="0"/>
              </a:rPr>
              <a:t>nakamura</a:t>
            </a:r>
            <a:r>
              <a:rPr kumimoji="1" lang="en-US" altLang="ja-JP" sz="1200" kern="1200" dirty="0" smtClean="0">
                <a:solidFill>
                  <a:schemeClr val="tx1"/>
                </a:solidFill>
                <a:effectLst/>
                <a:latin typeface="+mn-lt"/>
                <a:ea typeface="ＭＳ Ｐゴシック" charset="0"/>
                <a:cs typeface="ＭＳ Ｐゴシック" charset="0"/>
              </a:rPr>
              <a:t> 121, </a:t>
            </a:r>
            <a:r>
              <a:rPr kumimoji="1" lang="en-US" altLang="ja-JP" sz="1200" kern="1200" dirty="0" err="1" smtClean="0">
                <a:solidFill>
                  <a:schemeClr val="tx1"/>
                </a:solidFill>
                <a:effectLst/>
                <a:latin typeface="+mn-lt"/>
                <a:ea typeface="ＭＳ Ｐゴシック" charset="0"/>
                <a:cs typeface="ＭＳ Ｐゴシック" charset="0"/>
              </a:rPr>
              <a:t>tanaka</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smtClean="0">
                <a:solidFill>
                  <a:schemeClr val="tx1"/>
                </a:solidFill>
                <a:effectLst/>
                <a:latin typeface="+mn-lt"/>
                <a:ea typeface="ＭＳ Ｐゴシック" charset="0"/>
                <a:cs typeface="ＭＳ Ｐゴシック" charset="0"/>
              </a:rPr>
              <a:t>226</a:t>
            </a: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effectLst/>
                <a:latin typeface="+mn-lt"/>
                <a:ea typeface="ＭＳ Ｐゴシック" charset="0"/>
                <a:cs typeface="ＭＳ Ｐゴシック" charset="0"/>
              </a:rPr>
              <a:t>Tanaka</a:t>
            </a:r>
            <a:r>
              <a:rPr kumimoji="1" lang="en-US" altLang="ja-JP" sz="1200" kern="1200" baseline="0" dirty="0" smtClean="0">
                <a:solidFill>
                  <a:schemeClr val="tx1"/>
                </a:solidFill>
                <a:effectLst/>
                <a:latin typeface="+mn-lt"/>
                <a:ea typeface="ＭＳ Ｐゴシック" charset="0"/>
                <a:cs typeface="ＭＳ Ｐゴシック" charset="0"/>
              </a:rPr>
              <a:t> 226: </a:t>
            </a:r>
            <a:r>
              <a:rPr kumimoji="1" lang="ja-JP" altLang="en-US" sz="1200" kern="1200" baseline="0" dirty="0" smtClean="0">
                <a:solidFill>
                  <a:schemeClr val="tx1"/>
                </a:solidFill>
                <a:effectLst/>
                <a:latin typeface="+mn-lt"/>
                <a:ea typeface="ＭＳ Ｐゴシック" charset="0"/>
                <a:cs typeface="ＭＳ Ｐゴシック" charset="0"/>
              </a:rPr>
              <a:t>を＝のに</a:t>
            </a: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3</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1" kern="1200" dirty="0" smtClean="0">
                <a:solidFill>
                  <a:schemeClr val="tx1"/>
                </a:solidFill>
                <a:effectLst/>
                <a:latin typeface="+mn-lt"/>
                <a:ea typeface="ＭＳ Ｐゴシック" charset="0"/>
                <a:cs typeface="ＭＳ Ｐゴシック" charset="0"/>
              </a:rPr>
              <a:t>2</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岩くらの狂女恋せよほととぎす</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iwakura</a:t>
            </a:r>
            <a:r>
              <a:rPr kumimoji="1" lang="en-US" altLang="ja-JP" sz="1200" i="1" kern="1200" dirty="0" smtClean="0">
                <a:solidFill>
                  <a:schemeClr val="tx1"/>
                </a:solidFill>
                <a:effectLst/>
                <a:latin typeface="+mn-lt"/>
                <a:ea typeface="ＭＳ Ｐゴシック" charset="0"/>
                <a:cs typeface="ＭＳ Ｐゴシック" charset="0"/>
              </a:rPr>
              <a:t> no / </a:t>
            </a:r>
            <a:r>
              <a:rPr kumimoji="1" lang="en-US" altLang="ja-JP" sz="1200" i="1" kern="1200" dirty="0" err="1" smtClean="0">
                <a:solidFill>
                  <a:schemeClr val="tx1"/>
                </a:solidFill>
                <a:effectLst/>
                <a:latin typeface="+mn-lt"/>
                <a:ea typeface="ＭＳ Ｐゴシック" charset="0"/>
                <a:cs typeface="ＭＳ Ｐゴシック" charset="0"/>
              </a:rPr>
              <a:t>kyōjo</a:t>
            </a:r>
            <a:r>
              <a:rPr kumimoji="1" lang="en-US" altLang="ja-JP" sz="1200" i="1" kern="1200" dirty="0" smtClean="0">
                <a:solidFill>
                  <a:schemeClr val="tx1"/>
                </a:solidFill>
                <a:effectLst/>
                <a:latin typeface="+mn-lt"/>
                <a:ea typeface="ＭＳ Ｐゴシック" charset="0"/>
                <a:cs typeface="ＭＳ Ｐゴシック" charset="0"/>
              </a:rPr>
              <a:t> koi </a:t>
            </a:r>
            <a:r>
              <a:rPr kumimoji="1" lang="en-US" altLang="ja-JP" sz="1200" i="1" kern="1200" dirty="0" err="1" smtClean="0">
                <a:solidFill>
                  <a:schemeClr val="tx1"/>
                </a:solidFill>
                <a:effectLst/>
                <a:latin typeface="+mn-lt"/>
                <a:ea typeface="ＭＳ Ｐゴシック" charset="0"/>
                <a:cs typeface="ＭＳ Ｐゴシック" charset="0"/>
              </a:rPr>
              <a:t>seyo</a:t>
            </a:r>
            <a:r>
              <a:rPr kumimoji="1" lang="en-US" altLang="ja-JP" sz="1200" i="1" kern="1200" dirty="0" smtClean="0">
                <a:solidFill>
                  <a:schemeClr val="tx1"/>
                </a:solidFill>
                <a:effectLst/>
                <a:latin typeface="+mn-lt"/>
                <a:ea typeface="ＭＳ Ｐゴシック" charset="0"/>
                <a:cs typeface="ＭＳ Ｐゴシック" charset="0"/>
              </a:rPr>
              <a:t> / hototogisu</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t>
            </a:r>
            <a:r>
              <a:rPr kumimoji="1" lang="ja-JP" altLang="ja-JP" sz="1200" kern="1200" dirty="0" smtClean="0">
                <a:solidFill>
                  <a:schemeClr val="tx1"/>
                </a:solidFill>
                <a:effectLst/>
                <a:latin typeface="+mn-lt"/>
                <a:ea typeface="ＭＳ Ｐゴシック" charset="0"/>
                <a:cs typeface="ＭＳ Ｐゴシック" charset="0"/>
              </a:rPr>
              <a:t>子規 </a:t>
            </a:r>
            <a:r>
              <a:rPr kumimoji="1" lang="en-US" altLang="ja-JP" sz="1200" i="1" kern="1200" dirty="0" smtClean="0">
                <a:solidFill>
                  <a:schemeClr val="tx1"/>
                </a:solidFill>
                <a:effectLst/>
                <a:latin typeface="+mn-lt"/>
                <a:ea typeface="ＭＳ Ｐゴシック" charset="0"/>
                <a:cs typeface="ＭＳ Ｐゴシック" charset="0"/>
              </a:rPr>
              <a:t>hototogisu</a:t>
            </a:r>
            <a:r>
              <a:rPr kumimoji="1" lang="en-US" altLang="ja-JP" sz="1200" kern="1200" dirty="0" smtClean="0">
                <a:solidFill>
                  <a:schemeClr val="tx1"/>
                </a:solidFill>
                <a:effectLst/>
                <a:latin typeface="+mn-lt"/>
                <a:ea typeface="ＭＳ Ｐゴシック" charset="0"/>
                <a:cs typeface="ＭＳ Ｐゴシック" charset="0"/>
              </a:rPr>
              <a:t> “lesser Japanese cuckoo” </a:t>
            </a:r>
          </a:p>
          <a:p>
            <a:r>
              <a:rPr kumimoji="1" lang="hu-HU" altLang="ja-JP" sz="1200" kern="1200" dirty="0" smtClean="0">
                <a:solidFill>
                  <a:schemeClr val="tx1"/>
                </a:solidFill>
                <a:effectLst/>
                <a:latin typeface="+mn-lt"/>
                <a:ea typeface="ＭＳ Ｐゴシック" charset="0"/>
                <a:cs typeface="ＭＳ Ｐゴシック" charset="0"/>
              </a:rPr>
              <a:t>Note: Crowley’s interpretation is more likely to be the correct one. (Wallace) </a:t>
            </a:r>
          </a:p>
          <a:p>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effectLst/>
                <a:latin typeface="+mn-lt"/>
                <a:ea typeface="ＭＳ Ｐゴシック" charset="0"/>
                <a:cs typeface="ＭＳ Ｐゴシック" charset="0"/>
              </a:rPr>
              <a:t>2—</a:t>
            </a:r>
            <a:r>
              <a:rPr kumimoji="1" lang="ja-JP" altLang="ja-JP" sz="1200" kern="1200" dirty="0" smtClean="0">
                <a:solidFill>
                  <a:schemeClr val="tx1"/>
                </a:solidFill>
                <a:effectLst/>
                <a:latin typeface="+mn-lt"/>
                <a:ea typeface="ＭＳ Ｐゴシック" charset="0"/>
                <a:cs typeface="ＭＳ Ｐゴシック" charset="0"/>
              </a:rPr>
              <a:t>岩くらの狂女恋せよほととぎす</a:t>
            </a:r>
            <a:r>
              <a:rPr kumimoji="1" lang="en-US" altLang="ja-JP" sz="1200" kern="1200" dirty="0" smtClean="0">
                <a:solidFill>
                  <a:schemeClr val="tx1"/>
                </a:solidFill>
                <a:effectLst/>
                <a:latin typeface="+mn-lt"/>
                <a:ea typeface="ＭＳ Ｐゴシック" charset="0"/>
                <a:cs typeface="ＭＳ Ｐゴシック" charset="0"/>
              </a:rPr>
              <a:t> 2 </a:t>
            </a:r>
            <a:r>
              <a:rPr kumimoji="1" lang="en-US" altLang="ja-JP" sz="1200" kern="1200" dirty="0" err="1" smtClean="0">
                <a:solidFill>
                  <a:schemeClr val="tx1"/>
                </a:solidFill>
                <a:effectLst/>
                <a:latin typeface="+mn-lt"/>
                <a:ea typeface="ＭＳ Ｐゴシック" charset="0"/>
                <a:cs typeface="ＭＳ Ｐゴシック" charset="0"/>
              </a:rPr>
              <a:t>shu</a:t>
            </a:r>
            <a:r>
              <a:rPr kumimoji="1" lang="en-US" altLang="ja-JP" sz="1200" kern="1200" dirty="0" smtClean="0">
                <a:solidFill>
                  <a:schemeClr val="tx1"/>
                </a:solidFill>
                <a:effectLst/>
                <a:latin typeface="+mn-lt"/>
                <a:ea typeface="ＭＳ Ｐゴシック" charset="0"/>
                <a:cs typeface="ＭＳ Ｐゴシック" charset="0"/>
              </a:rPr>
              <a:t> 241, Yamamoto 22, 39, </a:t>
            </a:r>
            <a:r>
              <a:rPr kumimoji="1" lang="en-US" altLang="ja-JP" sz="1200" kern="1200" dirty="0" err="1" smtClean="0">
                <a:solidFill>
                  <a:schemeClr val="tx1"/>
                </a:solidFill>
                <a:effectLst/>
                <a:latin typeface="+mn-lt"/>
                <a:ea typeface="ＭＳ Ｐゴシック" charset="0"/>
                <a:cs typeface="ＭＳ Ｐゴシック" charset="0"/>
              </a:rPr>
              <a:t>ogata</a:t>
            </a:r>
            <a:r>
              <a:rPr kumimoji="1" lang="en-US" altLang="ja-JP" sz="1200" kern="1200" dirty="0" smtClean="0">
                <a:solidFill>
                  <a:schemeClr val="tx1"/>
                </a:solidFill>
                <a:effectLst/>
                <a:latin typeface="+mn-lt"/>
                <a:ea typeface="ＭＳ Ｐゴシック" charset="0"/>
                <a:cs typeface="ＭＳ Ｐゴシック" charset="0"/>
              </a:rPr>
              <a:t> 270, </a:t>
            </a:r>
            <a:r>
              <a:rPr kumimoji="1" lang="en-US" altLang="ja-JP" sz="1200" kern="1200" dirty="0" err="1" smtClean="0">
                <a:solidFill>
                  <a:schemeClr val="tx1"/>
                </a:solidFill>
                <a:effectLst/>
                <a:latin typeface="+mn-lt"/>
                <a:ea typeface="ＭＳ Ｐゴシック" charset="0"/>
                <a:cs typeface="ＭＳ Ｐゴシック" charset="0"/>
              </a:rPr>
              <a:t>suzuki</a:t>
            </a:r>
            <a:r>
              <a:rPr kumimoji="1" lang="en-US" altLang="ja-JP" sz="1200" kern="1200" dirty="0" smtClean="0">
                <a:solidFill>
                  <a:schemeClr val="tx1"/>
                </a:solidFill>
                <a:effectLst/>
                <a:latin typeface="+mn-lt"/>
                <a:ea typeface="ＭＳ Ｐゴシック" charset="0"/>
                <a:cs typeface="ＭＳ Ｐゴシック" charset="0"/>
              </a:rPr>
              <a:t> 10, </a:t>
            </a:r>
            <a:r>
              <a:rPr kumimoji="1" lang="en-US" altLang="ja-JP" sz="1200" u="sng" kern="1200" dirty="0" smtClean="0">
                <a:solidFill>
                  <a:schemeClr val="tx1"/>
                </a:solidFill>
                <a:effectLst/>
                <a:latin typeface="+mn-lt"/>
                <a:ea typeface="ＭＳ Ｐゴシック" charset="0"/>
                <a:cs typeface="ＭＳ Ｐゴシック" charset="0"/>
                <a:hlinkClick r:id="rId3"/>
              </a:rPr>
              <a:t>http://yugyofromhere.blog8.fc2.com/blog-entry-2606.html</a:t>
            </a:r>
            <a:r>
              <a:rPr kumimoji="1" lang="en-US" altLang="ja-JP" sz="1200" kern="1200" dirty="0" smtClean="0">
                <a:solidFill>
                  <a:schemeClr val="tx1"/>
                </a:solidFill>
                <a:effectLst/>
                <a:latin typeface="+mn-lt"/>
                <a:ea typeface="ＭＳ Ｐゴシック" charset="0"/>
                <a:cs typeface="ＭＳ Ｐゴシック" charset="0"/>
              </a:rPr>
              <a:t> , </a:t>
            </a:r>
            <a:r>
              <a:rPr kumimoji="1" lang="en-US" altLang="ja-JP" sz="1200" u="sng" kern="1200" dirty="0" smtClean="0">
                <a:solidFill>
                  <a:schemeClr val="tx1"/>
                </a:solidFill>
                <a:effectLst/>
                <a:latin typeface="+mn-lt"/>
                <a:ea typeface="ＭＳ Ｐゴシック" charset="0"/>
                <a:cs typeface="ＭＳ Ｐゴシック" charset="0"/>
                <a:hlinkClick r:id="rId4"/>
              </a:rPr>
              <a:t>http://www.geocities.jp/general_sasaki/buson-hptotogisu-ni.html</a:t>
            </a:r>
            <a:r>
              <a:rPr kumimoji="1" lang="en-US" altLang="ja-JP" sz="1200" kern="1200" dirty="0" smtClean="0">
                <a:solidFill>
                  <a:schemeClr val="tx1"/>
                </a:solidFill>
                <a:effectLst/>
                <a:latin typeface="+mn-lt"/>
                <a:ea typeface="ＭＳ Ｐゴシック" charset="0"/>
                <a:cs typeface="ＭＳ Ｐゴシック" charset="0"/>
              </a:rPr>
              <a:t> </a:t>
            </a: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err="1" smtClean="0">
                <a:solidFill>
                  <a:schemeClr val="tx1"/>
                </a:solidFill>
                <a:effectLst/>
                <a:latin typeface="+mn-lt"/>
                <a:ea typeface="ＭＳ Ｐゴシック" charset="0"/>
                <a:cs typeface="ＭＳ Ｐゴシック" charset="0"/>
              </a:rPr>
              <a:t>Shu</a:t>
            </a:r>
            <a:r>
              <a:rPr kumimoji="1" lang="en-US" altLang="ja-JP" sz="1200" kern="1200" baseline="0" dirty="0" smtClean="0">
                <a:solidFill>
                  <a:schemeClr val="tx1"/>
                </a:solidFill>
                <a:effectLst/>
                <a:latin typeface="+mn-lt"/>
                <a:ea typeface="ＭＳ Ｐゴシック" charset="0"/>
                <a:cs typeface="ＭＳ Ｐゴシック" charset="0"/>
              </a:rPr>
              <a:t> 241 links this to </a:t>
            </a:r>
            <a:r>
              <a:rPr kumimoji="1" lang="ja-JP" altLang="en-US" sz="1200" kern="1200" baseline="0" dirty="0" smtClean="0">
                <a:solidFill>
                  <a:schemeClr val="tx1"/>
                </a:solidFill>
                <a:effectLst/>
                <a:latin typeface="+mn-lt"/>
                <a:ea typeface="ＭＳ Ｐゴシック" charset="0"/>
                <a:cs typeface="ＭＳ Ｐゴシック" charset="0"/>
              </a:rPr>
              <a:t>徒然草</a:t>
            </a:r>
            <a:r>
              <a:rPr kumimoji="1" lang="en-US" altLang="ja-JP" sz="1200" kern="1200" baseline="0" dirty="0" smtClean="0">
                <a:solidFill>
                  <a:schemeClr val="tx1"/>
                </a:solidFill>
                <a:effectLst/>
                <a:latin typeface="+mn-lt"/>
                <a:ea typeface="ＭＳ Ｐゴシック" charset="0"/>
                <a:cs typeface="ＭＳ Ｐゴシック" charset="0"/>
              </a:rPr>
              <a:t>107: </a:t>
            </a:r>
            <a:r>
              <a:rPr kumimoji="1" lang="en-US" altLang="ja-JP" sz="1200" kern="1200" dirty="0" smtClean="0">
                <a:solidFill>
                  <a:schemeClr val="tx1"/>
                </a:solidFill>
                <a:effectLst/>
                <a:latin typeface="+mn-lt"/>
                <a:ea typeface="ＭＳ Ｐゴシック" charset="0"/>
                <a:cs typeface="ＭＳ Ｐゴシック" charset="0"/>
              </a:rPr>
              <a:t>Keene</a:t>
            </a:r>
            <a:r>
              <a:rPr kumimoji="1" lang="en-US" altLang="ja-JP" sz="1200" kern="1200" baseline="0" dirty="0" smtClean="0">
                <a:solidFill>
                  <a:schemeClr val="tx1"/>
                </a:solidFill>
                <a:effectLst/>
                <a:latin typeface="+mn-lt"/>
                <a:ea typeface="ＭＳ Ｐゴシック" charset="0"/>
                <a:cs typeface="ＭＳ Ｐゴシック" charset="0"/>
              </a:rPr>
              <a:t> translation, Essays in Idleness, 107: “Few men can give a quick and apt response to a witticism from a woman, they say. During the reign of the Cloistered Emperor </a:t>
            </a:r>
            <a:r>
              <a:rPr kumimoji="1" lang="en-US" altLang="ja-JP" sz="1200" kern="1200" baseline="0" dirty="0" err="1" smtClean="0">
                <a:solidFill>
                  <a:schemeClr val="tx1"/>
                </a:solidFill>
                <a:effectLst/>
                <a:latin typeface="+mn-lt"/>
                <a:ea typeface="ＭＳ Ｐゴシック" charset="0"/>
                <a:cs typeface="ＭＳ Ｐゴシック" charset="0"/>
              </a:rPr>
              <a:t>Kameyama</a:t>
            </a:r>
            <a:r>
              <a:rPr kumimoji="1" lang="en-US" altLang="ja-JP" sz="1200" kern="1200" baseline="0" dirty="0" smtClean="0">
                <a:solidFill>
                  <a:schemeClr val="tx1"/>
                </a:solidFill>
                <a:effectLst/>
                <a:latin typeface="+mn-lt"/>
                <a:ea typeface="ＭＳ Ｐゴシック" charset="0"/>
                <a:cs typeface="ＭＳ Ｐゴシック" charset="0"/>
              </a:rPr>
              <a:t> some mischievous court ladies made a practice of testing young men who came to court by asking if they had ever heard a nightingale sing. A certain major counselor answered, “An insignificant person the likes of myself could never be so privileged.” The Horikawa minister of the interior said, “I believe I have heard one at </a:t>
            </a:r>
            <a:r>
              <a:rPr kumimoji="1" lang="en-US" altLang="ja-JP" sz="1200" kern="1200" baseline="0" dirty="0" err="1" smtClean="0">
                <a:solidFill>
                  <a:schemeClr val="tx1"/>
                </a:solidFill>
                <a:effectLst/>
                <a:latin typeface="+mn-lt"/>
                <a:ea typeface="ＭＳ Ｐゴシック" charset="0"/>
                <a:cs typeface="ＭＳ Ｐゴシック" charset="0"/>
              </a:rPr>
              <a:t>Iwakura</a:t>
            </a:r>
            <a:r>
              <a:rPr kumimoji="1" lang="en-US" altLang="ja-JP" sz="1200" kern="1200" baseline="0" dirty="0" smtClean="0">
                <a:solidFill>
                  <a:schemeClr val="tx1"/>
                </a:solidFill>
                <a:effectLst/>
                <a:latin typeface="+mn-lt"/>
                <a:ea typeface="ＭＳ Ｐゴシック" charset="0"/>
                <a:cs typeface="ＭＳ Ｐゴシック" charset="0"/>
              </a:rPr>
              <a:t>.” The women said, “That’s a perfectly good answer. The major counselor’s calling himself insignificant was unfortunate.” Such where their evaluations. … A man should be trained in such a way that no woman will ever laugh at him.” I once heard someone say that it was thanks to the instruction the </a:t>
            </a:r>
            <a:r>
              <a:rPr kumimoji="1" lang="en-US" altLang="ja-JP" sz="1200" kern="1200" baseline="0" dirty="0" err="1" smtClean="0">
                <a:solidFill>
                  <a:schemeClr val="tx1"/>
                </a:solidFill>
                <a:effectLst/>
                <a:latin typeface="+mn-lt"/>
                <a:ea typeface="ＭＳ Ｐゴシック" charset="0"/>
                <a:cs typeface="ＭＳ Ｐゴシック" charset="0"/>
              </a:rPr>
              <a:t>Jodoji</a:t>
            </a:r>
            <a:r>
              <a:rPr kumimoji="1" lang="en-US" altLang="ja-JP" sz="1200" kern="1200" baseline="0" dirty="0" smtClean="0">
                <a:solidFill>
                  <a:schemeClr val="tx1"/>
                </a:solidFill>
                <a:effectLst/>
                <a:latin typeface="+mn-lt"/>
                <a:ea typeface="ＭＳ Ｐゴシック" charset="0"/>
                <a:cs typeface="ＭＳ Ｐゴシック" charset="0"/>
              </a:rPr>
              <a:t> chancellor received as a boy from the Retired Empress </a:t>
            </a:r>
            <a:r>
              <a:rPr kumimoji="1" lang="en-US" altLang="ja-JP" sz="1200" kern="1200" baseline="0" dirty="0" err="1" smtClean="0">
                <a:solidFill>
                  <a:schemeClr val="tx1"/>
                </a:solidFill>
                <a:effectLst/>
                <a:latin typeface="+mn-lt"/>
                <a:ea typeface="ＭＳ Ｐゴシック" charset="0"/>
                <a:cs typeface="ＭＳ Ｐゴシック" charset="0"/>
              </a:rPr>
              <a:t>Anki</a:t>
            </a:r>
            <a:r>
              <a:rPr kumimoji="1" lang="en-US" altLang="ja-JP" sz="1200" kern="1200" baseline="0" dirty="0" smtClean="0">
                <a:solidFill>
                  <a:schemeClr val="tx1"/>
                </a:solidFill>
                <a:effectLst/>
                <a:latin typeface="+mn-lt"/>
                <a:ea typeface="ＭＳ Ｐゴシック" charset="0"/>
                <a:cs typeface="ＭＳ Ｐゴシック" charset="0"/>
              </a:rPr>
              <a:t> that he spoke so ably. The Yamashina minister of the left once said, “I feel embarrassed and nervous even when some wretched serving-girl looks at me.” In a world without women it would not make any difference what kind of clothes or hate a man wore; nobody would take the trouble to dress properly. … One might wonder, then, what exalted creatures women must be to inspire such fear in men. In fact, women are all perverse by nature. They are deeply self-centered, grasping in the extreme, devoid of all susceptibility to reason, quick to indulge in superstitious practices….”</a:t>
            </a: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4</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1" kern="1200" dirty="0" smtClean="0">
                <a:solidFill>
                  <a:schemeClr val="tx1"/>
                </a:solidFill>
                <a:effectLst/>
                <a:latin typeface="+mn-lt"/>
                <a:ea typeface="ＭＳ Ｐゴシック" charset="0"/>
                <a:cs typeface="ＭＳ Ｐゴシック" charset="0"/>
              </a:rPr>
              <a:t>2</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岩くらの狂女恋せよほととぎす</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iwakura</a:t>
            </a:r>
            <a:r>
              <a:rPr kumimoji="1" lang="en-US" altLang="ja-JP" sz="1200" i="1" kern="1200" dirty="0" smtClean="0">
                <a:solidFill>
                  <a:schemeClr val="tx1"/>
                </a:solidFill>
                <a:effectLst/>
                <a:latin typeface="+mn-lt"/>
                <a:ea typeface="ＭＳ Ｐゴシック" charset="0"/>
                <a:cs typeface="ＭＳ Ｐゴシック" charset="0"/>
              </a:rPr>
              <a:t> no / </a:t>
            </a:r>
            <a:r>
              <a:rPr kumimoji="1" lang="en-US" altLang="ja-JP" sz="1200" i="1" kern="1200" dirty="0" err="1" smtClean="0">
                <a:solidFill>
                  <a:schemeClr val="tx1"/>
                </a:solidFill>
                <a:effectLst/>
                <a:latin typeface="+mn-lt"/>
                <a:ea typeface="ＭＳ Ｐゴシック" charset="0"/>
                <a:cs typeface="ＭＳ Ｐゴシック" charset="0"/>
              </a:rPr>
              <a:t>kyōjo</a:t>
            </a:r>
            <a:r>
              <a:rPr kumimoji="1" lang="en-US" altLang="ja-JP" sz="1200" i="1" kern="1200" dirty="0" smtClean="0">
                <a:solidFill>
                  <a:schemeClr val="tx1"/>
                </a:solidFill>
                <a:effectLst/>
                <a:latin typeface="+mn-lt"/>
                <a:ea typeface="ＭＳ Ｐゴシック" charset="0"/>
                <a:cs typeface="ＭＳ Ｐゴシック" charset="0"/>
              </a:rPr>
              <a:t> koi </a:t>
            </a:r>
            <a:r>
              <a:rPr kumimoji="1" lang="en-US" altLang="ja-JP" sz="1200" i="1" kern="1200" dirty="0" err="1" smtClean="0">
                <a:solidFill>
                  <a:schemeClr val="tx1"/>
                </a:solidFill>
                <a:effectLst/>
                <a:latin typeface="+mn-lt"/>
                <a:ea typeface="ＭＳ Ｐゴシック" charset="0"/>
                <a:cs typeface="ＭＳ Ｐゴシック" charset="0"/>
              </a:rPr>
              <a:t>seyo</a:t>
            </a:r>
            <a:r>
              <a:rPr kumimoji="1" lang="en-US" altLang="ja-JP" sz="1200" i="1" kern="1200" dirty="0" smtClean="0">
                <a:solidFill>
                  <a:schemeClr val="tx1"/>
                </a:solidFill>
                <a:effectLst/>
                <a:latin typeface="+mn-lt"/>
                <a:ea typeface="ＭＳ Ｐゴシック" charset="0"/>
                <a:cs typeface="ＭＳ Ｐゴシック" charset="0"/>
              </a:rPr>
              <a:t> / hototogisu</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t>
            </a:r>
            <a:r>
              <a:rPr kumimoji="1" lang="ja-JP" altLang="ja-JP" sz="1200" kern="1200" dirty="0" smtClean="0">
                <a:solidFill>
                  <a:schemeClr val="tx1"/>
                </a:solidFill>
                <a:effectLst/>
                <a:latin typeface="+mn-lt"/>
                <a:ea typeface="ＭＳ Ｐゴシック" charset="0"/>
                <a:cs typeface="ＭＳ Ｐゴシック" charset="0"/>
              </a:rPr>
              <a:t>子規 </a:t>
            </a:r>
            <a:r>
              <a:rPr kumimoji="1" lang="en-US" altLang="ja-JP" sz="1200" i="1" kern="1200" dirty="0" smtClean="0">
                <a:solidFill>
                  <a:schemeClr val="tx1"/>
                </a:solidFill>
                <a:effectLst/>
                <a:latin typeface="+mn-lt"/>
                <a:ea typeface="ＭＳ Ｐゴシック" charset="0"/>
                <a:cs typeface="ＭＳ Ｐゴシック" charset="0"/>
              </a:rPr>
              <a:t>hototogisu</a:t>
            </a:r>
            <a:r>
              <a:rPr kumimoji="1" lang="en-US" altLang="ja-JP" sz="1200" kern="1200" dirty="0" smtClean="0">
                <a:solidFill>
                  <a:schemeClr val="tx1"/>
                </a:solidFill>
                <a:effectLst/>
                <a:latin typeface="+mn-lt"/>
                <a:ea typeface="ＭＳ Ｐゴシック" charset="0"/>
                <a:cs typeface="ＭＳ Ｐゴシック" charset="0"/>
              </a:rPr>
              <a:t> “lesser Japanese cuckoo” </a:t>
            </a:r>
          </a:p>
          <a:p>
            <a:r>
              <a:rPr kumimoji="1" lang="hu-HU" altLang="ja-JP" sz="1200" kern="1200" dirty="0" smtClean="0">
                <a:solidFill>
                  <a:schemeClr val="tx1"/>
                </a:solidFill>
                <a:effectLst/>
                <a:latin typeface="+mn-lt"/>
                <a:ea typeface="ＭＳ Ｐゴシック" charset="0"/>
                <a:cs typeface="ＭＳ Ｐゴシック" charset="0"/>
              </a:rPr>
              <a:t>Note: Crowley’s interpretation is more likely to be the correct one. (Wallace) </a:t>
            </a:r>
          </a:p>
          <a:p>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effectLst/>
                <a:latin typeface="+mn-lt"/>
                <a:ea typeface="ＭＳ Ｐゴシック" charset="0"/>
                <a:cs typeface="ＭＳ Ｐゴシック" charset="0"/>
              </a:rPr>
              <a:t>2—</a:t>
            </a:r>
            <a:r>
              <a:rPr kumimoji="1" lang="ja-JP" altLang="ja-JP" sz="1200" kern="1200" dirty="0" smtClean="0">
                <a:solidFill>
                  <a:schemeClr val="tx1"/>
                </a:solidFill>
                <a:effectLst/>
                <a:latin typeface="+mn-lt"/>
                <a:ea typeface="ＭＳ Ｐゴシック" charset="0"/>
                <a:cs typeface="ＭＳ Ｐゴシック" charset="0"/>
              </a:rPr>
              <a:t>岩くらの狂女恋せよほととぎす</a:t>
            </a:r>
            <a:r>
              <a:rPr kumimoji="1" lang="en-US" altLang="ja-JP" sz="1200" kern="1200" dirty="0" smtClean="0">
                <a:solidFill>
                  <a:schemeClr val="tx1"/>
                </a:solidFill>
                <a:effectLst/>
                <a:latin typeface="+mn-lt"/>
                <a:ea typeface="ＭＳ Ｐゴシック" charset="0"/>
                <a:cs typeface="ＭＳ Ｐゴシック" charset="0"/>
              </a:rPr>
              <a:t> 2 </a:t>
            </a:r>
            <a:r>
              <a:rPr kumimoji="1" lang="en-US" altLang="ja-JP" sz="1200" kern="1200" dirty="0" err="1" smtClean="0">
                <a:solidFill>
                  <a:schemeClr val="tx1"/>
                </a:solidFill>
                <a:effectLst/>
                <a:latin typeface="+mn-lt"/>
                <a:ea typeface="ＭＳ Ｐゴシック" charset="0"/>
                <a:cs typeface="ＭＳ Ｐゴシック" charset="0"/>
              </a:rPr>
              <a:t>shu</a:t>
            </a:r>
            <a:r>
              <a:rPr kumimoji="1" lang="en-US" altLang="ja-JP" sz="1200" kern="1200" dirty="0" smtClean="0">
                <a:solidFill>
                  <a:schemeClr val="tx1"/>
                </a:solidFill>
                <a:effectLst/>
                <a:latin typeface="+mn-lt"/>
                <a:ea typeface="ＭＳ Ｐゴシック" charset="0"/>
                <a:cs typeface="ＭＳ Ｐゴシック" charset="0"/>
              </a:rPr>
              <a:t> 241, Yamamoto 22, 39, </a:t>
            </a:r>
            <a:r>
              <a:rPr kumimoji="1" lang="en-US" altLang="ja-JP" sz="1200" kern="1200" dirty="0" err="1" smtClean="0">
                <a:solidFill>
                  <a:schemeClr val="tx1"/>
                </a:solidFill>
                <a:effectLst/>
                <a:latin typeface="+mn-lt"/>
                <a:ea typeface="ＭＳ Ｐゴシック" charset="0"/>
                <a:cs typeface="ＭＳ Ｐゴシック" charset="0"/>
              </a:rPr>
              <a:t>ogata</a:t>
            </a:r>
            <a:r>
              <a:rPr kumimoji="1" lang="en-US" altLang="ja-JP" sz="1200" kern="1200" dirty="0" smtClean="0">
                <a:solidFill>
                  <a:schemeClr val="tx1"/>
                </a:solidFill>
                <a:effectLst/>
                <a:latin typeface="+mn-lt"/>
                <a:ea typeface="ＭＳ Ｐゴシック" charset="0"/>
                <a:cs typeface="ＭＳ Ｐゴシック" charset="0"/>
              </a:rPr>
              <a:t> 270, </a:t>
            </a:r>
            <a:r>
              <a:rPr kumimoji="1" lang="en-US" altLang="ja-JP" sz="1200" kern="1200" dirty="0" err="1" smtClean="0">
                <a:solidFill>
                  <a:schemeClr val="tx1"/>
                </a:solidFill>
                <a:effectLst/>
                <a:latin typeface="+mn-lt"/>
                <a:ea typeface="ＭＳ Ｐゴシック" charset="0"/>
                <a:cs typeface="ＭＳ Ｐゴシック" charset="0"/>
              </a:rPr>
              <a:t>suzuki</a:t>
            </a:r>
            <a:r>
              <a:rPr kumimoji="1" lang="en-US" altLang="ja-JP" sz="1200" kern="1200" dirty="0" smtClean="0">
                <a:solidFill>
                  <a:schemeClr val="tx1"/>
                </a:solidFill>
                <a:effectLst/>
                <a:latin typeface="+mn-lt"/>
                <a:ea typeface="ＭＳ Ｐゴシック" charset="0"/>
                <a:cs typeface="ＭＳ Ｐゴシック" charset="0"/>
              </a:rPr>
              <a:t> 10, </a:t>
            </a:r>
            <a:r>
              <a:rPr kumimoji="1" lang="en-US" altLang="ja-JP" sz="1200" u="sng" kern="1200" dirty="0" smtClean="0">
                <a:solidFill>
                  <a:schemeClr val="tx1"/>
                </a:solidFill>
                <a:effectLst/>
                <a:latin typeface="+mn-lt"/>
                <a:ea typeface="ＭＳ Ｐゴシック" charset="0"/>
                <a:cs typeface="ＭＳ Ｐゴシック" charset="0"/>
                <a:hlinkClick r:id="rId3"/>
              </a:rPr>
              <a:t>http://yugyofromhere.blog8.fc2.com/blog-entry-2606.html</a:t>
            </a:r>
            <a:r>
              <a:rPr kumimoji="1" lang="en-US" altLang="ja-JP" sz="1200" kern="1200" dirty="0" smtClean="0">
                <a:solidFill>
                  <a:schemeClr val="tx1"/>
                </a:solidFill>
                <a:effectLst/>
                <a:latin typeface="+mn-lt"/>
                <a:ea typeface="ＭＳ Ｐゴシック" charset="0"/>
                <a:cs typeface="ＭＳ Ｐゴシック" charset="0"/>
              </a:rPr>
              <a:t> , </a:t>
            </a:r>
            <a:r>
              <a:rPr kumimoji="1" lang="en-US" altLang="ja-JP" sz="1200" u="sng" kern="1200" dirty="0" smtClean="0">
                <a:solidFill>
                  <a:schemeClr val="tx1"/>
                </a:solidFill>
                <a:effectLst/>
                <a:latin typeface="+mn-lt"/>
                <a:ea typeface="ＭＳ Ｐゴシック" charset="0"/>
                <a:cs typeface="ＭＳ Ｐゴシック" charset="0"/>
                <a:hlinkClick r:id="rId4"/>
              </a:rPr>
              <a:t>http://www.geocities.jp/general_sasaki/buson-hptotogisu-ni.html</a:t>
            </a:r>
            <a:r>
              <a:rPr kumimoji="1" lang="en-US" altLang="ja-JP" sz="1200" kern="1200" dirty="0" smtClean="0">
                <a:solidFill>
                  <a:schemeClr val="tx1"/>
                </a:solidFill>
                <a:effectLst/>
                <a:latin typeface="+mn-lt"/>
                <a:ea typeface="ＭＳ Ｐゴシック" charset="0"/>
                <a:cs typeface="ＭＳ Ｐゴシック" charset="0"/>
              </a:rPr>
              <a:t> </a:t>
            </a: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err="1" smtClean="0">
                <a:solidFill>
                  <a:schemeClr val="tx1"/>
                </a:solidFill>
                <a:effectLst/>
                <a:latin typeface="+mn-lt"/>
                <a:ea typeface="ＭＳ Ｐゴシック" charset="0"/>
                <a:cs typeface="ＭＳ Ｐゴシック" charset="0"/>
              </a:rPr>
              <a:t>Shu</a:t>
            </a:r>
            <a:r>
              <a:rPr kumimoji="1" lang="en-US" altLang="ja-JP" sz="1200" kern="1200" baseline="0" dirty="0" smtClean="0">
                <a:solidFill>
                  <a:schemeClr val="tx1"/>
                </a:solidFill>
                <a:effectLst/>
                <a:latin typeface="+mn-lt"/>
                <a:ea typeface="ＭＳ Ｐゴシック" charset="0"/>
                <a:cs typeface="ＭＳ Ｐゴシック" charset="0"/>
              </a:rPr>
              <a:t> 241 links this to </a:t>
            </a:r>
            <a:r>
              <a:rPr kumimoji="1" lang="ja-JP" altLang="en-US" sz="1200" kern="1200" baseline="0" dirty="0" smtClean="0">
                <a:solidFill>
                  <a:schemeClr val="tx1"/>
                </a:solidFill>
                <a:effectLst/>
                <a:latin typeface="+mn-lt"/>
                <a:ea typeface="ＭＳ Ｐゴシック" charset="0"/>
                <a:cs typeface="ＭＳ Ｐゴシック" charset="0"/>
              </a:rPr>
              <a:t>徒然草</a:t>
            </a:r>
            <a:r>
              <a:rPr kumimoji="1" lang="en-US" altLang="ja-JP" sz="1200" kern="1200" baseline="0" dirty="0" smtClean="0">
                <a:solidFill>
                  <a:schemeClr val="tx1"/>
                </a:solidFill>
                <a:effectLst/>
                <a:latin typeface="+mn-lt"/>
                <a:ea typeface="ＭＳ Ｐゴシック" charset="0"/>
                <a:cs typeface="ＭＳ Ｐゴシック" charset="0"/>
              </a:rPr>
              <a:t>107: </a:t>
            </a:r>
            <a:r>
              <a:rPr kumimoji="1" lang="en-US" altLang="ja-JP" sz="1200" kern="1200" dirty="0" smtClean="0">
                <a:solidFill>
                  <a:schemeClr val="tx1"/>
                </a:solidFill>
                <a:effectLst/>
                <a:latin typeface="+mn-lt"/>
                <a:ea typeface="ＭＳ Ｐゴシック" charset="0"/>
                <a:cs typeface="ＭＳ Ｐゴシック" charset="0"/>
              </a:rPr>
              <a:t>Keene</a:t>
            </a:r>
            <a:r>
              <a:rPr kumimoji="1" lang="en-US" altLang="ja-JP" sz="1200" kern="1200" baseline="0" dirty="0" smtClean="0">
                <a:solidFill>
                  <a:schemeClr val="tx1"/>
                </a:solidFill>
                <a:effectLst/>
                <a:latin typeface="+mn-lt"/>
                <a:ea typeface="ＭＳ Ｐゴシック" charset="0"/>
                <a:cs typeface="ＭＳ Ｐゴシック" charset="0"/>
              </a:rPr>
              <a:t> translation, Essays in Idleness, 107: “Few men can give a quick and apt response to a witticism from a woman, they say. During the reign of the Cloistered Emperor </a:t>
            </a:r>
            <a:r>
              <a:rPr kumimoji="1" lang="en-US" altLang="ja-JP" sz="1200" kern="1200" baseline="0" dirty="0" err="1" smtClean="0">
                <a:solidFill>
                  <a:schemeClr val="tx1"/>
                </a:solidFill>
                <a:effectLst/>
                <a:latin typeface="+mn-lt"/>
                <a:ea typeface="ＭＳ Ｐゴシック" charset="0"/>
                <a:cs typeface="ＭＳ Ｐゴシック" charset="0"/>
              </a:rPr>
              <a:t>Kameyama</a:t>
            </a:r>
            <a:r>
              <a:rPr kumimoji="1" lang="en-US" altLang="ja-JP" sz="1200" kern="1200" baseline="0" dirty="0" smtClean="0">
                <a:solidFill>
                  <a:schemeClr val="tx1"/>
                </a:solidFill>
                <a:effectLst/>
                <a:latin typeface="+mn-lt"/>
                <a:ea typeface="ＭＳ Ｐゴシック" charset="0"/>
                <a:cs typeface="ＭＳ Ｐゴシック" charset="0"/>
              </a:rPr>
              <a:t> some mischievous court ladies made a practice of testing young men who came to court by asking if they had ever heard a nightingale sing. A certain major counselor answered, “An insignificant person the likes of myself could never be so privileged.” The Horikawa minister of the interior said, “I believe I have heard one at </a:t>
            </a:r>
            <a:r>
              <a:rPr kumimoji="1" lang="en-US" altLang="ja-JP" sz="1200" kern="1200" baseline="0" dirty="0" err="1" smtClean="0">
                <a:solidFill>
                  <a:schemeClr val="tx1"/>
                </a:solidFill>
                <a:effectLst/>
                <a:latin typeface="+mn-lt"/>
                <a:ea typeface="ＭＳ Ｐゴシック" charset="0"/>
                <a:cs typeface="ＭＳ Ｐゴシック" charset="0"/>
              </a:rPr>
              <a:t>Iwakura</a:t>
            </a:r>
            <a:r>
              <a:rPr kumimoji="1" lang="en-US" altLang="ja-JP" sz="1200" kern="1200" baseline="0" dirty="0" smtClean="0">
                <a:solidFill>
                  <a:schemeClr val="tx1"/>
                </a:solidFill>
                <a:effectLst/>
                <a:latin typeface="+mn-lt"/>
                <a:ea typeface="ＭＳ Ｐゴシック" charset="0"/>
                <a:cs typeface="ＭＳ Ｐゴシック" charset="0"/>
              </a:rPr>
              <a:t>.” The women said, “That’s a perfectly good answer. The major counselor’s calling himself insignificant was unfortunate.” Such where their evaluations. … A man should be trained in such a way that no woman will ever laugh at him.” I once heard someone say that it was thanks to the instruction the </a:t>
            </a:r>
            <a:r>
              <a:rPr kumimoji="1" lang="en-US" altLang="ja-JP" sz="1200" kern="1200" baseline="0" dirty="0" err="1" smtClean="0">
                <a:solidFill>
                  <a:schemeClr val="tx1"/>
                </a:solidFill>
                <a:effectLst/>
                <a:latin typeface="+mn-lt"/>
                <a:ea typeface="ＭＳ Ｐゴシック" charset="0"/>
                <a:cs typeface="ＭＳ Ｐゴシック" charset="0"/>
              </a:rPr>
              <a:t>Jodoji</a:t>
            </a:r>
            <a:r>
              <a:rPr kumimoji="1" lang="en-US" altLang="ja-JP" sz="1200" kern="1200" baseline="0" dirty="0" smtClean="0">
                <a:solidFill>
                  <a:schemeClr val="tx1"/>
                </a:solidFill>
                <a:effectLst/>
                <a:latin typeface="+mn-lt"/>
                <a:ea typeface="ＭＳ Ｐゴシック" charset="0"/>
                <a:cs typeface="ＭＳ Ｐゴシック" charset="0"/>
              </a:rPr>
              <a:t> chancellor received as a boy from the Retired Empress </a:t>
            </a:r>
            <a:r>
              <a:rPr kumimoji="1" lang="en-US" altLang="ja-JP" sz="1200" kern="1200" baseline="0" dirty="0" err="1" smtClean="0">
                <a:solidFill>
                  <a:schemeClr val="tx1"/>
                </a:solidFill>
                <a:effectLst/>
                <a:latin typeface="+mn-lt"/>
                <a:ea typeface="ＭＳ Ｐゴシック" charset="0"/>
                <a:cs typeface="ＭＳ Ｐゴシック" charset="0"/>
              </a:rPr>
              <a:t>Anki</a:t>
            </a:r>
            <a:r>
              <a:rPr kumimoji="1" lang="en-US" altLang="ja-JP" sz="1200" kern="1200" baseline="0" dirty="0" smtClean="0">
                <a:solidFill>
                  <a:schemeClr val="tx1"/>
                </a:solidFill>
                <a:effectLst/>
                <a:latin typeface="+mn-lt"/>
                <a:ea typeface="ＭＳ Ｐゴシック" charset="0"/>
                <a:cs typeface="ＭＳ Ｐゴシック" charset="0"/>
              </a:rPr>
              <a:t> that he spoke so ably. The Yamashina minister of the left once said, “I feel embarrassed and nervous even when some wretched serving-girl looks at me.” In a world without women it would not make any difference what kind of clothes or hate a man wore; nobody would take the trouble to dress properly. … One might wonder, then, what exalted creatures women must be to inspire such fear in men. In fact, women are all perverse by nature. They are deeply self-centered, grasping in the extreme, devoid of all susceptibility to reason, quick to indulge in superstitious practices….”</a:t>
            </a: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5</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1" kern="1200" dirty="0" smtClean="0">
                <a:solidFill>
                  <a:schemeClr val="tx1"/>
                </a:solidFill>
                <a:effectLst/>
                <a:latin typeface="+mn-lt"/>
                <a:ea typeface="ＭＳ Ｐゴシック" charset="0"/>
                <a:cs typeface="ＭＳ Ｐゴシック" charset="0"/>
              </a:rPr>
              <a:t>2</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岩くらの狂女恋せよほととぎす</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iwakura</a:t>
            </a:r>
            <a:r>
              <a:rPr kumimoji="1" lang="en-US" altLang="ja-JP" sz="1200" i="1" kern="1200" dirty="0" smtClean="0">
                <a:solidFill>
                  <a:schemeClr val="tx1"/>
                </a:solidFill>
                <a:effectLst/>
                <a:latin typeface="+mn-lt"/>
                <a:ea typeface="ＭＳ Ｐゴシック" charset="0"/>
                <a:cs typeface="ＭＳ Ｐゴシック" charset="0"/>
              </a:rPr>
              <a:t> no / </a:t>
            </a:r>
            <a:r>
              <a:rPr kumimoji="1" lang="en-US" altLang="ja-JP" sz="1200" i="1" kern="1200" dirty="0" err="1" smtClean="0">
                <a:solidFill>
                  <a:schemeClr val="tx1"/>
                </a:solidFill>
                <a:effectLst/>
                <a:latin typeface="+mn-lt"/>
                <a:ea typeface="ＭＳ Ｐゴシック" charset="0"/>
                <a:cs typeface="ＭＳ Ｐゴシック" charset="0"/>
              </a:rPr>
              <a:t>kyōjo</a:t>
            </a:r>
            <a:r>
              <a:rPr kumimoji="1" lang="en-US" altLang="ja-JP" sz="1200" i="1" kern="1200" dirty="0" smtClean="0">
                <a:solidFill>
                  <a:schemeClr val="tx1"/>
                </a:solidFill>
                <a:effectLst/>
                <a:latin typeface="+mn-lt"/>
                <a:ea typeface="ＭＳ Ｐゴシック" charset="0"/>
                <a:cs typeface="ＭＳ Ｐゴシック" charset="0"/>
              </a:rPr>
              <a:t> koi </a:t>
            </a:r>
            <a:r>
              <a:rPr kumimoji="1" lang="en-US" altLang="ja-JP" sz="1200" i="1" kern="1200" dirty="0" err="1" smtClean="0">
                <a:solidFill>
                  <a:schemeClr val="tx1"/>
                </a:solidFill>
                <a:effectLst/>
                <a:latin typeface="+mn-lt"/>
                <a:ea typeface="ＭＳ Ｐゴシック" charset="0"/>
                <a:cs typeface="ＭＳ Ｐゴシック" charset="0"/>
              </a:rPr>
              <a:t>seyo</a:t>
            </a:r>
            <a:r>
              <a:rPr kumimoji="1" lang="en-US" altLang="ja-JP" sz="1200" i="1" kern="1200" dirty="0" smtClean="0">
                <a:solidFill>
                  <a:schemeClr val="tx1"/>
                </a:solidFill>
                <a:effectLst/>
                <a:latin typeface="+mn-lt"/>
                <a:ea typeface="ＭＳ Ｐゴシック" charset="0"/>
                <a:cs typeface="ＭＳ Ｐゴシック" charset="0"/>
              </a:rPr>
              <a:t> / hototogisu</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t>
            </a:r>
            <a:r>
              <a:rPr kumimoji="1" lang="ja-JP" altLang="ja-JP" sz="1200" kern="1200" dirty="0" smtClean="0">
                <a:solidFill>
                  <a:schemeClr val="tx1"/>
                </a:solidFill>
                <a:effectLst/>
                <a:latin typeface="+mn-lt"/>
                <a:ea typeface="ＭＳ Ｐゴシック" charset="0"/>
                <a:cs typeface="ＭＳ Ｐゴシック" charset="0"/>
              </a:rPr>
              <a:t>子規 </a:t>
            </a:r>
            <a:r>
              <a:rPr kumimoji="1" lang="en-US" altLang="ja-JP" sz="1200" i="1" kern="1200" dirty="0" smtClean="0">
                <a:solidFill>
                  <a:schemeClr val="tx1"/>
                </a:solidFill>
                <a:effectLst/>
                <a:latin typeface="+mn-lt"/>
                <a:ea typeface="ＭＳ Ｐゴシック" charset="0"/>
                <a:cs typeface="ＭＳ Ｐゴシック" charset="0"/>
              </a:rPr>
              <a:t>hototogisu</a:t>
            </a:r>
            <a:r>
              <a:rPr kumimoji="1" lang="en-US" altLang="ja-JP" sz="1200" kern="1200" dirty="0" smtClean="0">
                <a:solidFill>
                  <a:schemeClr val="tx1"/>
                </a:solidFill>
                <a:effectLst/>
                <a:latin typeface="+mn-lt"/>
                <a:ea typeface="ＭＳ Ｐゴシック" charset="0"/>
                <a:cs typeface="ＭＳ Ｐゴシック" charset="0"/>
              </a:rPr>
              <a:t> “lesser Japanese cuckoo” </a:t>
            </a:r>
          </a:p>
          <a:p>
            <a:r>
              <a:rPr kumimoji="1" lang="hu-HU" altLang="ja-JP" sz="1200" kern="1200" dirty="0" smtClean="0">
                <a:solidFill>
                  <a:schemeClr val="tx1"/>
                </a:solidFill>
                <a:effectLst/>
                <a:latin typeface="+mn-lt"/>
                <a:ea typeface="ＭＳ Ｐゴシック" charset="0"/>
                <a:cs typeface="ＭＳ Ｐゴシック" charset="0"/>
              </a:rPr>
              <a:t>Note: Crowley’s interpretation is more likely to be the correct one. (Wallace) </a:t>
            </a:r>
          </a:p>
          <a:p>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effectLst/>
                <a:latin typeface="+mn-lt"/>
                <a:ea typeface="ＭＳ Ｐゴシック" charset="0"/>
                <a:cs typeface="ＭＳ Ｐゴシック" charset="0"/>
              </a:rPr>
              <a:t>2—</a:t>
            </a:r>
            <a:r>
              <a:rPr kumimoji="1" lang="ja-JP" altLang="ja-JP" sz="1200" kern="1200" dirty="0" smtClean="0">
                <a:solidFill>
                  <a:schemeClr val="tx1"/>
                </a:solidFill>
                <a:effectLst/>
                <a:latin typeface="+mn-lt"/>
                <a:ea typeface="ＭＳ Ｐゴシック" charset="0"/>
                <a:cs typeface="ＭＳ Ｐゴシック" charset="0"/>
              </a:rPr>
              <a:t>岩くらの狂女恋せよほととぎす</a:t>
            </a:r>
            <a:r>
              <a:rPr kumimoji="1" lang="en-US" altLang="ja-JP" sz="1200" kern="1200" dirty="0" smtClean="0">
                <a:solidFill>
                  <a:schemeClr val="tx1"/>
                </a:solidFill>
                <a:effectLst/>
                <a:latin typeface="+mn-lt"/>
                <a:ea typeface="ＭＳ Ｐゴシック" charset="0"/>
                <a:cs typeface="ＭＳ Ｐゴシック" charset="0"/>
              </a:rPr>
              <a:t> 2 </a:t>
            </a:r>
            <a:r>
              <a:rPr kumimoji="1" lang="en-US" altLang="ja-JP" sz="1200" kern="1200" dirty="0" err="1" smtClean="0">
                <a:solidFill>
                  <a:schemeClr val="tx1"/>
                </a:solidFill>
                <a:effectLst/>
                <a:latin typeface="+mn-lt"/>
                <a:ea typeface="ＭＳ Ｐゴシック" charset="0"/>
                <a:cs typeface="ＭＳ Ｐゴシック" charset="0"/>
              </a:rPr>
              <a:t>shu</a:t>
            </a:r>
            <a:r>
              <a:rPr kumimoji="1" lang="en-US" altLang="ja-JP" sz="1200" kern="1200" dirty="0" smtClean="0">
                <a:solidFill>
                  <a:schemeClr val="tx1"/>
                </a:solidFill>
                <a:effectLst/>
                <a:latin typeface="+mn-lt"/>
                <a:ea typeface="ＭＳ Ｐゴシック" charset="0"/>
                <a:cs typeface="ＭＳ Ｐゴシック" charset="0"/>
              </a:rPr>
              <a:t> 241, Yamamoto 22, 39, </a:t>
            </a:r>
            <a:r>
              <a:rPr kumimoji="1" lang="en-US" altLang="ja-JP" sz="1200" kern="1200" dirty="0" err="1" smtClean="0">
                <a:solidFill>
                  <a:schemeClr val="tx1"/>
                </a:solidFill>
                <a:effectLst/>
                <a:latin typeface="+mn-lt"/>
                <a:ea typeface="ＭＳ Ｐゴシック" charset="0"/>
                <a:cs typeface="ＭＳ Ｐゴシック" charset="0"/>
              </a:rPr>
              <a:t>ogata</a:t>
            </a:r>
            <a:r>
              <a:rPr kumimoji="1" lang="en-US" altLang="ja-JP" sz="1200" kern="1200" dirty="0" smtClean="0">
                <a:solidFill>
                  <a:schemeClr val="tx1"/>
                </a:solidFill>
                <a:effectLst/>
                <a:latin typeface="+mn-lt"/>
                <a:ea typeface="ＭＳ Ｐゴシック" charset="0"/>
                <a:cs typeface="ＭＳ Ｐゴシック" charset="0"/>
              </a:rPr>
              <a:t> 270, </a:t>
            </a:r>
            <a:r>
              <a:rPr kumimoji="1" lang="en-US" altLang="ja-JP" sz="1200" kern="1200" dirty="0" err="1" smtClean="0">
                <a:solidFill>
                  <a:schemeClr val="tx1"/>
                </a:solidFill>
                <a:effectLst/>
                <a:latin typeface="+mn-lt"/>
                <a:ea typeface="ＭＳ Ｐゴシック" charset="0"/>
                <a:cs typeface="ＭＳ Ｐゴシック" charset="0"/>
              </a:rPr>
              <a:t>suzuki</a:t>
            </a:r>
            <a:r>
              <a:rPr kumimoji="1" lang="en-US" altLang="ja-JP" sz="1200" kern="1200" dirty="0" smtClean="0">
                <a:solidFill>
                  <a:schemeClr val="tx1"/>
                </a:solidFill>
                <a:effectLst/>
                <a:latin typeface="+mn-lt"/>
                <a:ea typeface="ＭＳ Ｐゴシック" charset="0"/>
                <a:cs typeface="ＭＳ Ｐゴシック" charset="0"/>
              </a:rPr>
              <a:t> 10, </a:t>
            </a:r>
            <a:r>
              <a:rPr kumimoji="1" lang="en-US" altLang="ja-JP" sz="1200" u="sng" kern="1200" dirty="0" smtClean="0">
                <a:solidFill>
                  <a:schemeClr val="tx1"/>
                </a:solidFill>
                <a:effectLst/>
                <a:latin typeface="+mn-lt"/>
                <a:ea typeface="ＭＳ Ｐゴシック" charset="0"/>
                <a:cs typeface="ＭＳ Ｐゴシック" charset="0"/>
                <a:hlinkClick r:id="rId3"/>
              </a:rPr>
              <a:t>http://yugyofromhere.blog8.fc2.com/blog-entry-2606.html</a:t>
            </a:r>
            <a:r>
              <a:rPr kumimoji="1" lang="en-US" altLang="ja-JP" sz="1200" kern="1200" dirty="0" smtClean="0">
                <a:solidFill>
                  <a:schemeClr val="tx1"/>
                </a:solidFill>
                <a:effectLst/>
                <a:latin typeface="+mn-lt"/>
                <a:ea typeface="ＭＳ Ｐゴシック" charset="0"/>
                <a:cs typeface="ＭＳ Ｐゴシック" charset="0"/>
              </a:rPr>
              <a:t> , </a:t>
            </a:r>
            <a:r>
              <a:rPr kumimoji="1" lang="en-US" altLang="ja-JP" sz="1200" u="sng" kern="1200" dirty="0" smtClean="0">
                <a:solidFill>
                  <a:schemeClr val="tx1"/>
                </a:solidFill>
                <a:effectLst/>
                <a:latin typeface="+mn-lt"/>
                <a:ea typeface="ＭＳ Ｐゴシック" charset="0"/>
                <a:cs typeface="ＭＳ Ｐゴシック" charset="0"/>
                <a:hlinkClick r:id="rId4"/>
              </a:rPr>
              <a:t>http://www.geocities.jp/general_sasaki/buson-hptotogisu-ni.html</a:t>
            </a:r>
            <a:r>
              <a:rPr kumimoji="1" lang="en-US" altLang="ja-JP" sz="1200" kern="1200" dirty="0" smtClean="0">
                <a:solidFill>
                  <a:schemeClr val="tx1"/>
                </a:solidFill>
                <a:effectLst/>
                <a:latin typeface="+mn-lt"/>
                <a:ea typeface="ＭＳ Ｐゴシック" charset="0"/>
                <a:cs typeface="ＭＳ Ｐゴシック" charset="0"/>
              </a:rPr>
              <a:t> </a:t>
            </a: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err="1" smtClean="0">
                <a:solidFill>
                  <a:schemeClr val="tx1"/>
                </a:solidFill>
                <a:effectLst/>
                <a:latin typeface="+mn-lt"/>
                <a:ea typeface="ＭＳ Ｐゴシック" charset="0"/>
                <a:cs typeface="ＭＳ Ｐゴシック" charset="0"/>
              </a:rPr>
              <a:t>Shu</a:t>
            </a:r>
            <a:r>
              <a:rPr kumimoji="1" lang="en-US" altLang="ja-JP" sz="1200" kern="1200" baseline="0" dirty="0" smtClean="0">
                <a:solidFill>
                  <a:schemeClr val="tx1"/>
                </a:solidFill>
                <a:effectLst/>
                <a:latin typeface="+mn-lt"/>
                <a:ea typeface="ＭＳ Ｐゴシック" charset="0"/>
                <a:cs typeface="ＭＳ Ｐゴシック" charset="0"/>
              </a:rPr>
              <a:t> 241 links this to </a:t>
            </a:r>
            <a:r>
              <a:rPr kumimoji="1" lang="ja-JP" altLang="en-US" sz="1200" kern="1200" baseline="0" dirty="0" smtClean="0">
                <a:solidFill>
                  <a:schemeClr val="tx1"/>
                </a:solidFill>
                <a:effectLst/>
                <a:latin typeface="+mn-lt"/>
                <a:ea typeface="ＭＳ Ｐゴシック" charset="0"/>
                <a:cs typeface="ＭＳ Ｐゴシック" charset="0"/>
              </a:rPr>
              <a:t>徒然草</a:t>
            </a:r>
            <a:r>
              <a:rPr kumimoji="1" lang="en-US" altLang="ja-JP" sz="1200" kern="1200" baseline="0" dirty="0" smtClean="0">
                <a:solidFill>
                  <a:schemeClr val="tx1"/>
                </a:solidFill>
                <a:effectLst/>
                <a:latin typeface="+mn-lt"/>
                <a:ea typeface="ＭＳ Ｐゴシック" charset="0"/>
                <a:cs typeface="ＭＳ Ｐゴシック" charset="0"/>
              </a:rPr>
              <a:t>107: </a:t>
            </a:r>
            <a:r>
              <a:rPr kumimoji="1" lang="en-US" altLang="ja-JP" sz="1200" kern="1200" dirty="0" smtClean="0">
                <a:solidFill>
                  <a:schemeClr val="tx1"/>
                </a:solidFill>
                <a:effectLst/>
                <a:latin typeface="+mn-lt"/>
                <a:ea typeface="ＭＳ Ｐゴシック" charset="0"/>
                <a:cs typeface="ＭＳ Ｐゴシック" charset="0"/>
              </a:rPr>
              <a:t>Keene</a:t>
            </a:r>
            <a:r>
              <a:rPr kumimoji="1" lang="en-US" altLang="ja-JP" sz="1200" kern="1200" baseline="0" dirty="0" smtClean="0">
                <a:solidFill>
                  <a:schemeClr val="tx1"/>
                </a:solidFill>
                <a:effectLst/>
                <a:latin typeface="+mn-lt"/>
                <a:ea typeface="ＭＳ Ｐゴシック" charset="0"/>
                <a:cs typeface="ＭＳ Ｐゴシック" charset="0"/>
              </a:rPr>
              <a:t> translation, Essays in Idleness, 107: “Few men can give a quick and apt response to a witticism from a woman, they say. During the reign of the Cloistered Emperor </a:t>
            </a:r>
            <a:r>
              <a:rPr kumimoji="1" lang="en-US" altLang="ja-JP" sz="1200" kern="1200" baseline="0" dirty="0" err="1" smtClean="0">
                <a:solidFill>
                  <a:schemeClr val="tx1"/>
                </a:solidFill>
                <a:effectLst/>
                <a:latin typeface="+mn-lt"/>
                <a:ea typeface="ＭＳ Ｐゴシック" charset="0"/>
                <a:cs typeface="ＭＳ Ｐゴシック" charset="0"/>
              </a:rPr>
              <a:t>Kameyama</a:t>
            </a:r>
            <a:r>
              <a:rPr kumimoji="1" lang="en-US" altLang="ja-JP" sz="1200" kern="1200" baseline="0" dirty="0" smtClean="0">
                <a:solidFill>
                  <a:schemeClr val="tx1"/>
                </a:solidFill>
                <a:effectLst/>
                <a:latin typeface="+mn-lt"/>
                <a:ea typeface="ＭＳ Ｐゴシック" charset="0"/>
                <a:cs typeface="ＭＳ Ｐゴシック" charset="0"/>
              </a:rPr>
              <a:t> some mischievous court ladies made a practice of testing young men who came to court by asking if they had ever heard a nightingale sing. A certain major counselor answered, “An insignificant person the likes of myself could never be so privileged.” The Horikawa minister of the interior said, “I believe I have heard one at </a:t>
            </a:r>
            <a:r>
              <a:rPr kumimoji="1" lang="en-US" altLang="ja-JP" sz="1200" kern="1200" baseline="0" dirty="0" err="1" smtClean="0">
                <a:solidFill>
                  <a:schemeClr val="tx1"/>
                </a:solidFill>
                <a:effectLst/>
                <a:latin typeface="+mn-lt"/>
                <a:ea typeface="ＭＳ Ｐゴシック" charset="0"/>
                <a:cs typeface="ＭＳ Ｐゴシック" charset="0"/>
              </a:rPr>
              <a:t>Iwakura</a:t>
            </a:r>
            <a:r>
              <a:rPr kumimoji="1" lang="en-US" altLang="ja-JP" sz="1200" kern="1200" baseline="0" dirty="0" smtClean="0">
                <a:solidFill>
                  <a:schemeClr val="tx1"/>
                </a:solidFill>
                <a:effectLst/>
                <a:latin typeface="+mn-lt"/>
                <a:ea typeface="ＭＳ Ｐゴシック" charset="0"/>
                <a:cs typeface="ＭＳ Ｐゴシック" charset="0"/>
              </a:rPr>
              <a:t>.” The women said, “That’s a perfectly good answer. The major counselor’s calling himself insignificant was unfortunate.” Such where their evaluations. … A man should be trained in such a way that no woman will ever laugh at him.” I once heard someone say that it was thanks to the instruction the </a:t>
            </a:r>
            <a:r>
              <a:rPr kumimoji="1" lang="en-US" altLang="ja-JP" sz="1200" kern="1200" baseline="0" dirty="0" err="1" smtClean="0">
                <a:solidFill>
                  <a:schemeClr val="tx1"/>
                </a:solidFill>
                <a:effectLst/>
                <a:latin typeface="+mn-lt"/>
                <a:ea typeface="ＭＳ Ｐゴシック" charset="0"/>
                <a:cs typeface="ＭＳ Ｐゴシック" charset="0"/>
              </a:rPr>
              <a:t>Jodoji</a:t>
            </a:r>
            <a:r>
              <a:rPr kumimoji="1" lang="en-US" altLang="ja-JP" sz="1200" kern="1200" baseline="0" dirty="0" smtClean="0">
                <a:solidFill>
                  <a:schemeClr val="tx1"/>
                </a:solidFill>
                <a:effectLst/>
                <a:latin typeface="+mn-lt"/>
                <a:ea typeface="ＭＳ Ｐゴシック" charset="0"/>
                <a:cs typeface="ＭＳ Ｐゴシック" charset="0"/>
              </a:rPr>
              <a:t> chancellor received as a boy from the Retired Empress </a:t>
            </a:r>
            <a:r>
              <a:rPr kumimoji="1" lang="en-US" altLang="ja-JP" sz="1200" kern="1200" baseline="0" dirty="0" err="1" smtClean="0">
                <a:solidFill>
                  <a:schemeClr val="tx1"/>
                </a:solidFill>
                <a:effectLst/>
                <a:latin typeface="+mn-lt"/>
                <a:ea typeface="ＭＳ Ｐゴシック" charset="0"/>
                <a:cs typeface="ＭＳ Ｐゴシック" charset="0"/>
              </a:rPr>
              <a:t>Anki</a:t>
            </a:r>
            <a:r>
              <a:rPr kumimoji="1" lang="en-US" altLang="ja-JP" sz="1200" kern="1200" baseline="0" dirty="0" smtClean="0">
                <a:solidFill>
                  <a:schemeClr val="tx1"/>
                </a:solidFill>
                <a:effectLst/>
                <a:latin typeface="+mn-lt"/>
                <a:ea typeface="ＭＳ Ｐゴシック" charset="0"/>
                <a:cs typeface="ＭＳ Ｐゴシック" charset="0"/>
              </a:rPr>
              <a:t> that he spoke so ably. The Yamashina minister of the left once said, “I feel embarrassed and nervous even when some wretched serving-girl looks at me.” In a world without women it would not make any difference what kind of clothes or hate a man wore; nobody would take the trouble to dress properly. … One might wonder, then, what exalted creatures women must be to inspire such fear in men. In fact, women are all perverse by nature. They are deeply self-centered, grasping in the extreme, devoid of all susceptibility to reason, quick to indulge in superstitious practices….”</a:t>
            </a:r>
          </a:p>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baseline="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「岩くらの　狂女恋せよ　ほととぎす」</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岩倉は、松園さんの「花筐」の照日の前を描くために通った精神病院のある地。</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岩倉・大雲寺の不動堂は狂人たちの治療場として当時から有名だったそうだ。</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安永</a:t>
            </a:r>
            <a:r>
              <a:rPr kumimoji="1" lang="en-US" altLang="ja-JP" sz="1200" kern="1200" dirty="0" smtClean="0">
                <a:solidFill>
                  <a:schemeClr val="tx1"/>
                </a:solidFill>
                <a:effectLst/>
                <a:latin typeface="+mn-lt"/>
                <a:ea typeface="ＭＳ Ｐゴシック" charset="0"/>
                <a:cs typeface="ＭＳ Ｐゴシック" charset="0"/>
              </a:rPr>
              <a:t>2</a:t>
            </a:r>
            <a:r>
              <a:rPr kumimoji="1" lang="ja-JP" altLang="ja-JP" sz="1200" kern="1200" dirty="0" smtClean="0">
                <a:solidFill>
                  <a:schemeClr val="tx1"/>
                </a:solidFill>
                <a:effectLst/>
                <a:latin typeface="+mn-lt"/>
                <a:ea typeface="ＭＳ Ｐゴシック" charset="0"/>
                <a:cs typeface="ＭＳ Ｐゴシック" charset="0"/>
              </a:rPr>
              <a:t>年（</a:t>
            </a:r>
            <a:r>
              <a:rPr kumimoji="1" lang="en-US" altLang="ja-JP" sz="1200" kern="1200" dirty="0" smtClean="0">
                <a:solidFill>
                  <a:schemeClr val="tx1"/>
                </a:solidFill>
                <a:effectLst/>
                <a:latin typeface="+mn-lt"/>
                <a:ea typeface="ＭＳ Ｐゴシック" charset="0"/>
                <a:cs typeface="ＭＳ Ｐゴシック" charset="0"/>
              </a:rPr>
              <a:t>1773</a:t>
            </a:r>
            <a:r>
              <a:rPr kumimoji="1" lang="ja-JP" altLang="ja-JP" sz="1200" kern="1200" dirty="0" smtClean="0">
                <a:solidFill>
                  <a:schemeClr val="tx1"/>
                </a:solidFill>
                <a:effectLst/>
                <a:latin typeface="+mn-lt"/>
                <a:ea typeface="ＭＳ Ｐゴシック" charset="0"/>
                <a:cs typeface="ＭＳ Ｐゴシック" charset="0"/>
              </a:rPr>
              <a:t>）</a:t>
            </a:r>
            <a:r>
              <a:rPr kumimoji="1" lang="en-US" altLang="ja-JP" sz="1200" kern="1200" dirty="0" smtClean="0">
                <a:solidFill>
                  <a:schemeClr val="tx1"/>
                </a:solidFill>
                <a:effectLst/>
                <a:latin typeface="+mn-lt"/>
                <a:ea typeface="ＭＳ Ｐゴシック" charset="0"/>
                <a:cs typeface="ＭＳ Ｐゴシック" charset="0"/>
              </a:rPr>
              <a:t>4/4</a:t>
            </a:r>
            <a:r>
              <a:rPr kumimoji="1" lang="ja-JP" altLang="ja-JP" sz="1200" kern="1200" dirty="0" smtClean="0">
                <a:solidFill>
                  <a:schemeClr val="tx1"/>
                </a:solidFill>
                <a:effectLst/>
                <a:latin typeface="+mn-lt"/>
                <a:ea typeface="ＭＳ Ｐゴシック" charset="0"/>
                <a:cs typeface="ＭＳ Ｐゴシック" charset="0"/>
              </a:rPr>
              <a:t>に描かれた。</a:t>
            </a: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6</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ja-JP" sz="1200" kern="1200" dirty="0" smtClean="0">
                <a:solidFill>
                  <a:schemeClr val="tx1"/>
                </a:solidFill>
                <a:effectLst/>
                <a:latin typeface="+mn-lt"/>
                <a:ea typeface="ＭＳ Ｐゴシック" charset="0"/>
                <a:cs typeface="ＭＳ Ｐゴシック" charset="0"/>
              </a:rPr>
              <a:t>岩くらの狂女恋せよほととぎす</a:t>
            </a: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7</a:t>
            </a:fld>
            <a:endParaRPr lang="ja-JP" altLang="en-US"/>
          </a:p>
        </p:txBody>
      </p:sp>
    </p:spTree>
    <p:extLst>
      <p:ext uri="{BB962C8B-B14F-4D97-AF65-F5344CB8AC3E}">
        <p14:creationId xmlns:p14="http://schemas.microsoft.com/office/powerpoint/2010/main" val="3208367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ja-JP" sz="1200" kern="1200" dirty="0" smtClean="0">
                <a:solidFill>
                  <a:schemeClr val="tx1"/>
                </a:solidFill>
                <a:effectLst/>
                <a:latin typeface="+mn-lt"/>
                <a:ea typeface="ＭＳ Ｐゴシック" charset="0"/>
                <a:cs typeface="ＭＳ Ｐゴシック" charset="0"/>
              </a:rPr>
              <a:t>岩くらの狂女恋せよほととぎす</a:t>
            </a: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8</a:t>
            </a:fld>
            <a:endParaRPr lang="ja-JP" altLang="en-US"/>
          </a:p>
        </p:txBody>
      </p:sp>
    </p:spTree>
    <p:extLst>
      <p:ext uri="{BB962C8B-B14F-4D97-AF65-F5344CB8AC3E}">
        <p14:creationId xmlns:p14="http://schemas.microsoft.com/office/powerpoint/2010/main" val="3208367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ja-JP" sz="1200" kern="1200" dirty="0" smtClean="0">
                <a:solidFill>
                  <a:schemeClr val="tx1"/>
                </a:solidFill>
                <a:effectLst/>
                <a:latin typeface="+mn-lt"/>
                <a:ea typeface="ＭＳ Ｐゴシック" charset="0"/>
                <a:cs typeface="ＭＳ Ｐゴシック" charset="0"/>
              </a:rPr>
              <a:t>岩くらの狂女恋せよほととぎす</a:t>
            </a: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9</a:t>
            </a:fld>
            <a:endParaRPr lang="ja-JP" altLang="en-US"/>
          </a:p>
        </p:txBody>
      </p:sp>
    </p:spTree>
    <p:extLst>
      <p:ext uri="{BB962C8B-B14F-4D97-AF65-F5344CB8AC3E}">
        <p14:creationId xmlns:p14="http://schemas.microsoft.com/office/powerpoint/2010/main" val="32083674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1" kern="1200" dirty="0" smtClean="0">
                <a:solidFill>
                  <a:schemeClr val="tx1"/>
                </a:solidFill>
                <a:effectLst/>
                <a:latin typeface="+mn-lt"/>
                <a:ea typeface="ＭＳ Ｐゴシック" charset="0"/>
                <a:cs typeface="ＭＳ Ｐゴシック" charset="0"/>
              </a:rPr>
              <a:t>5 sound</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行々てこゝに行々夏野かな</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smtClean="0">
                <a:solidFill>
                  <a:schemeClr val="tx1"/>
                </a:solidFill>
                <a:effectLst/>
                <a:latin typeface="+mn-lt"/>
                <a:ea typeface="ＭＳ Ｐゴシック" charset="0"/>
                <a:cs typeface="ＭＳ Ｐゴシック" charset="0"/>
              </a:rPr>
              <a:t>yuki yuki te / </a:t>
            </a:r>
            <a:r>
              <a:rPr kumimoji="1" lang="en-US" altLang="ja-JP" sz="1200" i="1" kern="1200" dirty="0" err="1" smtClean="0">
                <a:solidFill>
                  <a:schemeClr val="tx1"/>
                </a:solidFill>
                <a:effectLst/>
                <a:latin typeface="+mn-lt"/>
                <a:ea typeface="ＭＳ Ｐゴシック" charset="0"/>
                <a:cs typeface="ＭＳ Ｐゴシック" charset="0"/>
              </a:rPr>
              <a:t>koko</a:t>
            </a:r>
            <a:r>
              <a:rPr kumimoji="1" lang="en-US" altLang="ja-JP" sz="1200" i="1" kern="1200" dirty="0" smtClean="0">
                <a:solidFill>
                  <a:schemeClr val="tx1"/>
                </a:solidFill>
                <a:effectLst/>
                <a:latin typeface="+mn-lt"/>
                <a:ea typeface="ＭＳ Ｐゴシック" charset="0"/>
                <a:cs typeface="ＭＳ Ｐゴシック" charset="0"/>
              </a:rPr>
              <a:t> ni yuki yuku / </a:t>
            </a:r>
            <a:r>
              <a:rPr kumimoji="1" lang="en-US" altLang="ja-JP" sz="1200" i="1" kern="1200" dirty="0" err="1" smtClean="0">
                <a:solidFill>
                  <a:schemeClr val="tx1"/>
                </a:solidFill>
                <a:effectLst/>
                <a:latin typeface="+mn-lt"/>
                <a:ea typeface="ＭＳ Ｐゴシック" charset="0"/>
                <a:cs typeface="ＭＳ Ｐゴシック" charset="0"/>
              </a:rPr>
              <a:t>natsuno</a:t>
            </a:r>
            <a:r>
              <a:rPr kumimoji="1" lang="en-US" altLang="ja-JP" sz="1200" i="1" kern="1200" dirty="0" smtClean="0">
                <a:solidFill>
                  <a:schemeClr val="tx1"/>
                </a:solidFill>
                <a:effectLst/>
                <a:latin typeface="+mn-lt"/>
                <a:ea typeface="ＭＳ Ｐゴシック" charset="0"/>
                <a:cs typeface="ＭＳ Ｐゴシック" charset="0"/>
              </a:rPr>
              <a:t> kana</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t>
            </a:r>
            <a:r>
              <a:rPr kumimoji="1" lang="ja-JP" altLang="ja-JP" sz="1200" kern="1200" dirty="0" smtClean="0">
                <a:solidFill>
                  <a:schemeClr val="tx1"/>
                </a:solidFill>
                <a:effectLst/>
                <a:latin typeface="+mn-lt"/>
                <a:ea typeface="ＭＳ Ｐゴシック" charset="0"/>
                <a:cs typeface="ＭＳ Ｐゴシック" charset="0"/>
              </a:rPr>
              <a:t>夏野 </a:t>
            </a:r>
            <a:r>
              <a:rPr kumimoji="1" lang="en-US" altLang="ja-JP" sz="1200" i="1" kern="1200" dirty="0" err="1" smtClean="0">
                <a:solidFill>
                  <a:schemeClr val="tx1"/>
                </a:solidFill>
                <a:effectLst/>
                <a:latin typeface="+mn-lt"/>
                <a:ea typeface="ＭＳ Ｐゴシック" charset="0"/>
                <a:cs typeface="ＭＳ Ｐゴシック" charset="0"/>
              </a:rPr>
              <a:t>natsu</a:t>
            </a:r>
            <a:r>
              <a:rPr kumimoji="1" lang="en-US" altLang="ja-JP" sz="1200" i="1" kern="1200" dirty="0" smtClean="0">
                <a:solidFill>
                  <a:schemeClr val="tx1"/>
                </a:solidFill>
                <a:effectLst/>
                <a:latin typeface="+mn-lt"/>
                <a:ea typeface="ＭＳ Ｐゴシック" charset="0"/>
                <a:cs typeface="ＭＳ Ｐゴシック" charset="0"/>
              </a:rPr>
              <a:t>-no</a:t>
            </a:r>
            <a:r>
              <a:rPr kumimoji="1" lang="en-US" altLang="ja-JP" sz="1200" kern="1200" dirty="0" smtClean="0">
                <a:solidFill>
                  <a:schemeClr val="tx1"/>
                </a:solidFill>
                <a:effectLst/>
                <a:latin typeface="+mn-lt"/>
                <a:ea typeface="ＭＳ Ｐゴシック" charset="0"/>
                <a:cs typeface="ＭＳ Ｐゴシック" charset="0"/>
              </a:rPr>
              <a:t> “summer field”</a:t>
            </a:r>
            <a:r>
              <a:rPr lang="en-US" altLang="ja-JP" dirty="0" smtClean="0">
                <a:effectLst/>
              </a:rPr>
              <a:t> </a:t>
            </a:r>
          </a:p>
          <a:p>
            <a:r>
              <a:rPr kumimoji="1" lang="en-US" altLang="ja-JP" sz="1200" kern="1200" dirty="0" smtClean="0">
                <a:solidFill>
                  <a:schemeClr val="tx1"/>
                </a:solidFill>
                <a:effectLst/>
                <a:latin typeface="+mn-lt"/>
                <a:ea typeface="ＭＳ Ｐゴシック" charset="0"/>
                <a:cs typeface="ＭＳ Ｐゴシック" charset="0"/>
              </a:rPr>
              <a:t>5—</a:t>
            </a:r>
            <a:r>
              <a:rPr kumimoji="1" lang="ja-JP" altLang="ja-JP" sz="1200" kern="1200" dirty="0" smtClean="0">
                <a:solidFill>
                  <a:schemeClr val="tx1"/>
                </a:solidFill>
                <a:effectLst/>
                <a:latin typeface="+mn-lt"/>
                <a:ea typeface="ＭＳ Ｐゴシック" charset="0"/>
                <a:cs typeface="ＭＳ Ｐゴシック" charset="0"/>
              </a:rPr>
              <a:t>行々てこゝに行々夏野かな</a:t>
            </a:r>
            <a:r>
              <a:rPr kumimoji="1" lang="en-US" altLang="ja-JP" sz="1200" kern="1200" dirty="0" smtClean="0">
                <a:solidFill>
                  <a:schemeClr val="tx1"/>
                </a:solidFill>
                <a:effectLst/>
                <a:latin typeface="+mn-lt"/>
                <a:ea typeface="ＭＳ Ｐゴシック" charset="0"/>
                <a:cs typeface="ＭＳ Ｐゴシック" charset="0"/>
              </a:rPr>
              <a:t> 5 </a:t>
            </a:r>
            <a:r>
              <a:rPr kumimoji="1" lang="en-US" altLang="ja-JP" sz="1200" kern="1200" dirty="0" err="1" smtClean="0">
                <a:solidFill>
                  <a:schemeClr val="tx1"/>
                </a:solidFill>
                <a:effectLst/>
                <a:latin typeface="+mn-lt"/>
                <a:ea typeface="ＭＳ Ｐゴシック" charset="0"/>
                <a:cs typeface="ＭＳ Ｐゴシック" charset="0"/>
              </a:rPr>
              <a:t>shu</a:t>
            </a:r>
            <a:r>
              <a:rPr kumimoji="1" lang="en-US" altLang="ja-JP" sz="1200" kern="1200" dirty="0" smtClean="0">
                <a:solidFill>
                  <a:schemeClr val="tx1"/>
                </a:solidFill>
                <a:effectLst/>
                <a:latin typeface="+mn-lt"/>
                <a:ea typeface="ＭＳ Ｐゴシック" charset="0"/>
                <a:cs typeface="ＭＳ Ｐゴシック" charset="0"/>
              </a:rPr>
              <a:t> 355 </a:t>
            </a:r>
            <a:r>
              <a:rPr kumimoji="1" lang="en-US" altLang="ja-JP" sz="1200" kern="1200" dirty="0" smtClean="0">
                <a:solidFill>
                  <a:schemeClr val="tx1"/>
                </a:solidFill>
                <a:effectLst/>
                <a:latin typeface="+mn-lt"/>
                <a:ea typeface="ＭＳ Ｐゴシック" charset="0"/>
                <a:cs typeface="ＭＳ Ｐゴシック" charset="0"/>
              </a:rPr>
              <a:t>sound, </a:t>
            </a:r>
            <a:r>
              <a:rPr kumimoji="1" lang="en-US" altLang="ja-JP" sz="1200" kern="1200" dirty="0" err="1" smtClean="0">
                <a:solidFill>
                  <a:schemeClr val="tx1"/>
                </a:solidFill>
                <a:effectLst/>
                <a:latin typeface="+mn-lt"/>
                <a:ea typeface="ＭＳ Ｐゴシック" charset="0"/>
                <a:cs typeface="ＭＳ Ｐゴシック" charset="0"/>
              </a:rPr>
              <a:t>nakamura</a:t>
            </a:r>
            <a:r>
              <a:rPr kumimoji="1" lang="en-US" altLang="ja-JP" sz="1200" kern="1200" dirty="0" smtClean="0">
                <a:solidFill>
                  <a:schemeClr val="tx1"/>
                </a:solidFill>
                <a:effectLst/>
                <a:latin typeface="+mn-lt"/>
                <a:ea typeface="ＭＳ Ｐゴシック" charset="0"/>
                <a:cs typeface="ＭＳ Ｐゴシック" charset="0"/>
              </a:rPr>
              <a:t> 158, </a:t>
            </a:r>
            <a:r>
              <a:rPr kumimoji="1" lang="en-US" altLang="ja-JP" sz="1200" kern="1200" dirty="0" err="1" smtClean="0">
                <a:solidFill>
                  <a:schemeClr val="tx1"/>
                </a:solidFill>
                <a:effectLst/>
                <a:latin typeface="+mn-lt"/>
                <a:ea typeface="ＭＳ Ｐゴシック" charset="0"/>
                <a:cs typeface="ＭＳ Ｐゴシック" charset="0"/>
              </a:rPr>
              <a:t>ogata</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smtClean="0">
                <a:solidFill>
                  <a:schemeClr val="tx1"/>
                </a:solidFill>
                <a:effectLst/>
                <a:latin typeface="+mn-lt"/>
                <a:ea typeface="ＭＳ Ｐゴシック" charset="0"/>
                <a:cs typeface="ＭＳ Ｐゴシック" charset="0"/>
              </a:rPr>
              <a:t>59</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u="sng" kern="1200" dirty="0" smtClean="0">
                <a:solidFill>
                  <a:schemeClr val="tx1"/>
                </a:solidFill>
                <a:effectLst/>
                <a:latin typeface="+mn-lt"/>
                <a:ea typeface="ＭＳ Ｐゴシック" charset="0"/>
                <a:cs typeface="ＭＳ Ｐゴシック" charset="0"/>
                <a:hlinkClick r:id="rId3"/>
              </a:rPr>
              <a:t>http://eastasiastudent.net/china/classical/%E8%A1%8C%E8%A1%8C%E9%87%8D%E8%A1%8C%E8%A1%8C-marching-on</a:t>
            </a:r>
            <a:r>
              <a:rPr kumimoji="1" lang="en-US" altLang="ja-JP" sz="1200" kern="1200" dirty="0" smtClean="0">
                <a:solidFill>
                  <a:schemeClr val="tx1"/>
                </a:solidFill>
                <a:effectLst/>
                <a:latin typeface="+mn-lt"/>
                <a:ea typeface="ＭＳ Ｐゴシック" charset="0"/>
                <a:cs typeface="ＭＳ Ｐゴシック" charset="0"/>
              </a:rPr>
              <a:t> </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en-US" altLang="ja-JP" sz="1200" kern="1200" dirty="0" smtClean="0">
                <a:solidFill>
                  <a:schemeClr val="tx1"/>
                </a:solidFill>
                <a:effectLst/>
                <a:latin typeface="+mn-lt"/>
                <a:ea typeface="ＭＳ Ｐゴシック" charset="0"/>
                <a:cs typeface="ＭＳ Ｐゴシック" charset="0"/>
              </a:rPr>
              <a:t>This is a translation of the poem </a:t>
            </a:r>
            <a:r>
              <a:rPr kumimoji="1" lang="ja-JP" altLang="ja-JP" sz="1200" kern="1200" dirty="0" smtClean="0">
                <a:solidFill>
                  <a:schemeClr val="tx1"/>
                </a:solidFill>
                <a:effectLst/>
                <a:latin typeface="+mn-lt"/>
                <a:ea typeface="ＭＳ Ｐゴシック" charset="0"/>
                <a:cs typeface="ＭＳ Ｐゴシック" charset="0"/>
              </a:rPr>
              <a:t>行行重行行</a:t>
            </a:r>
            <a:r>
              <a:rPr kumimoji="1" lang="en-US" altLang="ja-JP" sz="1200" kern="1200" dirty="0" smtClean="0">
                <a:solidFill>
                  <a:schemeClr val="tx1"/>
                </a:solidFill>
                <a:effectLst/>
                <a:latin typeface="+mn-lt"/>
                <a:ea typeface="ＭＳ Ｐゴシック" charset="0"/>
                <a:cs typeface="ＭＳ Ｐゴシック" charset="0"/>
              </a:rPr>
              <a:t> from </a:t>
            </a:r>
            <a:r>
              <a:rPr kumimoji="1" lang="ja-JP" altLang="ja-JP" sz="1200" kern="1200" dirty="0" smtClean="0">
                <a:solidFill>
                  <a:schemeClr val="tx1"/>
                </a:solidFill>
                <a:effectLst/>
                <a:latin typeface="+mn-lt"/>
                <a:ea typeface="ＭＳ Ｐゴシック" charset="0"/>
                <a:cs typeface="ＭＳ Ｐゴシック" charset="0"/>
              </a:rPr>
              <a:t>古詩十九首</a:t>
            </a:r>
            <a:r>
              <a:rPr kumimoji="1" lang="en-US" altLang="ja-JP" sz="1200" kern="1200" dirty="0" smtClean="0">
                <a:solidFill>
                  <a:schemeClr val="tx1"/>
                </a:solidFill>
                <a:effectLst/>
                <a:latin typeface="+mn-lt"/>
                <a:ea typeface="ＭＳ Ｐゴシック" charset="0"/>
                <a:cs typeface="ＭＳ Ｐゴシック" charset="0"/>
              </a:rPr>
              <a:t> (Nineteen Old Poems) [The </a:t>
            </a:r>
            <a:r>
              <a:rPr kumimoji="1" lang="en-US" altLang="ja-JP" sz="1200" kern="1200" dirty="0" err="1" smtClean="0">
                <a:solidFill>
                  <a:schemeClr val="tx1"/>
                </a:solidFill>
                <a:effectLst/>
                <a:latin typeface="+mn-lt"/>
                <a:ea typeface="ＭＳ Ｐゴシック" charset="0"/>
                <a:cs typeface="ＭＳ Ｐゴシック" charset="0"/>
              </a:rPr>
              <a:t>Gushi</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shijiu</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shou</a:t>
            </a:r>
            <a:r>
              <a:rPr kumimoji="1" lang="en-US" altLang="ja-JP" sz="1200" kern="1200" dirty="0" smtClean="0">
                <a:solidFill>
                  <a:schemeClr val="tx1"/>
                </a:solidFill>
                <a:effectLst/>
                <a:latin typeface="+mn-lt"/>
                <a:ea typeface="ＭＳ Ｐゴシック" charset="0"/>
                <a:cs typeface="ＭＳ Ｐゴシック" charset="0"/>
              </a:rPr>
              <a:t> </a:t>
            </a:r>
            <a:r>
              <a:rPr kumimoji="1" lang="ja-JP" altLang="ja-JP" sz="1200" kern="1200" dirty="0" smtClean="0">
                <a:solidFill>
                  <a:schemeClr val="tx1"/>
                </a:solidFill>
                <a:effectLst/>
                <a:latin typeface="+mn-lt"/>
                <a:ea typeface="ＭＳ Ｐゴシック" charset="0"/>
                <a:cs typeface="ＭＳ Ｐゴシック" charset="0"/>
              </a:rPr>
              <a:t>古詩十九首</a:t>
            </a:r>
            <a:r>
              <a:rPr kumimoji="1" lang="en-US" altLang="ja-JP" sz="1200" kern="1200" dirty="0" smtClean="0">
                <a:solidFill>
                  <a:schemeClr val="tx1"/>
                </a:solidFill>
                <a:effectLst/>
                <a:latin typeface="+mn-lt"/>
                <a:ea typeface="ＭＳ Ｐゴシック" charset="0"/>
                <a:cs typeface="ＭＳ Ｐゴシック" charset="0"/>
              </a:rPr>
              <a:t> "Nineteen ancient poems" is a collection of anonymous regular poems from the Han period </a:t>
            </a:r>
            <a:r>
              <a:rPr kumimoji="1" lang="ja-JP" altLang="ja-JP" sz="1200" kern="1200" dirty="0" smtClean="0">
                <a:solidFill>
                  <a:schemeClr val="tx1"/>
                </a:solidFill>
                <a:effectLst/>
                <a:latin typeface="+mn-lt"/>
                <a:ea typeface="ＭＳ Ｐゴシック" charset="0"/>
                <a:cs typeface="ＭＳ Ｐゴシック" charset="0"/>
              </a:rPr>
              <a:t>漢</a:t>
            </a:r>
            <a:r>
              <a:rPr kumimoji="1" lang="en-US" altLang="ja-JP" sz="1200" kern="1200" dirty="0" smtClean="0">
                <a:solidFill>
                  <a:schemeClr val="tx1"/>
                </a:solidFill>
                <a:effectLst/>
                <a:latin typeface="+mn-lt"/>
                <a:ea typeface="ＭＳ Ｐゴシック" charset="0"/>
                <a:cs typeface="ＭＳ Ｐゴシック" charset="0"/>
              </a:rPr>
              <a:t> (206 BCE-220 CE).]</a:t>
            </a:r>
          </a:p>
          <a:p>
            <a:r>
              <a:rPr kumimoji="1" lang="en-US" altLang="ja-JP" sz="1200" kern="1200" dirty="0" smtClean="0">
                <a:solidFill>
                  <a:schemeClr val="tx1"/>
                </a:solidFill>
                <a:effectLst/>
                <a:latin typeface="+mn-lt"/>
                <a:ea typeface="ＭＳ Ｐゴシック" charset="0"/>
                <a:cs typeface="ＭＳ Ｐゴシック" charset="0"/>
              </a:rPr>
              <a:t>Marching on and on,</a:t>
            </a:r>
          </a:p>
          <a:p>
            <a:r>
              <a:rPr kumimoji="1" lang="en-US" altLang="ja-JP" sz="1200" kern="1200" dirty="0" smtClean="0">
                <a:solidFill>
                  <a:schemeClr val="tx1"/>
                </a:solidFill>
                <a:effectLst/>
                <a:latin typeface="+mn-lt"/>
                <a:ea typeface="ＭＳ Ｐゴシック" charset="0"/>
                <a:cs typeface="ＭＳ Ｐゴシック" charset="0"/>
              </a:rPr>
              <a:t>Living far away from you.</a:t>
            </a:r>
          </a:p>
          <a:p>
            <a:r>
              <a:rPr kumimoji="1" lang="en-US" altLang="ja-JP" sz="1200" kern="1200" dirty="0" smtClean="0">
                <a:solidFill>
                  <a:schemeClr val="tx1"/>
                </a:solidFill>
                <a:effectLst/>
                <a:latin typeface="+mn-lt"/>
                <a:ea typeface="ＭＳ Ｐゴシック" charset="0"/>
                <a:cs typeface="ＭＳ Ｐゴシック" charset="0"/>
              </a:rPr>
              <a:t>We stand more than a thousand miles apart,</a:t>
            </a:r>
          </a:p>
          <a:p>
            <a:r>
              <a:rPr kumimoji="1" lang="en-US" altLang="ja-JP" sz="1200" kern="1200" dirty="0" smtClean="0">
                <a:solidFill>
                  <a:schemeClr val="tx1"/>
                </a:solidFill>
                <a:effectLst/>
                <a:latin typeface="+mn-lt"/>
                <a:ea typeface="ＭＳ Ｐゴシック" charset="0"/>
                <a:cs typeface="ＭＳ Ｐゴシック" charset="0"/>
              </a:rPr>
              <a:t>Each of us at opposite ends of the sky.</a:t>
            </a:r>
          </a:p>
          <a:p>
            <a:r>
              <a:rPr kumimoji="1" lang="en-US" altLang="ja-JP" sz="1200" kern="1200" dirty="0" smtClean="0">
                <a:solidFill>
                  <a:schemeClr val="tx1"/>
                </a:solidFill>
                <a:effectLst/>
                <a:latin typeface="+mn-lt"/>
                <a:ea typeface="ＭＳ Ｐゴシック" charset="0"/>
                <a:cs typeface="ＭＳ Ｐゴシック" charset="0"/>
              </a:rPr>
              <a:t>The way between us is long and obstructed,</a:t>
            </a:r>
          </a:p>
          <a:p>
            <a:r>
              <a:rPr kumimoji="1" lang="en-US" altLang="ja-JP" sz="1200" kern="1200" dirty="0" smtClean="0">
                <a:solidFill>
                  <a:schemeClr val="tx1"/>
                </a:solidFill>
                <a:effectLst/>
                <a:latin typeface="+mn-lt"/>
                <a:ea typeface="ＭＳ Ｐゴシック" charset="0"/>
                <a:cs typeface="ＭＳ Ｐゴシック" charset="0"/>
              </a:rPr>
              <a:t>Who knows if we will see each other again?</a:t>
            </a:r>
          </a:p>
          <a:p>
            <a:r>
              <a:rPr kumimoji="1" lang="en-US" altLang="ja-JP" sz="1200" kern="1200" dirty="0" smtClean="0">
                <a:solidFill>
                  <a:schemeClr val="tx1"/>
                </a:solidFill>
                <a:effectLst/>
                <a:latin typeface="+mn-lt"/>
                <a:ea typeface="ＭＳ Ｐゴシック" charset="0"/>
                <a:cs typeface="ＭＳ Ｐゴシック" charset="0"/>
              </a:rPr>
              <a:t>The barbarian horses need the winds of the North,</a:t>
            </a:r>
          </a:p>
          <a:p>
            <a:r>
              <a:rPr kumimoji="1" lang="en-US" altLang="ja-JP" sz="1200" kern="1200" dirty="0" smtClean="0">
                <a:solidFill>
                  <a:schemeClr val="tx1"/>
                </a:solidFill>
                <a:effectLst/>
                <a:latin typeface="+mn-lt"/>
                <a:ea typeface="ＭＳ Ｐゴシック" charset="0"/>
                <a:cs typeface="ＭＳ Ｐゴシック" charset="0"/>
              </a:rPr>
              <a:t>The birds of Yue nest in the branches of the South.</a:t>
            </a:r>
          </a:p>
          <a:p>
            <a:r>
              <a:rPr kumimoji="1" lang="en-US" altLang="ja-JP" sz="1200" kern="1200" dirty="0" smtClean="0">
                <a:solidFill>
                  <a:schemeClr val="tx1"/>
                </a:solidFill>
                <a:effectLst/>
                <a:latin typeface="+mn-lt"/>
                <a:ea typeface="ＭＳ Ｐゴシック" charset="0"/>
                <a:cs typeface="ＭＳ Ｐゴシック" charset="0"/>
              </a:rPr>
              <a:t>Every day we grow further apart,</a:t>
            </a:r>
          </a:p>
          <a:p>
            <a:r>
              <a:rPr kumimoji="1" lang="en-US" altLang="ja-JP" sz="1200" kern="1200" dirty="0" smtClean="0">
                <a:solidFill>
                  <a:schemeClr val="tx1"/>
                </a:solidFill>
                <a:effectLst/>
                <a:latin typeface="+mn-lt"/>
                <a:ea typeface="ＭＳ Ｐゴシック" charset="0"/>
                <a:cs typeface="ＭＳ Ｐゴシック" charset="0"/>
              </a:rPr>
              <a:t>Every day my clothes become looser.</a:t>
            </a:r>
          </a:p>
          <a:p>
            <a:r>
              <a:rPr kumimoji="1" lang="en-US" altLang="ja-JP" sz="1200" kern="1200" dirty="0" smtClean="0">
                <a:solidFill>
                  <a:schemeClr val="tx1"/>
                </a:solidFill>
                <a:effectLst/>
                <a:latin typeface="+mn-lt"/>
                <a:ea typeface="ＭＳ Ｐゴシック" charset="0"/>
                <a:cs typeface="ＭＳ Ｐゴシック" charset="0"/>
              </a:rPr>
              <a:t>The drifting clouds obscure the sunlight,</a:t>
            </a:r>
          </a:p>
          <a:p>
            <a:r>
              <a:rPr kumimoji="1" lang="en-US" altLang="ja-JP" sz="1200" kern="1200" dirty="0" smtClean="0">
                <a:solidFill>
                  <a:schemeClr val="tx1"/>
                </a:solidFill>
                <a:effectLst/>
                <a:latin typeface="+mn-lt"/>
                <a:ea typeface="ＭＳ Ｐゴシック" charset="0"/>
                <a:cs typeface="ＭＳ Ｐゴシック" charset="0"/>
              </a:rPr>
              <a:t>The wanderer does not consider going back.</a:t>
            </a:r>
          </a:p>
          <a:p>
            <a:r>
              <a:rPr kumimoji="1" lang="en-US" altLang="ja-JP" sz="1200" kern="1200" dirty="0" smtClean="0">
                <a:solidFill>
                  <a:schemeClr val="tx1"/>
                </a:solidFill>
                <a:effectLst/>
                <a:latin typeface="+mn-lt"/>
                <a:ea typeface="ＭＳ Ｐゴシック" charset="0"/>
                <a:cs typeface="ＭＳ Ｐゴシック" charset="0"/>
              </a:rPr>
              <a:t>Longing for you makes one grow old,</a:t>
            </a:r>
          </a:p>
          <a:p>
            <a:r>
              <a:rPr kumimoji="1" lang="en-US" altLang="ja-JP" sz="1200" kern="1200" dirty="0" smtClean="0">
                <a:solidFill>
                  <a:schemeClr val="tx1"/>
                </a:solidFill>
                <a:effectLst/>
                <a:latin typeface="+mn-lt"/>
                <a:ea typeface="ＭＳ Ｐゴシック" charset="0"/>
                <a:cs typeface="ＭＳ Ｐゴシック" charset="0"/>
              </a:rPr>
              <a:t>The months and years are suddenly far behind me.</a:t>
            </a:r>
          </a:p>
          <a:p>
            <a:r>
              <a:rPr kumimoji="1" lang="en-US" altLang="ja-JP" sz="1200" kern="1200" dirty="0" smtClean="0">
                <a:solidFill>
                  <a:schemeClr val="tx1"/>
                </a:solidFill>
                <a:effectLst/>
                <a:latin typeface="+mn-lt"/>
                <a:ea typeface="ＭＳ Ｐゴシック" charset="0"/>
                <a:cs typeface="ＭＳ Ｐゴシック" charset="0"/>
              </a:rPr>
              <a:t>But let’s not speak any more of this rejection;</a:t>
            </a:r>
          </a:p>
          <a:p>
            <a:r>
              <a:rPr kumimoji="1" lang="en-US" altLang="ja-JP" sz="1200" kern="1200" dirty="0" smtClean="0">
                <a:solidFill>
                  <a:schemeClr val="tx1"/>
                </a:solidFill>
                <a:effectLst/>
                <a:latin typeface="+mn-lt"/>
                <a:ea typeface="ＭＳ Ｐゴシック" charset="0"/>
                <a:cs typeface="ＭＳ Ｐゴシック" charset="0"/>
              </a:rPr>
              <a:t>Please make sure you are eating well.</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行行重行行</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xíng</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xíng</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chóng</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xíng</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xíng</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[walk] [walk] [again] [walk] [walk]</a:t>
            </a:r>
          </a:p>
          <a:p>
            <a:r>
              <a:rPr kumimoji="1" lang="en-US" altLang="ja-JP" sz="1200" kern="1200" dirty="0" smtClean="0">
                <a:solidFill>
                  <a:schemeClr val="tx1"/>
                </a:solidFill>
                <a:effectLst/>
                <a:latin typeface="+mn-lt"/>
                <a:ea typeface="ＭＳ Ｐゴシック" charset="0"/>
                <a:cs typeface="ＭＳ Ｐゴシック" charset="0"/>
              </a:rPr>
              <a:t>Marching on and on,</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與君生別離</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yǔ</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jūn</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shēng</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biélí</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[from] [you] [live] [separate] [leave]</a:t>
            </a:r>
          </a:p>
          <a:p>
            <a:r>
              <a:rPr kumimoji="1" lang="en-US" altLang="ja-JP" sz="1200" kern="1200" dirty="0" smtClean="0">
                <a:solidFill>
                  <a:schemeClr val="tx1"/>
                </a:solidFill>
                <a:effectLst/>
                <a:latin typeface="+mn-lt"/>
                <a:ea typeface="ＭＳ Ｐゴシック" charset="0"/>
                <a:cs typeface="ＭＳ Ｐゴシック" charset="0"/>
              </a:rPr>
              <a:t>Living far away from you.</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相去萬餘里</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xiāng</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qù</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wàn</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yú</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lǐ</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[each other] [remove] [ten thousand] [excess] [mile]</a:t>
            </a:r>
          </a:p>
          <a:p>
            <a:r>
              <a:rPr kumimoji="1" lang="en-US" altLang="ja-JP" sz="1200" kern="1200" dirty="0" smtClean="0">
                <a:solidFill>
                  <a:schemeClr val="tx1"/>
                </a:solidFill>
                <a:effectLst/>
                <a:latin typeface="+mn-lt"/>
                <a:ea typeface="ＭＳ Ｐゴシック" charset="0"/>
                <a:cs typeface="ＭＳ Ｐゴシック" charset="0"/>
              </a:rPr>
              <a:t>We stand more than a thousand miles apart,</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各在天一涯</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gè</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zài</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tiān</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yī</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yá</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[each] [at] [sky] [one] [horizon]</a:t>
            </a:r>
          </a:p>
          <a:p>
            <a:r>
              <a:rPr kumimoji="1" lang="en-US" altLang="ja-JP" sz="1200" kern="1200" dirty="0" smtClean="0">
                <a:solidFill>
                  <a:schemeClr val="tx1"/>
                </a:solidFill>
                <a:effectLst/>
                <a:latin typeface="+mn-lt"/>
                <a:ea typeface="ＭＳ Ｐゴシック" charset="0"/>
                <a:cs typeface="ＭＳ Ｐゴシック" charset="0"/>
              </a:rPr>
              <a:t>Each of us at opposite ends of the sky.</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道路阻且長</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dào</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lù</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zǔ</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qiě</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zhǎng</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[way] [road] [obstructed] [and] [long] The way between us is long and obstructed,</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會面安可知</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huì</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miàn</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ān</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kě</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zhī</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[meet] [face] [secure] [can] [know]</a:t>
            </a:r>
          </a:p>
          <a:p>
            <a:r>
              <a:rPr kumimoji="1" lang="en-US" altLang="ja-JP" sz="1200" kern="1200" dirty="0" smtClean="0">
                <a:solidFill>
                  <a:schemeClr val="tx1"/>
                </a:solidFill>
                <a:effectLst/>
                <a:latin typeface="+mn-lt"/>
                <a:ea typeface="ＭＳ Ｐゴシック" charset="0"/>
                <a:cs typeface="ＭＳ Ｐゴシック" charset="0"/>
              </a:rPr>
              <a:t>Who knows if we will see each other again?</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胡馬依北風</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hú</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mǎ</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yī</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běi</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fēng</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[barbarian] [horse] [depend] [north] [wind] The barbarian horses need the winds of the North,</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越鳥巢南枝</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yuè</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niǎo</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cháo</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nán</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zhī</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[Yue] [bird] [nest] [south] [branch]</a:t>
            </a:r>
          </a:p>
          <a:p>
            <a:r>
              <a:rPr kumimoji="1" lang="en-US" altLang="ja-JP" sz="1200" kern="1200" dirty="0" smtClean="0">
                <a:solidFill>
                  <a:schemeClr val="tx1"/>
                </a:solidFill>
                <a:effectLst/>
                <a:latin typeface="+mn-lt"/>
                <a:ea typeface="ＭＳ Ｐゴシック" charset="0"/>
                <a:cs typeface="ＭＳ Ｐゴシック" charset="0"/>
              </a:rPr>
              <a:t>The birds of Yue nest in the branches of the South.</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相去日已遠</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xiāng</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qù</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rì</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yǐ</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yuǎn</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[each other] [remove] [day] [already] [far]</a:t>
            </a:r>
          </a:p>
          <a:p>
            <a:r>
              <a:rPr kumimoji="1" lang="en-US" altLang="ja-JP" sz="1200" kern="1200" dirty="0" smtClean="0">
                <a:solidFill>
                  <a:schemeClr val="tx1"/>
                </a:solidFill>
                <a:effectLst/>
                <a:latin typeface="+mn-lt"/>
                <a:ea typeface="ＭＳ Ｐゴシック" charset="0"/>
                <a:cs typeface="ＭＳ Ｐゴシック" charset="0"/>
              </a:rPr>
              <a:t>Every day we grow further apart,</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衣帶日已緩</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yī</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dài</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rì</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yǐ</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huǎn</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[clothes] [belt] [day] [already] [loose]</a:t>
            </a:r>
          </a:p>
          <a:p>
            <a:r>
              <a:rPr kumimoji="1" lang="en-US" altLang="ja-JP" sz="1200" kern="1200" dirty="0" smtClean="0">
                <a:solidFill>
                  <a:schemeClr val="tx1"/>
                </a:solidFill>
                <a:effectLst/>
                <a:latin typeface="+mn-lt"/>
                <a:ea typeface="ＭＳ Ｐゴシック" charset="0"/>
                <a:cs typeface="ＭＳ Ｐゴシック" charset="0"/>
              </a:rPr>
              <a:t>Every day my clothes become looser.</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浮雲蔽白日</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fú</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yún</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bì</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bái</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rì</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[drift] [cloud] [conceal] [white] [sun]</a:t>
            </a:r>
          </a:p>
          <a:p>
            <a:r>
              <a:rPr kumimoji="1" lang="en-US" altLang="ja-JP" sz="1200" kern="1200" dirty="0" smtClean="0">
                <a:solidFill>
                  <a:schemeClr val="tx1"/>
                </a:solidFill>
                <a:effectLst/>
                <a:latin typeface="+mn-lt"/>
                <a:ea typeface="ＭＳ Ｐゴシック" charset="0"/>
                <a:cs typeface="ＭＳ Ｐゴシック" charset="0"/>
              </a:rPr>
              <a:t>The drifting clouds obscure the sunlight,</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遊子不顧反</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yóu</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zǐ</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bù</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gù</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fǎn</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[wanderer][] [not] [consider] [go back]</a:t>
            </a:r>
          </a:p>
          <a:p>
            <a:r>
              <a:rPr kumimoji="1" lang="en-US" altLang="ja-JP" sz="1200" kern="1200" dirty="0" smtClean="0">
                <a:solidFill>
                  <a:schemeClr val="tx1"/>
                </a:solidFill>
                <a:effectLst/>
                <a:latin typeface="+mn-lt"/>
                <a:ea typeface="ＭＳ Ｐゴシック" charset="0"/>
                <a:cs typeface="ＭＳ Ｐゴシック" charset="0"/>
              </a:rPr>
              <a:t>The wanderer does not consider going back.</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思君令人老</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sī</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jūn</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lìng</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rén</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lǎo</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[long for] [you] [make] [person] [old]</a:t>
            </a:r>
          </a:p>
          <a:p>
            <a:r>
              <a:rPr kumimoji="1" lang="en-US" altLang="ja-JP" sz="1200" kern="1200" dirty="0" smtClean="0">
                <a:solidFill>
                  <a:schemeClr val="tx1"/>
                </a:solidFill>
                <a:effectLst/>
                <a:latin typeface="+mn-lt"/>
                <a:ea typeface="ＭＳ Ｐゴシック" charset="0"/>
                <a:cs typeface="ＭＳ Ｐゴシック" charset="0"/>
              </a:rPr>
              <a:t>Longing for you makes one grow old,</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歲月忽已晚</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suì</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yuè</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hū</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yǐ</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wǎn</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[year] [month] [suddenly] [already] [late]</a:t>
            </a:r>
          </a:p>
          <a:p>
            <a:r>
              <a:rPr kumimoji="1" lang="en-US" altLang="ja-JP" sz="1200" kern="1200" dirty="0" smtClean="0">
                <a:solidFill>
                  <a:schemeClr val="tx1"/>
                </a:solidFill>
                <a:effectLst/>
                <a:latin typeface="+mn-lt"/>
                <a:ea typeface="ＭＳ Ｐゴシック" charset="0"/>
                <a:cs typeface="ＭＳ Ｐゴシック" charset="0"/>
              </a:rPr>
              <a:t>The months and years are suddenly far behind me.</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棄捐勿復道</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qì</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juān</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wù</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fù</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dào</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[reject] [abandon] [do not] [again] [speak]</a:t>
            </a:r>
          </a:p>
          <a:p>
            <a:r>
              <a:rPr kumimoji="1" lang="en-US" altLang="ja-JP" sz="1200" kern="1200" dirty="0" smtClean="0">
                <a:solidFill>
                  <a:schemeClr val="tx1"/>
                </a:solidFill>
                <a:effectLst/>
                <a:latin typeface="+mn-lt"/>
                <a:ea typeface="ＭＳ Ｐゴシック" charset="0"/>
                <a:cs typeface="ＭＳ Ｐゴシック" charset="0"/>
              </a:rPr>
              <a:t>But let’s not speak any more of this rejection;</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努力加餐飯</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nǔ</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lì</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jiā</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cān</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fàn</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[exert] [strength] [add] [food] [food]</a:t>
            </a:r>
          </a:p>
          <a:p>
            <a:r>
              <a:rPr kumimoji="1" lang="en-US" altLang="ja-JP" sz="1200" kern="1200" dirty="0" smtClean="0">
                <a:solidFill>
                  <a:schemeClr val="tx1"/>
                </a:solidFill>
                <a:effectLst/>
                <a:latin typeface="+mn-lt"/>
                <a:ea typeface="ＭＳ Ｐゴシック" charset="0"/>
                <a:cs typeface="ＭＳ Ｐゴシック" charset="0"/>
              </a:rPr>
              <a:t>Please make sure you are eating well.</a:t>
            </a:r>
          </a:p>
          <a:p>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10</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1" kern="1200" dirty="0" smtClean="0">
                <a:solidFill>
                  <a:schemeClr val="tx1"/>
                </a:solidFill>
                <a:effectLst/>
                <a:latin typeface="+mn-lt"/>
                <a:ea typeface="ＭＳ Ｐゴシック" charset="0"/>
                <a:cs typeface="ＭＳ Ｐゴシック" charset="0"/>
              </a:rPr>
              <a:t>5 sound</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行々てこゝに行々夏野かな</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smtClean="0">
                <a:solidFill>
                  <a:schemeClr val="tx1"/>
                </a:solidFill>
                <a:effectLst/>
                <a:latin typeface="+mn-lt"/>
                <a:ea typeface="ＭＳ Ｐゴシック" charset="0"/>
                <a:cs typeface="ＭＳ Ｐゴシック" charset="0"/>
              </a:rPr>
              <a:t>yuki yuki te / </a:t>
            </a:r>
            <a:r>
              <a:rPr kumimoji="1" lang="en-US" altLang="ja-JP" sz="1200" i="1" kern="1200" dirty="0" err="1" smtClean="0">
                <a:solidFill>
                  <a:schemeClr val="tx1"/>
                </a:solidFill>
                <a:effectLst/>
                <a:latin typeface="+mn-lt"/>
                <a:ea typeface="ＭＳ Ｐゴシック" charset="0"/>
                <a:cs typeface="ＭＳ Ｐゴシック" charset="0"/>
              </a:rPr>
              <a:t>koko</a:t>
            </a:r>
            <a:r>
              <a:rPr kumimoji="1" lang="en-US" altLang="ja-JP" sz="1200" i="1" kern="1200" dirty="0" smtClean="0">
                <a:solidFill>
                  <a:schemeClr val="tx1"/>
                </a:solidFill>
                <a:effectLst/>
                <a:latin typeface="+mn-lt"/>
                <a:ea typeface="ＭＳ Ｐゴシック" charset="0"/>
                <a:cs typeface="ＭＳ Ｐゴシック" charset="0"/>
              </a:rPr>
              <a:t> ni yuki yuku / </a:t>
            </a:r>
            <a:r>
              <a:rPr kumimoji="1" lang="en-US" altLang="ja-JP" sz="1200" i="1" kern="1200" dirty="0" err="1" smtClean="0">
                <a:solidFill>
                  <a:schemeClr val="tx1"/>
                </a:solidFill>
                <a:effectLst/>
                <a:latin typeface="+mn-lt"/>
                <a:ea typeface="ＭＳ Ｐゴシック" charset="0"/>
                <a:cs typeface="ＭＳ Ｐゴシック" charset="0"/>
              </a:rPr>
              <a:t>natsuno</a:t>
            </a:r>
            <a:r>
              <a:rPr kumimoji="1" lang="en-US" altLang="ja-JP" sz="1200" i="1" kern="1200" dirty="0" smtClean="0">
                <a:solidFill>
                  <a:schemeClr val="tx1"/>
                </a:solidFill>
                <a:effectLst/>
                <a:latin typeface="+mn-lt"/>
                <a:ea typeface="ＭＳ Ｐゴシック" charset="0"/>
                <a:cs typeface="ＭＳ Ｐゴシック" charset="0"/>
              </a:rPr>
              <a:t> kana</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t>
            </a:r>
            <a:r>
              <a:rPr kumimoji="1" lang="ja-JP" altLang="ja-JP" sz="1200" kern="1200" dirty="0" smtClean="0">
                <a:solidFill>
                  <a:schemeClr val="tx1"/>
                </a:solidFill>
                <a:effectLst/>
                <a:latin typeface="+mn-lt"/>
                <a:ea typeface="ＭＳ Ｐゴシック" charset="0"/>
                <a:cs typeface="ＭＳ Ｐゴシック" charset="0"/>
              </a:rPr>
              <a:t>夏野 </a:t>
            </a:r>
            <a:r>
              <a:rPr kumimoji="1" lang="en-US" altLang="ja-JP" sz="1200" i="1" kern="1200" dirty="0" err="1" smtClean="0">
                <a:solidFill>
                  <a:schemeClr val="tx1"/>
                </a:solidFill>
                <a:effectLst/>
                <a:latin typeface="+mn-lt"/>
                <a:ea typeface="ＭＳ Ｐゴシック" charset="0"/>
                <a:cs typeface="ＭＳ Ｐゴシック" charset="0"/>
              </a:rPr>
              <a:t>natsu</a:t>
            </a:r>
            <a:r>
              <a:rPr kumimoji="1" lang="en-US" altLang="ja-JP" sz="1200" i="1" kern="1200" dirty="0" smtClean="0">
                <a:solidFill>
                  <a:schemeClr val="tx1"/>
                </a:solidFill>
                <a:effectLst/>
                <a:latin typeface="+mn-lt"/>
                <a:ea typeface="ＭＳ Ｐゴシック" charset="0"/>
                <a:cs typeface="ＭＳ Ｐゴシック" charset="0"/>
              </a:rPr>
              <a:t>-no</a:t>
            </a:r>
            <a:r>
              <a:rPr kumimoji="1" lang="en-US" altLang="ja-JP" sz="1200" kern="1200" dirty="0" smtClean="0">
                <a:solidFill>
                  <a:schemeClr val="tx1"/>
                </a:solidFill>
                <a:effectLst/>
                <a:latin typeface="+mn-lt"/>
                <a:ea typeface="ＭＳ Ｐゴシック" charset="0"/>
                <a:cs typeface="ＭＳ Ｐゴシック" charset="0"/>
              </a:rPr>
              <a:t> “summer field”</a:t>
            </a:r>
            <a:r>
              <a:rPr lang="en-US" altLang="ja-JP" dirty="0" smtClean="0">
                <a:effectLst/>
              </a:rPr>
              <a:t> </a:t>
            </a:r>
          </a:p>
          <a:p>
            <a:r>
              <a:rPr kumimoji="1" lang="en-US" altLang="ja-JP" sz="1200" kern="1200" dirty="0" smtClean="0">
                <a:solidFill>
                  <a:schemeClr val="tx1"/>
                </a:solidFill>
                <a:effectLst/>
                <a:latin typeface="+mn-lt"/>
                <a:ea typeface="ＭＳ Ｐゴシック" charset="0"/>
                <a:cs typeface="ＭＳ Ｐゴシック" charset="0"/>
              </a:rPr>
              <a:t>5—</a:t>
            </a:r>
            <a:r>
              <a:rPr kumimoji="1" lang="ja-JP" altLang="ja-JP" sz="1200" kern="1200" dirty="0" smtClean="0">
                <a:solidFill>
                  <a:schemeClr val="tx1"/>
                </a:solidFill>
                <a:effectLst/>
                <a:latin typeface="+mn-lt"/>
                <a:ea typeface="ＭＳ Ｐゴシック" charset="0"/>
                <a:cs typeface="ＭＳ Ｐゴシック" charset="0"/>
              </a:rPr>
              <a:t>行々てこゝに行々夏野かな</a:t>
            </a:r>
            <a:r>
              <a:rPr kumimoji="1" lang="en-US" altLang="ja-JP" sz="1200" kern="1200" dirty="0" smtClean="0">
                <a:solidFill>
                  <a:schemeClr val="tx1"/>
                </a:solidFill>
                <a:effectLst/>
                <a:latin typeface="+mn-lt"/>
                <a:ea typeface="ＭＳ Ｐゴシック" charset="0"/>
                <a:cs typeface="ＭＳ Ｐゴシック" charset="0"/>
              </a:rPr>
              <a:t> 5 </a:t>
            </a:r>
            <a:r>
              <a:rPr kumimoji="1" lang="en-US" altLang="ja-JP" sz="1200" kern="1200" dirty="0" err="1" smtClean="0">
                <a:solidFill>
                  <a:schemeClr val="tx1"/>
                </a:solidFill>
                <a:effectLst/>
                <a:latin typeface="+mn-lt"/>
                <a:ea typeface="ＭＳ Ｐゴシック" charset="0"/>
                <a:cs typeface="ＭＳ Ｐゴシック" charset="0"/>
              </a:rPr>
              <a:t>shu</a:t>
            </a:r>
            <a:r>
              <a:rPr kumimoji="1" lang="en-US" altLang="ja-JP" sz="1200" kern="1200" dirty="0" smtClean="0">
                <a:solidFill>
                  <a:schemeClr val="tx1"/>
                </a:solidFill>
                <a:effectLst/>
                <a:latin typeface="+mn-lt"/>
                <a:ea typeface="ＭＳ Ｐゴシック" charset="0"/>
                <a:cs typeface="ＭＳ Ｐゴシック" charset="0"/>
              </a:rPr>
              <a:t> 355 </a:t>
            </a:r>
            <a:r>
              <a:rPr kumimoji="1" lang="en-US" altLang="ja-JP" sz="1200" kern="1200" dirty="0" smtClean="0">
                <a:solidFill>
                  <a:schemeClr val="tx1"/>
                </a:solidFill>
                <a:effectLst/>
                <a:latin typeface="+mn-lt"/>
                <a:ea typeface="ＭＳ Ｐゴシック" charset="0"/>
                <a:cs typeface="ＭＳ Ｐゴシック" charset="0"/>
              </a:rPr>
              <a:t>sound, </a:t>
            </a:r>
            <a:r>
              <a:rPr kumimoji="1" lang="en-US" altLang="ja-JP" sz="1200" kern="1200" dirty="0" err="1" smtClean="0">
                <a:solidFill>
                  <a:schemeClr val="tx1"/>
                </a:solidFill>
                <a:effectLst/>
                <a:latin typeface="+mn-lt"/>
                <a:ea typeface="ＭＳ Ｐゴシック" charset="0"/>
                <a:cs typeface="ＭＳ Ｐゴシック" charset="0"/>
              </a:rPr>
              <a:t>nakamura</a:t>
            </a:r>
            <a:r>
              <a:rPr kumimoji="1" lang="en-US" altLang="ja-JP" sz="1200" kern="1200" dirty="0" smtClean="0">
                <a:solidFill>
                  <a:schemeClr val="tx1"/>
                </a:solidFill>
                <a:effectLst/>
                <a:latin typeface="+mn-lt"/>
                <a:ea typeface="ＭＳ Ｐゴシック" charset="0"/>
                <a:cs typeface="ＭＳ Ｐゴシック" charset="0"/>
              </a:rPr>
              <a:t> 158, </a:t>
            </a:r>
            <a:r>
              <a:rPr kumimoji="1" lang="en-US" altLang="ja-JP" sz="1200" kern="1200" dirty="0" err="1" smtClean="0">
                <a:solidFill>
                  <a:schemeClr val="tx1"/>
                </a:solidFill>
                <a:effectLst/>
                <a:latin typeface="+mn-lt"/>
                <a:ea typeface="ＭＳ Ｐゴシック" charset="0"/>
                <a:cs typeface="ＭＳ Ｐゴシック" charset="0"/>
              </a:rPr>
              <a:t>ogata</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smtClean="0">
                <a:solidFill>
                  <a:schemeClr val="tx1"/>
                </a:solidFill>
                <a:effectLst/>
                <a:latin typeface="+mn-lt"/>
                <a:ea typeface="ＭＳ Ｐゴシック" charset="0"/>
                <a:cs typeface="ＭＳ Ｐゴシック" charset="0"/>
              </a:rPr>
              <a:t>59</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u="sng" kern="1200" dirty="0" smtClean="0">
                <a:solidFill>
                  <a:schemeClr val="tx1"/>
                </a:solidFill>
                <a:effectLst/>
                <a:latin typeface="+mn-lt"/>
                <a:ea typeface="ＭＳ Ｐゴシック" charset="0"/>
                <a:cs typeface="ＭＳ Ｐゴシック" charset="0"/>
                <a:hlinkClick r:id="rId3"/>
              </a:rPr>
              <a:t>http://eastasiastudent.net/china/classical/%E8%A1%8C%E8%A1%8C%E9%87%8D%E8%A1%8C%E8%A1%8C-marching-on</a:t>
            </a:r>
            <a:r>
              <a:rPr kumimoji="1" lang="en-US" altLang="ja-JP" sz="1200" kern="1200" dirty="0" smtClean="0">
                <a:solidFill>
                  <a:schemeClr val="tx1"/>
                </a:solidFill>
                <a:effectLst/>
                <a:latin typeface="+mn-lt"/>
                <a:ea typeface="ＭＳ Ｐゴシック" charset="0"/>
                <a:cs typeface="ＭＳ Ｐゴシック" charset="0"/>
              </a:rPr>
              <a:t> </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en-US" altLang="ja-JP" sz="1200" kern="1200" dirty="0" smtClean="0">
                <a:solidFill>
                  <a:schemeClr val="tx1"/>
                </a:solidFill>
                <a:effectLst/>
                <a:latin typeface="+mn-lt"/>
                <a:ea typeface="ＭＳ Ｐゴシック" charset="0"/>
                <a:cs typeface="ＭＳ Ｐゴシック" charset="0"/>
              </a:rPr>
              <a:t>This is a translation of the poem </a:t>
            </a:r>
            <a:r>
              <a:rPr kumimoji="1" lang="ja-JP" altLang="ja-JP" sz="1200" kern="1200" dirty="0" smtClean="0">
                <a:solidFill>
                  <a:schemeClr val="tx1"/>
                </a:solidFill>
                <a:effectLst/>
                <a:latin typeface="+mn-lt"/>
                <a:ea typeface="ＭＳ Ｐゴシック" charset="0"/>
                <a:cs typeface="ＭＳ Ｐゴシック" charset="0"/>
              </a:rPr>
              <a:t>行行重行行</a:t>
            </a:r>
            <a:r>
              <a:rPr kumimoji="1" lang="en-US" altLang="ja-JP" sz="1200" kern="1200" dirty="0" smtClean="0">
                <a:solidFill>
                  <a:schemeClr val="tx1"/>
                </a:solidFill>
                <a:effectLst/>
                <a:latin typeface="+mn-lt"/>
                <a:ea typeface="ＭＳ Ｐゴシック" charset="0"/>
                <a:cs typeface="ＭＳ Ｐゴシック" charset="0"/>
              </a:rPr>
              <a:t> from </a:t>
            </a:r>
            <a:r>
              <a:rPr kumimoji="1" lang="ja-JP" altLang="ja-JP" sz="1200" kern="1200" dirty="0" smtClean="0">
                <a:solidFill>
                  <a:schemeClr val="tx1"/>
                </a:solidFill>
                <a:effectLst/>
                <a:latin typeface="+mn-lt"/>
                <a:ea typeface="ＭＳ Ｐゴシック" charset="0"/>
                <a:cs typeface="ＭＳ Ｐゴシック" charset="0"/>
              </a:rPr>
              <a:t>古詩十九首</a:t>
            </a:r>
            <a:r>
              <a:rPr kumimoji="1" lang="en-US" altLang="ja-JP" sz="1200" kern="1200" dirty="0" smtClean="0">
                <a:solidFill>
                  <a:schemeClr val="tx1"/>
                </a:solidFill>
                <a:effectLst/>
                <a:latin typeface="+mn-lt"/>
                <a:ea typeface="ＭＳ Ｐゴシック" charset="0"/>
                <a:cs typeface="ＭＳ Ｐゴシック" charset="0"/>
              </a:rPr>
              <a:t> (Nineteen Old Poems) [The </a:t>
            </a:r>
            <a:r>
              <a:rPr kumimoji="1" lang="en-US" altLang="ja-JP" sz="1200" kern="1200" dirty="0" err="1" smtClean="0">
                <a:solidFill>
                  <a:schemeClr val="tx1"/>
                </a:solidFill>
                <a:effectLst/>
                <a:latin typeface="+mn-lt"/>
                <a:ea typeface="ＭＳ Ｐゴシック" charset="0"/>
                <a:cs typeface="ＭＳ Ｐゴシック" charset="0"/>
              </a:rPr>
              <a:t>Gushi</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shijiu</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shou</a:t>
            </a:r>
            <a:r>
              <a:rPr kumimoji="1" lang="en-US" altLang="ja-JP" sz="1200" kern="1200" dirty="0" smtClean="0">
                <a:solidFill>
                  <a:schemeClr val="tx1"/>
                </a:solidFill>
                <a:effectLst/>
                <a:latin typeface="+mn-lt"/>
                <a:ea typeface="ＭＳ Ｐゴシック" charset="0"/>
                <a:cs typeface="ＭＳ Ｐゴシック" charset="0"/>
              </a:rPr>
              <a:t> </a:t>
            </a:r>
            <a:r>
              <a:rPr kumimoji="1" lang="ja-JP" altLang="ja-JP" sz="1200" kern="1200" dirty="0" smtClean="0">
                <a:solidFill>
                  <a:schemeClr val="tx1"/>
                </a:solidFill>
                <a:effectLst/>
                <a:latin typeface="+mn-lt"/>
                <a:ea typeface="ＭＳ Ｐゴシック" charset="0"/>
                <a:cs typeface="ＭＳ Ｐゴシック" charset="0"/>
              </a:rPr>
              <a:t>古詩十九首</a:t>
            </a:r>
            <a:r>
              <a:rPr kumimoji="1" lang="en-US" altLang="ja-JP" sz="1200" kern="1200" dirty="0" smtClean="0">
                <a:solidFill>
                  <a:schemeClr val="tx1"/>
                </a:solidFill>
                <a:effectLst/>
                <a:latin typeface="+mn-lt"/>
                <a:ea typeface="ＭＳ Ｐゴシック" charset="0"/>
                <a:cs typeface="ＭＳ Ｐゴシック" charset="0"/>
              </a:rPr>
              <a:t> "Nineteen ancient poems" is a collection of anonymous regular poems from the Han period </a:t>
            </a:r>
            <a:r>
              <a:rPr kumimoji="1" lang="ja-JP" altLang="ja-JP" sz="1200" kern="1200" dirty="0" smtClean="0">
                <a:solidFill>
                  <a:schemeClr val="tx1"/>
                </a:solidFill>
                <a:effectLst/>
                <a:latin typeface="+mn-lt"/>
                <a:ea typeface="ＭＳ Ｐゴシック" charset="0"/>
                <a:cs typeface="ＭＳ Ｐゴシック" charset="0"/>
              </a:rPr>
              <a:t>漢</a:t>
            </a:r>
            <a:r>
              <a:rPr kumimoji="1" lang="en-US" altLang="ja-JP" sz="1200" kern="1200" dirty="0" smtClean="0">
                <a:solidFill>
                  <a:schemeClr val="tx1"/>
                </a:solidFill>
                <a:effectLst/>
                <a:latin typeface="+mn-lt"/>
                <a:ea typeface="ＭＳ Ｐゴシック" charset="0"/>
                <a:cs typeface="ＭＳ Ｐゴシック" charset="0"/>
              </a:rPr>
              <a:t> (206 BCE-220 CE).]</a:t>
            </a:r>
          </a:p>
          <a:p>
            <a:r>
              <a:rPr kumimoji="1" lang="en-US" altLang="ja-JP" sz="1200" kern="1200" dirty="0" smtClean="0">
                <a:solidFill>
                  <a:schemeClr val="tx1"/>
                </a:solidFill>
                <a:effectLst/>
                <a:latin typeface="+mn-lt"/>
                <a:ea typeface="ＭＳ Ｐゴシック" charset="0"/>
                <a:cs typeface="ＭＳ Ｐゴシック" charset="0"/>
              </a:rPr>
              <a:t>Marching on and on,</a:t>
            </a:r>
          </a:p>
          <a:p>
            <a:r>
              <a:rPr kumimoji="1" lang="en-US" altLang="ja-JP" sz="1200" kern="1200" dirty="0" smtClean="0">
                <a:solidFill>
                  <a:schemeClr val="tx1"/>
                </a:solidFill>
                <a:effectLst/>
                <a:latin typeface="+mn-lt"/>
                <a:ea typeface="ＭＳ Ｐゴシック" charset="0"/>
                <a:cs typeface="ＭＳ Ｐゴシック" charset="0"/>
              </a:rPr>
              <a:t>Living far away from you.</a:t>
            </a:r>
          </a:p>
          <a:p>
            <a:r>
              <a:rPr kumimoji="1" lang="en-US" altLang="ja-JP" sz="1200" kern="1200" dirty="0" smtClean="0">
                <a:solidFill>
                  <a:schemeClr val="tx1"/>
                </a:solidFill>
                <a:effectLst/>
                <a:latin typeface="+mn-lt"/>
                <a:ea typeface="ＭＳ Ｐゴシック" charset="0"/>
                <a:cs typeface="ＭＳ Ｐゴシック" charset="0"/>
              </a:rPr>
              <a:t>We stand more than a thousand miles apart,</a:t>
            </a:r>
          </a:p>
          <a:p>
            <a:r>
              <a:rPr kumimoji="1" lang="en-US" altLang="ja-JP" sz="1200" kern="1200" dirty="0" smtClean="0">
                <a:solidFill>
                  <a:schemeClr val="tx1"/>
                </a:solidFill>
                <a:effectLst/>
                <a:latin typeface="+mn-lt"/>
                <a:ea typeface="ＭＳ Ｐゴシック" charset="0"/>
                <a:cs typeface="ＭＳ Ｐゴシック" charset="0"/>
              </a:rPr>
              <a:t>Each of us at opposite ends of the sky.</a:t>
            </a:r>
          </a:p>
          <a:p>
            <a:r>
              <a:rPr kumimoji="1" lang="en-US" altLang="ja-JP" sz="1200" kern="1200" dirty="0" smtClean="0">
                <a:solidFill>
                  <a:schemeClr val="tx1"/>
                </a:solidFill>
                <a:effectLst/>
                <a:latin typeface="+mn-lt"/>
                <a:ea typeface="ＭＳ Ｐゴシック" charset="0"/>
                <a:cs typeface="ＭＳ Ｐゴシック" charset="0"/>
              </a:rPr>
              <a:t>The way between us is long and obstructed,</a:t>
            </a:r>
          </a:p>
          <a:p>
            <a:r>
              <a:rPr kumimoji="1" lang="en-US" altLang="ja-JP" sz="1200" kern="1200" dirty="0" smtClean="0">
                <a:solidFill>
                  <a:schemeClr val="tx1"/>
                </a:solidFill>
                <a:effectLst/>
                <a:latin typeface="+mn-lt"/>
                <a:ea typeface="ＭＳ Ｐゴシック" charset="0"/>
                <a:cs typeface="ＭＳ Ｐゴシック" charset="0"/>
              </a:rPr>
              <a:t>Who knows if we will see each other again?</a:t>
            </a:r>
          </a:p>
          <a:p>
            <a:r>
              <a:rPr kumimoji="1" lang="en-US" altLang="ja-JP" sz="1200" kern="1200" dirty="0" smtClean="0">
                <a:solidFill>
                  <a:schemeClr val="tx1"/>
                </a:solidFill>
                <a:effectLst/>
                <a:latin typeface="+mn-lt"/>
                <a:ea typeface="ＭＳ Ｐゴシック" charset="0"/>
                <a:cs typeface="ＭＳ Ｐゴシック" charset="0"/>
              </a:rPr>
              <a:t>The barbarian horses need the winds of the North,</a:t>
            </a:r>
          </a:p>
          <a:p>
            <a:r>
              <a:rPr kumimoji="1" lang="en-US" altLang="ja-JP" sz="1200" kern="1200" dirty="0" smtClean="0">
                <a:solidFill>
                  <a:schemeClr val="tx1"/>
                </a:solidFill>
                <a:effectLst/>
                <a:latin typeface="+mn-lt"/>
                <a:ea typeface="ＭＳ Ｐゴシック" charset="0"/>
                <a:cs typeface="ＭＳ Ｐゴシック" charset="0"/>
              </a:rPr>
              <a:t>The birds of Yue nest in the branches of the South.</a:t>
            </a:r>
          </a:p>
          <a:p>
            <a:r>
              <a:rPr kumimoji="1" lang="en-US" altLang="ja-JP" sz="1200" kern="1200" dirty="0" smtClean="0">
                <a:solidFill>
                  <a:schemeClr val="tx1"/>
                </a:solidFill>
                <a:effectLst/>
                <a:latin typeface="+mn-lt"/>
                <a:ea typeface="ＭＳ Ｐゴシック" charset="0"/>
                <a:cs typeface="ＭＳ Ｐゴシック" charset="0"/>
              </a:rPr>
              <a:t>Every day we grow further apart,</a:t>
            </a:r>
          </a:p>
          <a:p>
            <a:r>
              <a:rPr kumimoji="1" lang="en-US" altLang="ja-JP" sz="1200" kern="1200" dirty="0" smtClean="0">
                <a:solidFill>
                  <a:schemeClr val="tx1"/>
                </a:solidFill>
                <a:effectLst/>
                <a:latin typeface="+mn-lt"/>
                <a:ea typeface="ＭＳ Ｐゴシック" charset="0"/>
                <a:cs typeface="ＭＳ Ｐゴシック" charset="0"/>
              </a:rPr>
              <a:t>Every day my clothes become looser.</a:t>
            </a:r>
          </a:p>
          <a:p>
            <a:r>
              <a:rPr kumimoji="1" lang="en-US" altLang="ja-JP" sz="1200" kern="1200" dirty="0" smtClean="0">
                <a:solidFill>
                  <a:schemeClr val="tx1"/>
                </a:solidFill>
                <a:effectLst/>
                <a:latin typeface="+mn-lt"/>
                <a:ea typeface="ＭＳ Ｐゴシック" charset="0"/>
                <a:cs typeface="ＭＳ Ｐゴシック" charset="0"/>
              </a:rPr>
              <a:t>The drifting clouds obscure the sunlight,</a:t>
            </a:r>
          </a:p>
          <a:p>
            <a:r>
              <a:rPr kumimoji="1" lang="en-US" altLang="ja-JP" sz="1200" kern="1200" dirty="0" smtClean="0">
                <a:solidFill>
                  <a:schemeClr val="tx1"/>
                </a:solidFill>
                <a:effectLst/>
                <a:latin typeface="+mn-lt"/>
                <a:ea typeface="ＭＳ Ｐゴシック" charset="0"/>
                <a:cs typeface="ＭＳ Ｐゴシック" charset="0"/>
              </a:rPr>
              <a:t>The wanderer does not consider going back.</a:t>
            </a:r>
          </a:p>
          <a:p>
            <a:r>
              <a:rPr kumimoji="1" lang="en-US" altLang="ja-JP" sz="1200" kern="1200" dirty="0" smtClean="0">
                <a:solidFill>
                  <a:schemeClr val="tx1"/>
                </a:solidFill>
                <a:effectLst/>
                <a:latin typeface="+mn-lt"/>
                <a:ea typeface="ＭＳ Ｐゴシック" charset="0"/>
                <a:cs typeface="ＭＳ Ｐゴシック" charset="0"/>
              </a:rPr>
              <a:t>Longing for you makes one grow old,</a:t>
            </a:r>
          </a:p>
          <a:p>
            <a:r>
              <a:rPr kumimoji="1" lang="en-US" altLang="ja-JP" sz="1200" kern="1200" dirty="0" smtClean="0">
                <a:solidFill>
                  <a:schemeClr val="tx1"/>
                </a:solidFill>
                <a:effectLst/>
                <a:latin typeface="+mn-lt"/>
                <a:ea typeface="ＭＳ Ｐゴシック" charset="0"/>
                <a:cs typeface="ＭＳ Ｐゴシック" charset="0"/>
              </a:rPr>
              <a:t>The months and years are suddenly far behind me.</a:t>
            </a:r>
          </a:p>
          <a:p>
            <a:r>
              <a:rPr kumimoji="1" lang="en-US" altLang="ja-JP" sz="1200" kern="1200" dirty="0" smtClean="0">
                <a:solidFill>
                  <a:schemeClr val="tx1"/>
                </a:solidFill>
                <a:effectLst/>
                <a:latin typeface="+mn-lt"/>
                <a:ea typeface="ＭＳ Ｐゴシック" charset="0"/>
                <a:cs typeface="ＭＳ Ｐゴシック" charset="0"/>
              </a:rPr>
              <a:t>But let’s not speak any more of this rejection;</a:t>
            </a:r>
          </a:p>
          <a:p>
            <a:r>
              <a:rPr kumimoji="1" lang="en-US" altLang="ja-JP" sz="1200" kern="1200" dirty="0" smtClean="0">
                <a:solidFill>
                  <a:schemeClr val="tx1"/>
                </a:solidFill>
                <a:effectLst/>
                <a:latin typeface="+mn-lt"/>
                <a:ea typeface="ＭＳ Ｐゴシック" charset="0"/>
                <a:cs typeface="ＭＳ Ｐゴシック" charset="0"/>
              </a:rPr>
              <a:t>Please make sure you are eating well.</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行行重行行</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xíng</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xíng</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chóng</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xíng</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xíng</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[walk] [walk] [again] [walk] [walk]</a:t>
            </a:r>
          </a:p>
          <a:p>
            <a:r>
              <a:rPr kumimoji="1" lang="en-US" altLang="ja-JP" sz="1200" kern="1200" dirty="0" smtClean="0">
                <a:solidFill>
                  <a:schemeClr val="tx1"/>
                </a:solidFill>
                <a:effectLst/>
                <a:latin typeface="+mn-lt"/>
                <a:ea typeface="ＭＳ Ｐゴシック" charset="0"/>
                <a:cs typeface="ＭＳ Ｐゴシック" charset="0"/>
              </a:rPr>
              <a:t>Marching on and on,</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與君生別離</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yǔ</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jūn</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shēng</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biélí</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[from] [you] [live] [separate] [leave]</a:t>
            </a:r>
          </a:p>
          <a:p>
            <a:r>
              <a:rPr kumimoji="1" lang="en-US" altLang="ja-JP" sz="1200" kern="1200" dirty="0" smtClean="0">
                <a:solidFill>
                  <a:schemeClr val="tx1"/>
                </a:solidFill>
                <a:effectLst/>
                <a:latin typeface="+mn-lt"/>
                <a:ea typeface="ＭＳ Ｐゴシック" charset="0"/>
                <a:cs typeface="ＭＳ Ｐゴシック" charset="0"/>
              </a:rPr>
              <a:t>Living far away from you.</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相去萬餘里</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xiāng</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qù</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wàn</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yú</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lǐ</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[each other] [remove] [ten thousand] [excess] [mile]</a:t>
            </a:r>
          </a:p>
          <a:p>
            <a:r>
              <a:rPr kumimoji="1" lang="en-US" altLang="ja-JP" sz="1200" kern="1200" dirty="0" smtClean="0">
                <a:solidFill>
                  <a:schemeClr val="tx1"/>
                </a:solidFill>
                <a:effectLst/>
                <a:latin typeface="+mn-lt"/>
                <a:ea typeface="ＭＳ Ｐゴシック" charset="0"/>
                <a:cs typeface="ＭＳ Ｐゴシック" charset="0"/>
              </a:rPr>
              <a:t>We stand more than a thousand miles apart,</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各在天一涯</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gè</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zài</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tiān</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yī</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yá</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[each] [at] [sky] [one] [horizon]</a:t>
            </a:r>
          </a:p>
          <a:p>
            <a:r>
              <a:rPr kumimoji="1" lang="en-US" altLang="ja-JP" sz="1200" kern="1200" dirty="0" smtClean="0">
                <a:solidFill>
                  <a:schemeClr val="tx1"/>
                </a:solidFill>
                <a:effectLst/>
                <a:latin typeface="+mn-lt"/>
                <a:ea typeface="ＭＳ Ｐゴシック" charset="0"/>
                <a:cs typeface="ＭＳ Ｐゴシック" charset="0"/>
              </a:rPr>
              <a:t>Each of us at opposite ends of the sky.</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道路阻且長</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dào</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lù</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zǔ</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qiě</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zhǎng</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[way] [road] [obstructed] [and] [long] The way between us is long and obstructed,</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會面安可知</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huì</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miàn</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ān</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kě</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zhī</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[meet] [face] [secure] [can] [know]</a:t>
            </a:r>
          </a:p>
          <a:p>
            <a:r>
              <a:rPr kumimoji="1" lang="en-US" altLang="ja-JP" sz="1200" kern="1200" dirty="0" smtClean="0">
                <a:solidFill>
                  <a:schemeClr val="tx1"/>
                </a:solidFill>
                <a:effectLst/>
                <a:latin typeface="+mn-lt"/>
                <a:ea typeface="ＭＳ Ｐゴシック" charset="0"/>
                <a:cs typeface="ＭＳ Ｐゴシック" charset="0"/>
              </a:rPr>
              <a:t>Who knows if we will see each other again?</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胡馬依北風</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hú</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mǎ</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yī</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běi</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fēng</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[barbarian] [horse] [depend] [north] [wind] The barbarian horses need the winds of the North,</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越鳥巢南枝</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yuè</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niǎo</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cháo</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nán</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zhī</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[Yue] [bird] [nest] [south] [branch]</a:t>
            </a:r>
          </a:p>
          <a:p>
            <a:r>
              <a:rPr kumimoji="1" lang="en-US" altLang="ja-JP" sz="1200" kern="1200" dirty="0" smtClean="0">
                <a:solidFill>
                  <a:schemeClr val="tx1"/>
                </a:solidFill>
                <a:effectLst/>
                <a:latin typeface="+mn-lt"/>
                <a:ea typeface="ＭＳ Ｐゴシック" charset="0"/>
                <a:cs typeface="ＭＳ Ｐゴシック" charset="0"/>
              </a:rPr>
              <a:t>The birds of Yue nest in the branches of the South.</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相去日已遠</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xiāng</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qù</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rì</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yǐ</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yuǎn</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[each other] [remove] [day] [already] [far]</a:t>
            </a:r>
          </a:p>
          <a:p>
            <a:r>
              <a:rPr kumimoji="1" lang="en-US" altLang="ja-JP" sz="1200" kern="1200" dirty="0" smtClean="0">
                <a:solidFill>
                  <a:schemeClr val="tx1"/>
                </a:solidFill>
                <a:effectLst/>
                <a:latin typeface="+mn-lt"/>
                <a:ea typeface="ＭＳ Ｐゴシック" charset="0"/>
                <a:cs typeface="ＭＳ Ｐゴシック" charset="0"/>
              </a:rPr>
              <a:t>Every day we grow further apart,</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衣帶日已緩</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yī</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dài</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rì</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yǐ</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huǎn</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[clothes] [belt] [day] [already] [loose]</a:t>
            </a:r>
          </a:p>
          <a:p>
            <a:r>
              <a:rPr kumimoji="1" lang="en-US" altLang="ja-JP" sz="1200" kern="1200" dirty="0" smtClean="0">
                <a:solidFill>
                  <a:schemeClr val="tx1"/>
                </a:solidFill>
                <a:effectLst/>
                <a:latin typeface="+mn-lt"/>
                <a:ea typeface="ＭＳ Ｐゴシック" charset="0"/>
                <a:cs typeface="ＭＳ Ｐゴシック" charset="0"/>
              </a:rPr>
              <a:t>Every day my clothes become looser.</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浮雲蔽白日</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fú</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yún</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bì</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bái</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rì</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[drift] [cloud] [conceal] [white] [sun]</a:t>
            </a:r>
          </a:p>
          <a:p>
            <a:r>
              <a:rPr kumimoji="1" lang="en-US" altLang="ja-JP" sz="1200" kern="1200" dirty="0" smtClean="0">
                <a:solidFill>
                  <a:schemeClr val="tx1"/>
                </a:solidFill>
                <a:effectLst/>
                <a:latin typeface="+mn-lt"/>
                <a:ea typeface="ＭＳ Ｐゴシック" charset="0"/>
                <a:cs typeface="ＭＳ Ｐゴシック" charset="0"/>
              </a:rPr>
              <a:t>The drifting clouds obscure the sunlight,</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遊子不顧反</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yóu</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zǐ</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bù</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gù</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fǎn</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[wanderer][] [not] [consider] [go back]</a:t>
            </a:r>
          </a:p>
          <a:p>
            <a:r>
              <a:rPr kumimoji="1" lang="en-US" altLang="ja-JP" sz="1200" kern="1200" dirty="0" smtClean="0">
                <a:solidFill>
                  <a:schemeClr val="tx1"/>
                </a:solidFill>
                <a:effectLst/>
                <a:latin typeface="+mn-lt"/>
                <a:ea typeface="ＭＳ Ｐゴシック" charset="0"/>
                <a:cs typeface="ＭＳ Ｐゴシック" charset="0"/>
              </a:rPr>
              <a:t>The wanderer does not consider going back.</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思君令人老</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sī</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jūn</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lìng</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rén</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lǎo</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[long for] [you] [make] [person] [old]</a:t>
            </a:r>
          </a:p>
          <a:p>
            <a:r>
              <a:rPr kumimoji="1" lang="en-US" altLang="ja-JP" sz="1200" kern="1200" dirty="0" smtClean="0">
                <a:solidFill>
                  <a:schemeClr val="tx1"/>
                </a:solidFill>
                <a:effectLst/>
                <a:latin typeface="+mn-lt"/>
                <a:ea typeface="ＭＳ Ｐゴシック" charset="0"/>
                <a:cs typeface="ＭＳ Ｐゴシック" charset="0"/>
              </a:rPr>
              <a:t>Longing for you makes one grow old,</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歲月忽已晚</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suì</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yuè</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hū</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yǐ</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wǎn</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[year] [month] [suddenly] [already] [late]</a:t>
            </a:r>
          </a:p>
          <a:p>
            <a:r>
              <a:rPr kumimoji="1" lang="en-US" altLang="ja-JP" sz="1200" kern="1200" dirty="0" smtClean="0">
                <a:solidFill>
                  <a:schemeClr val="tx1"/>
                </a:solidFill>
                <a:effectLst/>
                <a:latin typeface="+mn-lt"/>
                <a:ea typeface="ＭＳ Ｐゴシック" charset="0"/>
                <a:cs typeface="ＭＳ Ｐゴシック" charset="0"/>
              </a:rPr>
              <a:t>The months and years are suddenly far behind me.</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棄捐勿復道</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qì</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juān</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wù</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fù</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dào</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[reject] [abandon] [do not] [again] [speak]</a:t>
            </a:r>
          </a:p>
          <a:p>
            <a:r>
              <a:rPr kumimoji="1" lang="en-US" altLang="ja-JP" sz="1200" kern="1200" dirty="0" smtClean="0">
                <a:solidFill>
                  <a:schemeClr val="tx1"/>
                </a:solidFill>
                <a:effectLst/>
                <a:latin typeface="+mn-lt"/>
                <a:ea typeface="ＭＳ Ｐゴシック" charset="0"/>
                <a:cs typeface="ＭＳ Ｐゴシック" charset="0"/>
              </a:rPr>
              <a:t>But let’s not speak any more of this rejection;</a:t>
            </a:r>
          </a:p>
          <a:p>
            <a:r>
              <a:rPr kumimoji="1" lang="en-US" altLang="ja-JP" sz="1200" kern="1200" dirty="0" smtClean="0">
                <a:solidFill>
                  <a:schemeClr val="tx1"/>
                </a:solidFill>
                <a:effectLst/>
                <a:latin typeface="+mn-lt"/>
                <a:ea typeface="ＭＳ Ｐゴシック" charset="0"/>
                <a:cs typeface="ＭＳ Ｐゴシック" charset="0"/>
              </a:rPr>
              <a:t> </a:t>
            </a:r>
          </a:p>
          <a:p>
            <a:r>
              <a:rPr kumimoji="1" lang="ja-JP" altLang="ja-JP" sz="1200" kern="1200" dirty="0" smtClean="0">
                <a:solidFill>
                  <a:schemeClr val="tx1"/>
                </a:solidFill>
                <a:effectLst/>
                <a:latin typeface="+mn-lt"/>
                <a:ea typeface="ＭＳ Ｐゴシック" charset="0"/>
                <a:cs typeface="ＭＳ Ｐゴシック" charset="0"/>
              </a:rPr>
              <a:t>努力加餐飯</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nǔ</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lì</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jiā</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cān</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fàn</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[exert] [strength] [add] [food] [food]</a:t>
            </a:r>
          </a:p>
          <a:p>
            <a:r>
              <a:rPr kumimoji="1" lang="en-US" altLang="ja-JP" sz="1200" kern="1200" dirty="0" smtClean="0">
                <a:solidFill>
                  <a:schemeClr val="tx1"/>
                </a:solidFill>
                <a:effectLst/>
                <a:latin typeface="+mn-lt"/>
                <a:ea typeface="ＭＳ Ｐゴシック" charset="0"/>
                <a:cs typeface="ＭＳ Ｐゴシック" charset="0"/>
              </a:rPr>
              <a:t>Please make sure you are eating well.</a:t>
            </a:r>
          </a:p>
          <a:p>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11</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1" kern="1200" dirty="0" smtClean="0">
                <a:solidFill>
                  <a:schemeClr val="tx1"/>
                </a:solidFill>
                <a:effectLst/>
                <a:latin typeface="+mn-lt"/>
                <a:ea typeface="ＭＳ Ｐゴシック" charset="0"/>
                <a:cs typeface="ＭＳ Ｐゴシック" charset="0"/>
              </a:rPr>
              <a:t>6</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学問は尻からぬけるほたる哉</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gakumon</a:t>
            </a:r>
            <a:r>
              <a:rPr kumimoji="1" lang="en-US" altLang="ja-JP" sz="1200" i="1" kern="1200" dirty="0" smtClean="0">
                <a:solidFill>
                  <a:schemeClr val="tx1"/>
                </a:solidFill>
                <a:effectLst/>
                <a:latin typeface="+mn-lt"/>
                <a:ea typeface="ＭＳ Ｐゴシック" charset="0"/>
                <a:cs typeface="ＭＳ Ｐゴシック" charset="0"/>
              </a:rPr>
              <a:t> wa / </a:t>
            </a:r>
            <a:r>
              <a:rPr kumimoji="1" lang="en-US" altLang="ja-JP" sz="1200" i="1" kern="1200" dirty="0" err="1" smtClean="0">
                <a:solidFill>
                  <a:schemeClr val="tx1"/>
                </a:solidFill>
                <a:effectLst/>
                <a:latin typeface="+mn-lt"/>
                <a:ea typeface="ＭＳ Ｐゴシック" charset="0"/>
                <a:cs typeface="ＭＳ Ｐゴシック" charset="0"/>
              </a:rPr>
              <a:t>shiri</a:t>
            </a:r>
            <a:r>
              <a:rPr kumimoji="1" lang="en-US" altLang="ja-JP" sz="1200" i="1" kern="1200" dirty="0" smtClean="0">
                <a:solidFill>
                  <a:schemeClr val="tx1"/>
                </a:solidFill>
                <a:effectLst/>
                <a:latin typeface="+mn-lt"/>
                <a:ea typeface="ＭＳ Ｐゴシック" charset="0"/>
                <a:cs typeface="ＭＳ Ｐゴシック" charset="0"/>
              </a:rPr>
              <a:t> kara </a:t>
            </a:r>
            <a:r>
              <a:rPr kumimoji="1" lang="en-US" altLang="ja-JP" sz="1200" i="1" kern="1200" dirty="0" err="1" smtClean="0">
                <a:solidFill>
                  <a:schemeClr val="tx1"/>
                </a:solidFill>
                <a:effectLst/>
                <a:latin typeface="+mn-lt"/>
                <a:ea typeface="ＭＳ Ｐゴシック" charset="0"/>
                <a:cs typeface="ＭＳ Ｐゴシック" charset="0"/>
              </a:rPr>
              <a:t>nukeru</a:t>
            </a:r>
            <a:r>
              <a:rPr kumimoji="1" lang="en-US" altLang="ja-JP" sz="1200" i="1" kern="1200" dirty="0" smtClean="0">
                <a:solidFill>
                  <a:schemeClr val="tx1"/>
                </a:solidFill>
                <a:effectLst/>
                <a:latin typeface="+mn-lt"/>
                <a:ea typeface="ＭＳ Ｐゴシック" charset="0"/>
                <a:cs typeface="ＭＳ Ｐゴシック" charset="0"/>
              </a:rPr>
              <a:t> / </a:t>
            </a:r>
            <a:r>
              <a:rPr kumimoji="1" lang="en-US" altLang="ja-JP" sz="1200" i="1" kern="1200" dirty="0" err="1" smtClean="0">
                <a:solidFill>
                  <a:schemeClr val="tx1"/>
                </a:solidFill>
                <a:effectLst/>
                <a:latin typeface="+mn-lt"/>
                <a:ea typeface="ＭＳ Ｐゴシック" charset="0"/>
                <a:cs typeface="ＭＳ Ｐゴシック" charset="0"/>
              </a:rPr>
              <a:t>hotaru</a:t>
            </a:r>
            <a:r>
              <a:rPr kumimoji="1" lang="en-US" altLang="ja-JP" sz="1200" i="1" kern="1200" dirty="0" smtClean="0">
                <a:solidFill>
                  <a:schemeClr val="tx1"/>
                </a:solidFill>
                <a:effectLst/>
                <a:latin typeface="+mn-lt"/>
                <a:ea typeface="ＭＳ Ｐゴシック" charset="0"/>
                <a:cs typeface="ＭＳ Ｐゴシック" charset="0"/>
              </a:rPr>
              <a:t> kana</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t>
            </a:r>
            <a:r>
              <a:rPr kumimoji="1" lang="ja-JP" altLang="ja-JP" sz="1200" kern="1200" dirty="0" smtClean="0">
                <a:solidFill>
                  <a:schemeClr val="tx1"/>
                </a:solidFill>
                <a:effectLst/>
                <a:latin typeface="+mn-lt"/>
                <a:ea typeface="ＭＳ Ｐゴシック" charset="0"/>
                <a:cs typeface="ＭＳ Ｐゴシック" charset="0"/>
              </a:rPr>
              <a:t>蛍 </a:t>
            </a:r>
            <a:r>
              <a:rPr kumimoji="1" lang="en-US" altLang="ja-JP" sz="1200" i="1" kern="1200" dirty="0" err="1" smtClean="0">
                <a:solidFill>
                  <a:schemeClr val="tx1"/>
                </a:solidFill>
                <a:effectLst/>
                <a:latin typeface="+mn-lt"/>
                <a:ea typeface="ＭＳ Ｐゴシック" charset="0"/>
                <a:cs typeface="ＭＳ Ｐゴシック" charset="0"/>
              </a:rPr>
              <a:t>hotaru</a:t>
            </a:r>
            <a:r>
              <a:rPr kumimoji="1" lang="en-US" altLang="ja-JP" sz="1200" kern="1200" dirty="0" smtClean="0">
                <a:solidFill>
                  <a:schemeClr val="tx1"/>
                </a:solidFill>
                <a:effectLst/>
                <a:latin typeface="+mn-lt"/>
                <a:ea typeface="ＭＳ Ｐゴシック" charset="0"/>
                <a:cs typeface="ＭＳ Ｐゴシック" charset="0"/>
              </a:rPr>
              <a:t> “firefly” </a:t>
            </a:r>
          </a:p>
          <a:p>
            <a:r>
              <a:rPr kumimoji="1" lang="hu-HU" altLang="ja-JP" sz="1200" kern="1200" dirty="0" smtClean="0">
                <a:solidFill>
                  <a:schemeClr val="tx1"/>
                </a:solidFill>
                <a:effectLst/>
                <a:latin typeface="+mn-lt"/>
                <a:ea typeface="ＭＳ Ｐゴシック" charset="0"/>
                <a:cs typeface="ＭＳ Ｐゴシック" charset="0"/>
              </a:rPr>
              <a:t>Note: The set phrase is </a:t>
            </a:r>
            <a:r>
              <a:rPr kumimoji="1" lang="hu-HU" altLang="ja-JP" sz="1200" i="1" kern="1200" dirty="0" smtClean="0">
                <a:solidFill>
                  <a:schemeClr val="tx1"/>
                </a:solidFill>
                <a:effectLst/>
                <a:latin typeface="+mn-lt"/>
                <a:ea typeface="ＭＳ Ｐゴシック" charset="0"/>
                <a:cs typeface="ＭＳ Ｐゴシック" charset="0"/>
              </a:rPr>
              <a:t>shiri kara nukeru</a:t>
            </a:r>
            <a:r>
              <a:rPr kumimoji="1" lang="hu-HU" altLang="ja-JP" sz="1200" kern="1200" dirty="0" smtClean="0">
                <a:solidFill>
                  <a:schemeClr val="tx1"/>
                </a:solidFill>
                <a:effectLst/>
                <a:latin typeface="+mn-lt"/>
                <a:ea typeface="ＭＳ Ｐゴシック" charset="0"/>
                <a:cs typeface="ＭＳ Ｐゴシック" charset="0"/>
              </a:rPr>
              <a:t> "from the bum"  and does indeed mean something close to </a:t>
            </a:r>
            <a:r>
              <a:rPr kumimoji="1" lang="hu-HU" altLang="ja-JP" sz="1200" kern="1200" dirty="0" smtClean="0">
                <a:solidFill>
                  <a:schemeClr val="tx1"/>
                </a:solidFill>
                <a:effectLst/>
                <a:latin typeface="+mn-lt"/>
                <a:ea typeface="ＭＳ Ｐゴシック" charset="0"/>
                <a:cs typeface="ＭＳ Ｐゴシック" charset="0"/>
              </a:rPr>
              <a:t>"in </a:t>
            </a:r>
            <a:r>
              <a:rPr kumimoji="1" lang="hu-HU" altLang="ja-JP" sz="1200" kern="1200" dirty="0" smtClean="0">
                <a:solidFill>
                  <a:schemeClr val="tx1"/>
                </a:solidFill>
                <a:effectLst/>
                <a:latin typeface="+mn-lt"/>
                <a:ea typeface="ＭＳ Ｐゴシック" charset="0"/>
                <a:cs typeface="ＭＳ Ｐゴシック" charset="0"/>
              </a:rPr>
              <a:t>one ear and out </a:t>
            </a:r>
            <a:r>
              <a:rPr kumimoji="1" lang="hu-HU" altLang="ja-JP" sz="1200" kern="1200" dirty="0" smtClean="0">
                <a:solidFill>
                  <a:schemeClr val="tx1"/>
                </a:solidFill>
                <a:effectLst/>
                <a:latin typeface="+mn-lt"/>
                <a:ea typeface="ＭＳ Ｐゴシック" charset="0"/>
                <a:cs typeface="ＭＳ Ｐゴシック" charset="0"/>
              </a:rPr>
              <a:t>the other”. </a:t>
            </a:r>
            <a:r>
              <a:rPr kumimoji="1" lang="hu-HU" altLang="ja-JP" sz="1200" kern="1200" dirty="0" smtClean="0">
                <a:solidFill>
                  <a:schemeClr val="tx1"/>
                </a:solidFill>
                <a:effectLst/>
                <a:latin typeface="+mn-lt"/>
                <a:ea typeface="ＭＳ Ｐゴシック" charset="0"/>
                <a:cs typeface="ＭＳ Ｐゴシック" charset="0"/>
              </a:rPr>
              <a:t>Fireflies, of course, have "bums" that light up. That is part of the joke. We should imagine as well, that there are fireflies just outside the window and the poet, rather than studying, is staring at them, composing this poem. (Wallace)</a:t>
            </a:r>
            <a:r>
              <a:rPr lang="en-US" altLang="ja-JP" dirty="0" smtClean="0">
                <a:effectLst/>
              </a:rPr>
              <a:t> </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6—</a:t>
            </a:r>
            <a:r>
              <a:rPr kumimoji="1" lang="ja-JP" altLang="ja-JP" sz="1200" kern="1200" dirty="0" smtClean="0">
                <a:solidFill>
                  <a:schemeClr val="tx1"/>
                </a:solidFill>
                <a:effectLst/>
                <a:latin typeface="+mn-lt"/>
                <a:ea typeface="ＭＳ Ｐゴシック" charset="0"/>
                <a:cs typeface="ＭＳ Ｐゴシック" charset="0"/>
              </a:rPr>
              <a:t>学問は尻からぬけるほたる哉</a:t>
            </a:r>
            <a:r>
              <a:rPr kumimoji="1" lang="en-US" altLang="ja-JP" sz="1200" kern="1200" dirty="0" smtClean="0">
                <a:solidFill>
                  <a:schemeClr val="tx1"/>
                </a:solidFill>
                <a:effectLst/>
                <a:latin typeface="+mn-lt"/>
                <a:ea typeface="ＭＳ Ｐゴシック" charset="0"/>
                <a:cs typeface="ＭＳ Ｐゴシック" charset="0"/>
              </a:rPr>
              <a:t> 6 </a:t>
            </a:r>
            <a:r>
              <a:rPr kumimoji="1" lang="en-US" altLang="ja-JP" sz="1200" kern="1200" dirty="0" err="1" smtClean="0">
                <a:solidFill>
                  <a:schemeClr val="tx1"/>
                </a:solidFill>
                <a:effectLst/>
                <a:latin typeface="+mn-lt"/>
                <a:ea typeface="ＭＳ Ｐゴシック" charset="0"/>
                <a:cs typeface="ＭＳ Ｐゴシック" charset="0"/>
              </a:rPr>
              <a:t>shu</a:t>
            </a:r>
            <a:r>
              <a:rPr kumimoji="1" lang="en-US" altLang="ja-JP" sz="1200" kern="1200" dirty="0" smtClean="0">
                <a:solidFill>
                  <a:schemeClr val="tx1"/>
                </a:solidFill>
                <a:effectLst/>
                <a:latin typeface="+mn-lt"/>
                <a:ea typeface="ＭＳ Ｐゴシック" charset="0"/>
                <a:cs typeface="ＭＳ Ｐゴシック" charset="0"/>
              </a:rPr>
              <a:t> 360, Crowley, large 86, </a:t>
            </a:r>
            <a:r>
              <a:rPr kumimoji="1" lang="en-US" altLang="ja-JP" sz="1200" u="sng" kern="1200" dirty="0" smtClean="0">
                <a:solidFill>
                  <a:schemeClr val="tx1"/>
                </a:solidFill>
                <a:effectLst/>
                <a:latin typeface="+mn-lt"/>
                <a:ea typeface="ＭＳ Ｐゴシック" charset="0"/>
                <a:cs typeface="ＭＳ Ｐゴシック" charset="0"/>
                <a:hlinkClick r:id="rId3"/>
              </a:rPr>
              <a:t>http://www.buson-an.co.jp/roman/16.html</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u="sng" kern="1200" dirty="0" smtClean="0">
                <a:solidFill>
                  <a:schemeClr val="tx1"/>
                </a:solidFill>
                <a:effectLst/>
                <a:latin typeface="+mn-lt"/>
                <a:ea typeface="ＭＳ Ｐゴシック" charset="0"/>
                <a:cs typeface="ＭＳ Ｐゴシック" charset="0"/>
                <a:hlinkClick r:id="rId4"/>
              </a:rPr>
              <a:t>http://poyoland.jugem.jp/?eid=246</a:t>
            </a:r>
            <a:r>
              <a:rPr kumimoji="1" lang="en-US" altLang="ja-JP" sz="1200" kern="1200" dirty="0" smtClean="0">
                <a:solidFill>
                  <a:schemeClr val="tx1"/>
                </a:solidFill>
                <a:effectLst/>
                <a:latin typeface="+mn-lt"/>
                <a:ea typeface="ＭＳ Ｐゴシック" charset="0"/>
                <a:cs typeface="ＭＳ Ｐゴシック" charset="0"/>
              </a:rPr>
              <a:t> </a:t>
            </a:r>
          </a:p>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12</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13</a:t>
            </a:fld>
            <a:endParaRPr lang="ja-JP" altLang="en-US"/>
          </a:p>
        </p:txBody>
      </p:sp>
    </p:spTree>
    <p:extLst>
      <p:ext uri="{BB962C8B-B14F-4D97-AF65-F5344CB8AC3E}">
        <p14:creationId xmlns:p14="http://schemas.microsoft.com/office/powerpoint/2010/main" val="2896805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1" kern="1200" dirty="0" smtClean="0">
                <a:solidFill>
                  <a:schemeClr val="tx1"/>
                </a:solidFill>
                <a:effectLst/>
                <a:latin typeface="+mn-lt"/>
                <a:ea typeface="ＭＳ Ｐゴシック" charset="0"/>
                <a:cs typeface="ＭＳ Ｐゴシック" charset="0"/>
              </a:rPr>
              <a:t>8</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せみ啼や僧正房のゆあみ時</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smtClean="0">
                <a:solidFill>
                  <a:schemeClr val="tx1"/>
                </a:solidFill>
                <a:effectLst/>
                <a:latin typeface="+mn-lt"/>
                <a:ea typeface="ＭＳ Ｐゴシック" charset="0"/>
                <a:cs typeface="ＭＳ Ｐゴシック" charset="0"/>
              </a:rPr>
              <a:t>semi naku ya / </a:t>
            </a:r>
            <a:r>
              <a:rPr kumimoji="1" lang="en-US" altLang="ja-JP" sz="1200" i="1" kern="1200" dirty="0" err="1" smtClean="0">
                <a:solidFill>
                  <a:schemeClr val="tx1"/>
                </a:solidFill>
                <a:effectLst/>
                <a:latin typeface="+mn-lt"/>
                <a:ea typeface="ＭＳ Ｐゴシック" charset="0"/>
                <a:cs typeface="ＭＳ Ｐゴシック" charset="0"/>
              </a:rPr>
              <a:t>sōjōbō</a:t>
            </a:r>
            <a:r>
              <a:rPr kumimoji="1" lang="en-US" altLang="ja-JP" sz="1200" i="1" kern="1200" dirty="0" smtClean="0">
                <a:solidFill>
                  <a:schemeClr val="tx1"/>
                </a:solidFill>
                <a:effectLst/>
                <a:latin typeface="+mn-lt"/>
                <a:ea typeface="ＭＳ Ｐゴシック" charset="0"/>
                <a:cs typeface="ＭＳ Ｐゴシック" charset="0"/>
              </a:rPr>
              <a:t> no / </a:t>
            </a:r>
            <a:r>
              <a:rPr kumimoji="1" lang="en-US" altLang="ja-JP" sz="1200" i="1" kern="1200" dirty="0" err="1" smtClean="0">
                <a:solidFill>
                  <a:schemeClr val="tx1"/>
                </a:solidFill>
                <a:effectLst/>
                <a:latin typeface="+mn-lt"/>
                <a:ea typeface="ＭＳ Ｐゴシック" charset="0"/>
                <a:cs typeface="ＭＳ Ｐゴシック" charset="0"/>
              </a:rPr>
              <a:t>yuami</a:t>
            </a:r>
            <a:r>
              <a:rPr kumimoji="1" lang="en-US" altLang="ja-JP" sz="1200" i="1" kern="1200" dirty="0" smtClean="0">
                <a:solidFill>
                  <a:schemeClr val="tx1"/>
                </a:solidFill>
                <a:effectLst/>
                <a:latin typeface="+mn-lt"/>
                <a:ea typeface="ＭＳ Ｐゴシック" charset="0"/>
                <a:cs typeface="ＭＳ Ｐゴシック" charset="0"/>
              </a:rPr>
              <a:t> </a:t>
            </a:r>
            <a:r>
              <a:rPr kumimoji="1" lang="en-US" altLang="ja-JP" sz="1200" i="1" kern="1200" dirty="0" err="1" smtClean="0">
                <a:solidFill>
                  <a:schemeClr val="tx1"/>
                </a:solidFill>
                <a:effectLst/>
                <a:latin typeface="+mn-lt"/>
                <a:ea typeface="ＭＳ Ｐゴシック" charset="0"/>
                <a:cs typeface="ＭＳ Ｐゴシック" charset="0"/>
              </a:rPr>
              <a:t>doki</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t>
            </a:r>
            <a:r>
              <a:rPr kumimoji="1" lang="ja-JP" altLang="ja-JP" sz="1200" kern="1200" dirty="0" smtClean="0">
                <a:solidFill>
                  <a:schemeClr val="tx1"/>
                </a:solidFill>
                <a:effectLst/>
                <a:latin typeface="+mn-lt"/>
                <a:ea typeface="ＭＳ Ｐゴシック" charset="0"/>
                <a:cs typeface="ＭＳ Ｐゴシック" charset="0"/>
              </a:rPr>
              <a:t>蝉 </a:t>
            </a:r>
            <a:r>
              <a:rPr kumimoji="1" lang="en-US" altLang="ja-JP" sz="1200" i="1" kern="1200" dirty="0" smtClean="0">
                <a:solidFill>
                  <a:schemeClr val="tx1"/>
                </a:solidFill>
                <a:effectLst/>
                <a:latin typeface="+mn-lt"/>
                <a:ea typeface="ＭＳ Ｐゴシック" charset="0"/>
                <a:cs typeface="ＭＳ Ｐゴシック" charset="0"/>
              </a:rPr>
              <a:t>semi</a:t>
            </a:r>
            <a:r>
              <a:rPr kumimoji="1" lang="en-US" altLang="ja-JP" sz="1200" kern="1200" dirty="0" smtClean="0">
                <a:solidFill>
                  <a:schemeClr val="tx1"/>
                </a:solidFill>
                <a:effectLst/>
                <a:latin typeface="+mn-lt"/>
                <a:ea typeface="ＭＳ Ｐゴシック" charset="0"/>
                <a:cs typeface="ＭＳ Ｐゴシック" charset="0"/>
              </a:rPr>
              <a:t> “cicada”</a:t>
            </a:r>
            <a:r>
              <a:rPr lang="en-US" altLang="ja-JP" dirty="0" smtClean="0">
                <a:effectLst/>
              </a:rPr>
              <a:t> </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8—</a:t>
            </a:r>
            <a:r>
              <a:rPr kumimoji="1" lang="ja-JP" altLang="ja-JP" sz="1200" kern="1200" dirty="0" smtClean="0">
                <a:solidFill>
                  <a:schemeClr val="tx1"/>
                </a:solidFill>
                <a:effectLst/>
                <a:latin typeface="+mn-lt"/>
                <a:ea typeface="ＭＳ Ｐゴシック" charset="0"/>
                <a:cs typeface="ＭＳ Ｐゴシック" charset="0"/>
              </a:rPr>
              <a:t>せみ啼や僧正房のゆあみ時</a:t>
            </a:r>
            <a:r>
              <a:rPr kumimoji="1" lang="en-US" altLang="ja-JP" sz="1200" kern="1200" dirty="0" smtClean="0">
                <a:solidFill>
                  <a:schemeClr val="tx1"/>
                </a:solidFill>
                <a:effectLst/>
                <a:latin typeface="+mn-lt"/>
                <a:ea typeface="ＭＳ Ｐゴシック" charset="0"/>
                <a:cs typeface="ＭＳ Ｐゴシック" charset="0"/>
              </a:rPr>
              <a:t> 8 </a:t>
            </a:r>
            <a:r>
              <a:rPr kumimoji="1" lang="en-US" altLang="ja-JP" sz="1200" kern="1200" dirty="0" err="1" smtClean="0">
                <a:solidFill>
                  <a:schemeClr val="tx1"/>
                </a:solidFill>
                <a:effectLst/>
                <a:latin typeface="+mn-lt"/>
                <a:ea typeface="ＭＳ Ｐゴシック" charset="0"/>
                <a:cs typeface="ＭＳ Ｐゴシック" charset="0"/>
              </a:rPr>
              <a:t>shu</a:t>
            </a:r>
            <a:r>
              <a:rPr kumimoji="1" lang="en-US" altLang="ja-JP" sz="1200" kern="1200" dirty="0" smtClean="0">
                <a:solidFill>
                  <a:schemeClr val="tx1"/>
                </a:solidFill>
                <a:effectLst/>
                <a:latin typeface="+mn-lt"/>
                <a:ea typeface="ＭＳ Ｐゴシック" charset="0"/>
                <a:cs typeface="ＭＳ Ｐゴシック" charset="0"/>
              </a:rPr>
              <a:t> 411, </a:t>
            </a:r>
            <a:r>
              <a:rPr kumimoji="1" lang="en-US" altLang="ja-JP" sz="1200" kern="1200" dirty="0" err="1" smtClean="0">
                <a:solidFill>
                  <a:schemeClr val="tx1"/>
                </a:solidFill>
                <a:effectLst/>
                <a:latin typeface="+mn-lt"/>
                <a:ea typeface="ＭＳ Ｐゴシック" charset="0"/>
                <a:cs typeface="ＭＳ Ｐゴシック" charset="0"/>
              </a:rPr>
              <a:t>suzuki</a:t>
            </a:r>
            <a:r>
              <a:rPr kumimoji="1" lang="en-US" altLang="ja-JP" sz="1200" kern="1200" dirty="0" smtClean="0">
                <a:solidFill>
                  <a:schemeClr val="tx1"/>
                </a:solidFill>
                <a:effectLst/>
                <a:latin typeface="+mn-lt"/>
                <a:ea typeface="ＭＳ Ｐゴシック" charset="0"/>
                <a:cs typeface="ＭＳ Ｐゴシック" charset="0"/>
              </a:rPr>
              <a:t> 16, </a:t>
            </a:r>
            <a:r>
              <a:rPr kumimoji="1" lang="en-US" altLang="ja-JP" sz="1200" kern="1200" dirty="0" err="1" smtClean="0">
                <a:solidFill>
                  <a:schemeClr val="tx1"/>
                </a:solidFill>
                <a:effectLst/>
                <a:latin typeface="+mn-lt"/>
                <a:ea typeface="ＭＳ Ｐゴシック" charset="0"/>
                <a:cs typeface="ＭＳ Ｐゴシック" charset="0"/>
              </a:rPr>
              <a:t>tombo</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smtClean="0">
                <a:solidFill>
                  <a:schemeClr val="tx1"/>
                </a:solidFill>
                <a:effectLst/>
                <a:latin typeface="+mn-lt"/>
                <a:ea typeface="ＭＳ Ｐゴシック" charset="0"/>
                <a:cs typeface="ＭＳ Ｐゴシック" charset="0"/>
              </a:rPr>
              <a:t>76</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b="1" kern="1200" dirty="0" err="1" smtClean="0">
                <a:solidFill>
                  <a:schemeClr val="tx1"/>
                </a:solidFill>
                <a:effectLst/>
                <a:latin typeface="+mn-lt"/>
                <a:ea typeface="ＭＳ Ｐゴシック" charset="0"/>
                <a:cs typeface="ＭＳ Ｐゴシック" charset="0"/>
              </a:rPr>
              <a:t>Shu</a:t>
            </a:r>
            <a:r>
              <a:rPr kumimoji="1" lang="en-US" altLang="ja-JP" sz="1200" b="1" kern="1200" dirty="0" smtClean="0">
                <a:solidFill>
                  <a:schemeClr val="tx1"/>
                </a:solidFill>
                <a:effectLst/>
                <a:latin typeface="+mn-lt"/>
                <a:ea typeface="ＭＳ Ｐゴシック" charset="0"/>
                <a:cs typeface="ＭＳ Ｐゴシック" charset="0"/>
              </a:rPr>
              <a:t> 411: Buson wrote in the margins "I feel I caught something of what cicadas are like with this poem"</a:t>
            </a:r>
          </a:p>
          <a:p>
            <a:r>
              <a:rPr kumimoji="1" lang="en-US" altLang="ja-JP" sz="1200" b="1" kern="1200" dirty="0" smtClean="0">
                <a:solidFill>
                  <a:schemeClr val="tx1"/>
                </a:solidFill>
                <a:effectLst/>
                <a:latin typeface="+mn-lt"/>
                <a:ea typeface="ＭＳ Ｐゴシック" charset="0"/>
                <a:cs typeface="ＭＳ Ｐゴシック" charset="0"/>
              </a:rPr>
              <a:t>The old priest has wakened from his afternoon nap.</a:t>
            </a:r>
            <a:r>
              <a:rPr kumimoji="1" lang="en-US" altLang="ja-JP" sz="1200" b="1" kern="1200" baseline="0" dirty="0" smtClean="0">
                <a:solidFill>
                  <a:schemeClr val="tx1"/>
                </a:solidFill>
                <a:effectLst/>
                <a:latin typeface="+mn-lt"/>
                <a:ea typeface="ＭＳ Ｐゴシック" charset="0"/>
                <a:cs typeface="ＭＳ Ｐゴシック" charset="0"/>
              </a:rPr>
              <a:t> It is beginning to grow into evening, the cicadas are singing at this time."</a:t>
            </a:r>
          </a:p>
          <a:p>
            <a:r>
              <a:rPr kumimoji="1" lang="en-US" altLang="ja-JP" sz="1200" kern="1200" baseline="0" dirty="0" smtClean="0">
                <a:solidFill>
                  <a:schemeClr val="tx1"/>
                </a:solidFill>
                <a:effectLst/>
                <a:latin typeface="+mn-lt"/>
                <a:ea typeface="ＭＳ Ｐゴシック" charset="0"/>
                <a:cs typeface="ＭＳ Ｐゴシック" charset="0"/>
              </a:rPr>
              <a:t>Suzuki 16: </a:t>
            </a:r>
            <a:r>
              <a:rPr kumimoji="1" lang="en-US" altLang="ja-JP" sz="1200" kern="1200" baseline="0" dirty="0" err="1" smtClean="0">
                <a:solidFill>
                  <a:schemeClr val="tx1"/>
                </a:solidFill>
                <a:effectLst/>
                <a:latin typeface="+mn-lt"/>
                <a:ea typeface="ＭＳ Ｐゴシック" charset="0"/>
                <a:cs typeface="ＭＳ Ｐゴシック" charset="0"/>
              </a:rPr>
              <a:t>Tengu</a:t>
            </a:r>
            <a:r>
              <a:rPr kumimoji="1" lang="en-US" altLang="ja-JP" sz="1200" kern="1200" baseline="0" dirty="0" smtClean="0">
                <a:solidFill>
                  <a:schemeClr val="tx1"/>
                </a:solidFill>
                <a:effectLst/>
                <a:latin typeface="+mn-lt"/>
                <a:ea typeface="ＭＳ Ｐゴシック" charset="0"/>
                <a:cs typeface="ＭＳ Ｐゴシック" charset="0"/>
              </a:rPr>
              <a:t>. Drawn quickly and crisply. The sound of the evening cicadas plus feeling sticky and sweaty.</a:t>
            </a:r>
          </a:p>
          <a:p>
            <a:r>
              <a:rPr kumimoji="1" lang="en-US" altLang="ja-JP" sz="1200" kern="1200" baseline="0" dirty="0" err="1" smtClean="0">
                <a:solidFill>
                  <a:schemeClr val="tx1"/>
                </a:solidFill>
                <a:effectLst/>
                <a:latin typeface="+mn-lt"/>
                <a:ea typeface="ＭＳ Ｐゴシック" charset="0"/>
                <a:cs typeface="ＭＳ Ｐゴシック" charset="0"/>
              </a:rPr>
              <a:t>Tombo</a:t>
            </a:r>
            <a:r>
              <a:rPr kumimoji="1" lang="en-US" altLang="ja-JP" sz="1200" kern="1200" baseline="0" dirty="0" smtClean="0">
                <a:solidFill>
                  <a:schemeClr val="tx1"/>
                </a:solidFill>
                <a:effectLst/>
                <a:latin typeface="+mn-lt"/>
                <a:ea typeface="ＭＳ Ｐゴシック" charset="0"/>
                <a:cs typeface="ＭＳ Ｐゴシック" charset="0"/>
              </a:rPr>
              <a:t> 76: The priest at </a:t>
            </a:r>
            <a:r>
              <a:rPr kumimoji="1" lang="en-US" altLang="ja-JP" sz="1200" kern="1200" baseline="0" dirty="0" err="1" smtClean="0">
                <a:solidFill>
                  <a:schemeClr val="tx1"/>
                </a:solidFill>
                <a:effectLst/>
                <a:latin typeface="+mn-lt"/>
                <a:ea typeface="ＭＳ Ｐゴシック" charset="0"/>
                <a:cs typeface="ＭＳ Ｐゴシック" charset="0"/>
              </a:rPr>
              <a:t>Kuramayama</a:t>
            </a:r>
            <a:r>
              <a:rPr kumimoji="1" lang="en-US" altLang="ja-JP" sz="1200" kern="1200" baseline="0" dirty="0" smtClean="0">
                <a:solidFill>
                  <a:schemeClr val="tx1"/>
                </a:solidFill>
                <a:effectLst/>
                <a:latin typeface="+mn-lt"/>
                <a:ea typeface="ＭＳ Ｐゴシック" charset="0"/>
                <a:cs typeface="ＭＳ Ｐゴシック" charset="0"/>
              </a:rPr>
              <a:t> was called the </a:t>
            </a:r>
            <a:r>
              <a:rPr kumimoji="1" lang="en-US" altLang="ja-JP" sz="1200" kern="1200" baseline="0" dirty="0" err="1" smtClean="0">
                <a:solidFill>
                  <a:schemeClr val="tx1"/>
                </a:solidFill>
                <a:effectLst/>
                <a:latin typeface="+mn-lt"/>
                <a:ea typeface="ＭＳ Ｐゴシック" charset="0"/>
                <a:cs typeface="ＭＳ Ｐゴシック" charset="0"/>
              </a:rPr>
              <a:t>Tengu</a:t>
            </a:r>
            <a:r>
              <a:rPr kumimoji="1" lang="en-US" altLang="ja-JP" sz="1200" kern="1200" baseline="0" dirty="0" smtClean="0">
                <a:solidFill>
                  <a:schemeClr val="tx1"/>
                </a:solidFill>
                <a:effectLst/>
                <a:latin typeface="+mn-lt"/>
                <a:ea typeface="ＭＳ Ｐゴシック" charset="0"/>
                <a:cs typeface="ＭＳ Ｐゴシック" charset="0"/>
              </a:rPr>
              <a:t> Priest.</a:t>
            </a: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14</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1" kern="1200" dirty="0" smtClean="0">
                <a:solidFill>
                  <a:schemeClr val="tx1"/>
                </a:solidFill>
                <a:effectLst/>
                <a:latin typeface="+mn-lt"/>
                <a:ea typeface="ＭＳ Ｐゴシック" charset="0"/>
                <a:cs typeface="ＭＳ Ｐゴシック" charset="0"/>
              </a:rPr>
              <a:t>8</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せみ啼や僧正房のゆあみ時</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smtClean="0">
                <a:solidFill>
                  <a:schemeClr val="tx1"/>
                </a:solidFill>
                <a:effectLst/>
                <a:latin typeface="+mn-lt"/>
                <a:ea typeface="ＭＳ Ｐゴシック" charset="0"/>
                <a:cs typeface="ＭＳ Ｐゴシック" charset="0"/>
              </a:rPr>
              <a:t>semi naku ya / </a:t>
            </a:r>
            <a:r>
              <a:rPr kumimoji="1" lang="en-US" altLang="ja-JP" sz="1200" i="1" kern="1200" dirty="0" err="1" smtClean="0">
                <a:solidFill>
                  <a:schemeClr val="tx1"/>
                </a:solidFill>
                <a:effectLst/>
                <a:latin typeface="+mn-lt"/>
                <a:ea typeface="ＭＳ Ｐゴシック" charset="0"/>
                <a:cs typeface="ＭＳ Ｐゴシック" charset="0"/>
              </a:rPr>
              <a:t>sōjōbō</a:t>
            </a:r>
            <a:r>
              <a:rPr kumimoji="1" lang="en-US" altLang="ja-JP" sz="1200" i="1" kern="1200" dirty="0" smtClean="0">
                <a:solidFill>
                  <a:schemeClr val="tx1"/>
                </a:solidFill>
                <a:effectLst/>
                <a:latin typeface="+mn-lt"/>
                <a:ea typeface="ＭＳ Ｐゴシック" charset="0"/>
                <a:cs typeface="ＭＳ Ｐゴシック" charset="0"/>
              </a:rPr>
              <a:t> no / </a:t>
            </a:r>
            <a:r>
              <a:rPr kumimoji="1" lang="en-US" altLang="ja-JP" sz="1200" i="1" kern="1200" dirty="0" err="1" smtClean="0">
                <a:solidFill>
                  <a:schemeClr val="tx1"/>
                </a:solidFill>
                <a:effectLst/>
                <a:latin typeface="+mn-lt"/>
                <a:ea typeface="ＭＳ Ｐゴシック" charset="0"/>
                <a:cs typeface="ＭＳ Ｐゴシック" charset="0"/>
              </a:rPr>
              <a:t>yuami</a:t>
            </a:r>
            <a:r>
              <a:rPr kumimoji="1" lang="en-US" altLang="ja-JP" sz="1200" i="1" kern="1200" dirty="0" smtClean="0">
                <a:solidFill>
                  <a:schemeClr val="tx1"/>
                </a:solidFill>
                <a:effectLst/>
                <a:latin typeface="+mn-lt"/>
                <a:ea typeface="ＭＳ Ｐゴシック" charset="0"/>
                <a:cs typeface="ＭＳ Ｐゴシック" charset="0"/>
              </a:rPr>
              <a:t> </a:t>
            </a:r>
            <a:r>
              <a:rPr kumimoji="1" lang="en-US" altLang="ja-JP" sz="1200" i="1" kern="1200" dirty="0" err="1" smtClean="0">
                <a:solidFill>
                  <a:schemeClr val="tx1"/>
                </a:solidFill>
                <a:effectLst/>
                <a:latin typeface="+mn-lt"/>
                <a:ea typeface="ＭＳ Ｐゴシック" charset="0"/>
                <a:cs typeface="ＭＳ Ｐゴシック" charset="0"/>
              </a:rPr>
              <a:t>doki</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t>
            </a:r>
            <a:r>
              <a:rPr kumimoji="1" lang="ja-JP" altLang="ja-JP" sz="1200" kern="1200" dirty="0" smtClean="0">
                <a:solidFill>
                  <a:schemeClr val="tx1"/>
                </a:solidFill>
                <a:effectLst/>
                <a:latin typeface="+mn-lt"/>
                <a:ea typeface="ＭＳ Ｐゴシック" charset="0"/>
                <a:cs typeface="ＭＳ Ｐゴシック" charset="0"/>
              </a:rPr>
              <a:t>蝉 </a:t>
            </a:r>
            <a:r>
              <a:rPr kumimoji="1" lang="en-US" altLang="ja-JP" sz="1200" i="1" kern="1200" dirty="0" smtClean="0">
                <a:solidFill>
                  <a:schemeClr val="tx1"/>
                </a:solidFill>
                <a:effectLst/>
                <a:latin typeface="+mn-lt"/>
                <a:ea typeface="ＭＳ Ｐゴシック" charset="0"/>
                <a:cs typeface="ＭＳ Ｐゴシック" charset="0"/>
              </a:rPr>
              <a:t>semi</a:t>
            </a:r>
            <a:r>
              <a:rPr kumimoji="1" lang="en-US" altLang="ja-JP" sz="1200" kern="1200" dirty="0" smtClean="0">
                <a:solidFill>
                  <a:schemeClr val="tx1"/>
                </a:solidFill>
                <a:effectLst/>
                <a:latin typeface="+mn-lt"/>
                <a:ea typeface="ＭＳ Ｐゴシック" charset="0"/>
                <a:cs typeface="ＭＳ Ｐゴシック" charset="0"/>
              </a:rPr>
              <a:t> “cicada”</a:t>
            </a:r>
            <a:r>
              <a:rPr lang="en-US" altLang="ja-JP" dirty="0" smtClean="0">
                <a:effectLst/>
              </a:rPr>
              <a:t> </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8—</a:t>
            </a:r>
            <a:r>
              <a:rPr kumimoji="1" lang="ja-JP" altLang="ja-JP" sz="1200" kern="1200" dirty="0" smtClean="0">
                <a:solidFill>
                  <a:schemeClr val="tx1"/>
                </a:solidFill>
                <a:effectLst/>
                <a:latin typeface="+mn-lt"/>
                <a:ea typeface="ＭＳ Ｐゴシック" charset="0"/>
                <a:cs typeface="ＭＳ Ｐゴシック" charset="0"/>
              </a:rPr>
              <a:t>せみ啼や僧正房のゆあみ時</a:t>
            </a:r>
            <a:r>
              <a:rPr kumimoji="1" lang="en-US" altLang="ja-JP" sz="1200" kern="1200" dirty="0" smtClean="0">
                <a:solidFill>
                  <a:schemeClr val="tx1"/>
                </a:solidFill>
                <a:effectLst/>
                <a:latin typeface="+mn-lt"/>
                <a:ea typeface="ＭＳ Ｐゴシック" charset="0"/>
                <a:cs typeface="ＭＳ Ｐゴシック" charset="0"/>
              </a:rPr>
              <a:t> 8 </a:t>
            </a:r>
            <a:r>
              <a:rPr kumimoji="1" lang="en-US" altLang="ja-JP" sz="1200" kern="1200" dirty="0" err="1" smtClean="0">
                <a:solidFill>
                  <a:schemeClr val="tx1"/>
                </a:solidFill>
                <a:effectLst/>
                <a:latin typeface="+mn-lt"/>
                <a:ea typeface="ＭＳ Ｐゴシック" charset="0"/>
                <a:cs typeface="ＭＳ Ｐゴシック" charset="0"/>
              </a:rPr>
              <a:t>shu</a:t>
            </a:r>
            <a:r>
              <a:rPr kumimoji="1" lang="en-US" altLang="ja-JP" sz="1200" kern="1200" dirty="0" smtClean="0">
                <a:solidFill>
                  <a:schemeClr val="tx1"/>
                </a:solidFill>
                <a:effectLst/>
                <a:latin typeface="+mn-lt"/>
                <a:ea typeface="ＭＳ Ｐゴシック" charset="0"/>
                <a:cs typeface="ＭＳ Ｐゴシック" charset="0"/>
              </a:rPr>
              <a:t> 411, </a:t>
            </a:r>
            <a:r>
              <a:rPr kumimoji="1" lang="en-US" altLang="ja-JP" sz="1200" kern="1200" dirty="0" err="1" smtClean="0">
                <a:solidFill>
                  <a:schemeClr val="tx1"/>
                </a:solidFill>
                <a:effectLst/>
                <a:latin typeface="+mn-lt"/>
                <a:ea typeface="ＭＳ Ｐゴシック" charset="0"/>
                <a:cs typeface="ＭＳ Ｐゴシック" charset="0"/>
              </a:rPr>
              <a:t>suzuki</a:t>
            </a:r>
            <a:r>
              <a:rPr kumimoji="1" lang="en-US" altLang="ja-JP" sz="1200" kern="1200" dirty="0" smtClean="0">
                <a:solidFill>
                  <a:schemeClr val="tx1"/>
                </a:solidFill>
                <a:effectLst/>
                <a:latin typeface="+mn-lt"/>
                <a:ea typeface="ＭＳ Ｐゴシック" charset="0"/>
                <a:cs typeface="ＭＳ Ｐゴシック" charset="0"/>
              </a:rPr>
              <a:t> 16, </a:t>
            </a:r>
            <a:r>
              <a:rPr kumimoji="1" lang="en-US" altLang="ja-JP" sz="1200" kern="1200" dirty="0" err="1" smtClean="0">
                <a:solidFill>
                  <a:schemeClr val="tx1"/>
                </a:solidFill>
                <a:effectLst/>
                <a:latin typeface="+mn-lt"/>
                <a:ea typeface="ＭＳ Ｐゴシック" charset="0"/>
                <a:cs typeface="ＭＳ Ｐゴシック" charset="0"/>
              </a:rPr>
              <a:t>tombo</a:t>
            </a:r>
            <a:r>
              <a:rPr kumimoji="1" lang="en-US" altLang="ja-JP" sz="1200" kern="1200" dirty="0" smtClean="0">
                <a:solidFill>
                  <a:schemeClr val="tx1"/>
                </a:solidFill>
                <a:effectLst/>
                <a:latin typeface="+mn-lt"/>
                <a:ea typeface="ＭＳ Ｐゴシック" charset="0"/>
                <a:cs typeface="ＭＳ Ｐゴシック" charset="0"/>
              </a:rPr>
              <a:t> 76</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b="0" kern="1200" dirty="0" err="1" smtClean="0">
                <a:solidFill>
                  <a:schemeClr val="tx1"/>
                </a:solidFill>
                <a:effectLst/>
                <a:latin typeface="+mn-lt"/>
                <a:ea typeface="ＭＳ Ｐゴシック" charset="0"/>
                <a:cs typeface="ＭＳ Ｐゴシック" charset="0"/>
              </a:rPr>
              <a:t>Shu</a:t>
            </a:r>
            <a:r>
              <a:rPr kumimoji="1" lang="en-US" altLang="ja-JP" sz="1200" b="0" kern="1200" dirty="0" smtClean="0">
                <a:solidFill>
                  <a:schemeClr val="tx1"/>
                </a:solidFill>
                <a:effectLst/>
                <a:latin typeface="+mn-lt"/>
                <a:ea typeface="ＭＳ Ｐゴシック" charset="0"/>
                <a:cs typeface="ＭＳ Ｐゴシック" charset="0"/>
              </a:rPr>
              <a:t> 411: Buson wrote in the margins "I feel I caught something of what cicadas are like with this poem"</a:t>
            </a:r>
          </a:p>
          <a:p>
            <a:r>
              <a:rPr kumimoji="1" lang="en-US" altLang="ja-JP" sz="1200" b="0" kern="1200" dirty="0" smtClean="0">
                <a:solidFill>
                  <a:schemeClr val="tx1"/>
                </a:solidFill>
                <a:effectLst/>
                <a:latin typeface="+mn-lt"/>
                <a:ea typeface="ＭＳ Ｐゴシック" charset="0"/>
                <a:cs typeface="ＭＳ Ｐゴシック" charset="0"/>
              </a:rPr>
              <a:t>The old priest has wakened from his afternoon nap.</a:t>
            </a:r>
            <a:r>
              <a:rPr kumimoji="1" lang="en-US" altLang="ja-JP" sz="1200" b="0" kern="1200" baseline="0" dirty="0" smtClean="0">
                <a:solidFill>
                  <a:schemeClr val="tx1"/>
                </a:solidFill>
                <a:effectLst/>
                <a:latin typeface="+mn-lt"/>
                <a:ea typeface="ＭＳ Ｐゴシック" charset="0"/>
                <a:cs typeface="ＭＳ Ｐゴシック" charset="0"/>
              </a:rPr>
              <a:t> It is beginning to grow into evening, the cicadas are singing at this time."</a:t>
            </a:r>
          </a:p>
          <a:p>
            <a:r>
              <a:rPr kumimoji="1" lang="en-US" altLang="ja-JP" sz="1200" b="1" kern="1200" baseline="0" dirty="0" smtClean="0">
                <a:solidFill>
                  <a:schemeClr val="tx1"/>
                </a:solidFill>
                <a:effectLst/>
                <a:latin typeface="+mn-lt"/>
                <a:ea typeface="ＭＳ Ｐゴシック" charset="0"/>
                <a:cs typeface="ＭＳ Ｐゴシック" charset="0"/>
              </a:rPr>
              <a:t>Suzuki 16: </a:t>
            </a:r>
            <a:r>
              <a:rPr kumimoji="1" lang="en-US" altLang="ja-JP" sz="1200" b="1" kern="1200" baseline="0" dirty="0" err="1" smtClean="0">
                <a:solidFill>
                  <a:schemeClr val="tx1"/>
                </a:solidFill>
                <a:effectLst/>
                <a:latin typeface="+mn-lt"/>
                <a:ea typeface="ＭＳ Ｐゴシック" charset="0"/>
                <a:cs typeface="ＭＳ Ｐゴシック" charset="0"/>
              </a:rPr>
              <a:t>Tengu</a:t>
            </a:r>
            <a:r>
              <a:rPr kumimoji="1" lang="en-US" altLang="ja-JP" sz="1200" b="1" kern="1200" baseline="0" dirty="0" smtClean="0">
                <a:solidFill>
                  <a:schemeClr val="tx1"/>
                </a:solidFill>
                <a:effectLst/>
                <a:latin typeface="+mn-lt"/>
                <a:ea typeface="ＭＳ Ｐゴシック" charset="0"/>
                <a:cs typeface="ＭＳ Ｐゴシック" charset="0"/>
              </a:rPr>
              <a:t>. Drawn quickly and crisply. The sound of the evening cicadas plus feeling sticky and sweaty.</a:t>
            </a:r>
          </a:p>
          <a:p>
            <a:r>
              <a:rPr kumimoji="1" lang="en-US" altLang="ja-JP" sz="1200" b="1" kern="1200" baseline="0" dirty="0" err="1" smtClean="0">
                <a:solidFill>
                  <a:schemeClr val="tx1"/>
                </a:solidFill>
                <a:effectLst/>
                <a:latin typeface="+mn-lt"/>
                <a:ea typeface="ＭＳ Ｐゴシック" charset="0"/>
                <a:cs typeface="ＭＳ Ｐゴシック" charset="0"/>
              </a:rPr>
              <a:t>Tombo</a:t>
            </a:r>
            <a:r>
              <a:rPr kumimoji="1" lang="en-US" altLang="ja-JP" sz="1200" b="1" kern="1200" baseline="0" dirty="0" smtClean="0">
                <a:solidFill>
                  <a:schemeClr val="tx1"/>
                </a:solidFill>
                <a:effectLst/>
                <a:latin typeface="+mn-lt"/>
                <a:ea typeface="ＭＳ Ｐゴシック" charset="0"/>
                <a:cs typeface="ＭＳ Ｐゴシック" charset="0"/>
              </a:rPr>
              <a:t> 76: The priest at </a:t>
            </a:r>
            <a:r>
              <a:rPr kumimoji="1" lang="en-US" altLang="ja-JP" sz="1200" b="1" kern="1200" baseline="0" dirty="0" err="1" smtClean="0">
                <a:solidFill>
                  <a:schemeClr val="tx1"/>
                </a:solidFill>
                <a:effectLst/>
                <a:latin typeface="+mn-lt"/>
                <a:ea typeface="ＭＳ Ｐゴシック" charset="0"/>
                <a:cs typeface="ＭＳ Ｐゴシック" charset="0"/>
              </a:rPr>
              <a:t>Kuramayama</a:t>
            </a:r>
            <a:r>
              <a:rPr kumimoji="1" lang="en-US" altLang="ja-JP" sz="1200" b="1" kern="1200" baseline="0" dirty="0" smtClean="0">
                <a:solidFill>
                  <a:schemeClr val="tx1"/>
                </a:solidFill>
                <a:effectLst/>
                <a:latin typeface="+mn-lt"/>
                <a:ea typeface="ＭＳ Ｐゴシック" charset="0"/>
                <a:cs typeface="ＭＳ Ｐゴシック" charset="0"/>
              </a:rPr>
              <a:t> was called the </a:t>
            </a:r>
            <a:r>
              <a:rPr kumimoji="1" lang="en-US" altLang="ja-JP" sz="1200" b="1" kern="1200" baseline="0" dirty="0" err="1" smtClean="0">
                <a:solidFill>
                  <a:schemeClr val="tx1"/>
                </a:solidFill>
                <a:effectLst/>
                <a:latin typeface="+mn-lt"/>
                <a:ea typeface="ＭＳ Ｐゴシック" charset="0"/>
                <a:cs typeface="ＭＳ Ｐゴシック" charset="0"/>
              </a:rPr>
              <a:t>Tengu</a:t>
            </a:r>
            <a:r>
              <a:rPr kumimoji="1" lang="en-US" altLang="ja-JP" sz="1200" b="1" kern="1200" baseline="0" dirty="0" smtClean="0">
                <a:solidFill>
                  <a:schemeClr val="tx1"/>
                </a:solidFill>
                <a:effectLst/>
                <a:latin typeface="+mn-lt"/>
                <a:ea typeface="ＭＳ Ｐゴシック" charset="0"/>
                <a:cs typeface="ＭＳ Ｐゴシック" charset="0"/>
              </a:rPr>
              <a:t> Priest.</a:t>
            </a:r>
            <a:endParaRPr kumimoji="1" lang="en-US" altLang="ja-JP" sz="1200" b="1"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15</a:t>
            </a:fld>
            <a:endParaRPr lang="ja-JP" altLang="en-US"/>
          </a:p>
        </p:txBody>
      </p:sp>
    </p:spTree>
    <p:extLst>
      <p:ext uri="{BB962C8B-B14F-4D97-AF65-F5344CB8AC3E}">
        <p14:creationId xmlns:p14="http://schemas.microsoft.com/office/powerpoint/2010/main" val="28968053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1" kern="1200" dirty="0" smtClean="0">
                <a:solidFill>
                  <a:schemeClr val="tx1"/>
                </a:solidFill>
                <a:effectLst/>
                <a:latin typeface="+mn-lt"/>
                <a:ea typeface="ＭＳ Ｐゴシック" charset="0"/>
                <a:cs typeface="ＭＳ Ｐゴシック" charset="0"/>
              </a:rPr>
              <a:t>9</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夕だちや草葉をつかむむら雀</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yūdachi</a:t>
            </a:r>
            <a:r>
              <a:rPr kumimoji="1" lang="en-US" altLang="ja-JP" sz="1200" i="1" kern="1200" dirty="0" smtClean="0">
                <a:solidFill>
                  <a:schemeClr val="tx1"/>
                </a:solidFill>
                <a:effectLst/>
                <a:latin typeface="+mn-lt"/>
                <a:ea typeface="ＭＳ Ｐゴシック" charset="0"/>
                <a:cs typeface="ＭＳ Ｐゴシック" charset="0"/>
              </a:rPr>
              <a:t> ya / </a:t>
            </a:r>
            <a:r>
              <a:rPr kumimoji="1" lang="en-US" altLang="ja-JP" sz="1200" i="1" kern="1200" dirty="0" err="1" smtClean="0">
                <a:solidFill>
                  <a:schemeClr val="tx1"/>
                </a:solidFill>
                <a:effectLst/>
                <a:latin typeface="+mn-lt"/>
                <a:ea typeface="ＭＳ Ｐゴシック" charset="0"/>
                <a:cs typeface="ＭＳ Ｐゴシック" charset="0"/>
              </a:rPr>
              <a:t>kusaha</a:t>
            </a:r>
            <a:r>
              <a:rPr kumimoji="1" lang="en-US" altLang="ja-JP" sz="1200" i="1" kern="1200" dirty="0" smtClean="0">
                <a:solidFill>
                  <a:schemeClr val="tx1"/>
                </a:solidFill>
                <a:effectLst/>
                <a:latin typeface="+mn-lt"/>
                <a:ea typeface="ＭＳ Ｐゴシック" charset="0"/>
                <a:cs typeface="ＭＳ Ｐゴシック" charset="0"/>
              </a:rPr>
              <a:t> o </a:t>
            </a:r>
            <a:r>
              <a:rPr kumimoji="1" lang="en-US" altLang="ja-JP" sz="1200" i="1" kern="1200" dirty="0" err="1" smtClean="0">
                <a:solidFill>
                  <a:schemeClr val="tx1"/>
                </a:solidFill>
                <a:effectLst/>
                <a:latin typeface="+mn-lt"/>
                <a:ea typeface="ＭＳ Ｐゴシック" charset="0"/>
                <a:cs typeface="ＭＳ Ｐゴシック" charset="0"/>
              </a:rPr>
              <a:t>tsukamu</a:t>
            </a:r>
            <a:r>
              <a:rPr kumimoji="1" lang="en-US" altLang="ja-JP" sz="1200" i="1" kern="1200" dirty="0" smtClean="0">
                <a:solidFill>
                  <a:schemeClr val="tx1"/>
                </a:solidFill>
                <a:effectLst/>
                <a:latin typeface="+mn-lt"/>
                <a:ea typeface="ＭＳ Ｐゴシック" charset="0"/>
                <a:cs typeface="ＭＳ Ｐゴシック" charset="0"/>
              </a:rPr>
              <a:t> / </a:t>
            </a:r>
            <a:r>
              <a:rPr kumimoji="1" lang="en-US" altLang="ja-JP" sz="1200" i="1" kern="1200" dirty="0" err="1" smtClean="0">
                <a:solidFill>
                  <a:schemeClr val="tx1"/>
                </a:solidFill>
                <a:effectLst/>
                <a:latin typeface="+mn-lt"/>
                <a:ea typeface="ＭＳ Ｐゴシック" charset="0"/>
                <a:cs typeface="ＭＳ Ｐゴシック" charset="0"/>
              </a:rPr>
              <a:t>mura-suzume</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t>
            </a:r>
            <a:r>
              <a:rPr kumimoji="1" lang="ja-JP" altLang="ja-JP" sz="1200" kern="1200" dirty="0" smtClean="0">
                <a:solidFill>
                  <a:schemeClr val="tx1"/>
                </a:solidFill>
                <a:effectLst/>
                <a:latin typeface="+mn-lt"/>
                <a:ea typeface="ＭＳ Ｐゴシック" charset="0"/>
                <a:cs typeface="ＭＳ Ｐゴシック" charset="0"/>
              </a:rPr>
              <a:t>夕立 </a:t>
            </a:r>
            <a:r>
              <a:rPr kumimoji="1" lang="en-US" altLang="ja-JP" sz="1200" i="1" kern="1200" dirty="0" err="1" smtClean="0">
                <a:solidFill>
                  <a:schemeClr val="tx1"/>
                </a:solidFill>
                <a:effectLst/>
                <a:latin typeface="+mn-lt"/>
                <a:ea typeface="ＭＳ Ｐゴシック" charset="0"/>
                <a:cs typeface="ＭＳ Ｐゴシック" charset="0"/>
              </a:rPr>
              <a:t>yūdachi</a:t>
            </a:r>
            <a:r>
              <a:rPr kumimoji="1" lang="en-US" altLang="ja-JP" sz="1200" i="1" kern="1200" dirty="0" smtClean="0">
                <a:solidFill>
                  <a:schemeClr val="tx1"/>
                </a:solidFill>
                <a:effectLst/>
                <a:latin typeface="+mn-lt"/>
                <a:ea typeface="ＭＳ Ｐゴシック" charset="0"/>
                <a:cs typeface="ＭＳ Ｐゴシック" charset="0"/>
              </a:rPr>
              <a:t> </a:t>
            </a:r>
            <a:r>
              <a:rPr kumimoji="1" lang="en-US" altLang="ja-JP" sz="1200" kern="1200" dirty="0" smtClean="0">
                <a:solidFill>
                  <a:schemeClr val="tx1"/>
                </a:solidFill>
                <a:effectLst/>
                <a:latin typeface="+mn-lt"/>
                <a:ea typeface="ＭＳ Ｐゴシック" charset="0"/>
                <a:cs typeface="ＭＳ Ｐゴシック" charset="0"/>
              </a:rPr>
              <a:t>“[summertime] late afternoon thunderstorm”</a:t>
            </a:r>
            <a:r>
              <a:rPr lang="en-US" altLang="ja-JP" dirty="0" smtClean="0">
                <a:effectLst/>
              </a:rPr>
              <a:t> </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9—</a:t>
            </a:r>
            <a:r>
              <a:rPr kumimoji="1" lang="ja-JP" altLang="ja-JP" sz="1200" kern="1200" dirty="0" smtClean="0">
                <a:solidFill>
                  <a:schemeClr val="tx1"/>
                </a:solidFill>
                <a:effectLst/>
                <a:latin typeface="+mn-lt"/>
                <a:ea typeface="ＭＳ Ｐゴシック" charset="0"/>
                <a:cs typeface="ＭＳ Ｐゴシック" charset="0"/>
              </a:rPr>
              <a:t>夕だちや草葉をつかむむら雀</a:t>
            </a:r>
            <a:r>
              <a:rPr kumimoji="1" lang="en-US" altLang="ja-JP" sz="1200" kern="1200" dirty="0" smtClean="0">
                <a:solidFill>
                  <a:schemeClr val="tx1"/>
                </a:solidFill>
                <a:effectLst/>
                <a:latin typeface="+mn-lt"/>
                <a:ea typeface="ＭＳ Ｐゴシック" charset="0"/>
                <a:cs typeface="ＭＳ Ｐゴシック" charset="0"/>
              </a:rPr>
              <a:t>9 Ueda, </a:t>
            </a:r>
            <a:r>
              <a:rPr kumimoji="1" lang="en-US" altLang="ja-JP" sz="1200" kern="1200" dirty="0" err="1" smtClean="0">
                <a:solidFill>
                  <a:schemeClr val="tx1"/>
                </a:solidFill>
                <a:effectLst/>
                <a:latin typeface="+mn-lt"/>
                <a:ea typeface="ＭＳ Ｐゴシック" charset="0"/>
                <a:cs typeface="ＭＳ Ｐゴシック" charset="0"/>
              </a:rPr>
              <a:t>shu</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nakamura</a:t>
            </a:r>
            <a:r>
              <a:rPr kumimoji="1" lang="en-US" altLang="ja-JP" sz="1200" kern="1200" dirty="0" smtClean="0">
                <a:solidFill>
                  <a:schemeClr val="tx1"/>
                </a:solidFill>
                <a:effectLst/>
                <a:latin typeface="+mn-lt"/>
                <a:ea typeface="ＭＳ Ｐゴシック" charset="0"/>
                <a:cs typeface="ＭＳ Ｐゴシック" charset="0"/>
              </a:rPr>
              <a:t> 195, Yamamoto *99</a:t>
            </a:r>
          </a:p>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16</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1" kern="1200" dirty="0" smtClean="0">
                <a:solidFill>
                  <a:schemeClr val="tx1"/>
                </a:solidFill>
                <a:effectLst/>
                <a:latin typeface="+mn-lt"/>
                <a:ea typeface="ＭＳ Ｐゴシック" charset="0"/>
                <a:cs typeface="ＭＳ Ｐゴシック" charset="0"/>
              </a:rPr>
              <a:t>10 </a:t>
            </a:r>
            <a:r>
              <a:rPr kumimoji="1" lang="en-US" altLang="ja-JP" sz="1200" b="1" kern="1200" dirty="0" smtClean="0">
                <a:solidFill>
                  <a:schemeClr val="tx1"/>
                </a:solidFill>
                <a:effectLst/>
                <a:latin typeface="+mn-lt"/>
                <a:ea typeface="ＭＳ Ｐゴシック" charset="0"/>
                <a:cs typeface="ＭＳ Ｐゴシック" charset="0"/>
              </a:rPr>
              <a:t>sound (repetition)</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よい夢のよひ寝さますな副ハうち</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yoiyume</a:t>
            </a:r>
            <a:r>
              <a:rPr kumimoji="1" lang="en-US" altLang="ja-JP" sz="1200" i="1" kern="1200" dirty="0" smtClean="0">
                <a:solidFill>
                  <a:schemeClr val="tx1"/>
                </a:solidFill>
                <a:effectLst/>
                <a:latin typeface="+mn-lt"/>
                <a:ea typeface="ＭＳ Ｐゴシック" charset="0"/>
                <a:cs typeface="ＭＳ Ｐゴシック" charset="0"/>
              </a:rPr>
              <a:t> no / yoi </a:t>
            </a:r>
            <a:r>
              <a:rPr kumimoji="1" lang="en-US" altLang="ja-JP" sz="1200" i="1" kern="1200" dirty="0" err="1" smtClean="0">
                <a:solidFill>
                  <a:schemeClr val="tx1"/>
                </a:solidFill>
                <a:effectLst/>
                <a:latin typeface="+mn-lt"/>
                <a:ea typeface="ＭＳ Ｐゴシック" charset="0"/>
                <a:cs typeface="ＭＳ Ｐゴシック" charset="0"/>
              </a:rPr>
              <a:t>nesamasu</a:t>
            </a:r>
            <a:r>
              <a:rPr kumimoji="1" lang="en-US" altLang="ja-JP" sz="1200" i="1" kern="1200" dirty="0" smtClean="0">
                <a:solidFill>
                  <a:schemeClr val="tx1"/>
                </a:solidFill>
                <a:effectLst/>
                <a:latin typeface="+mn-lt"/>
                <a:ea typeface="ＭＳ Ｐゴシック" charset="0"/>
                <a:cs typeface="ＭＳ Ｐゴシック" charset="0"/>
              </a:rPr>
              <a:t> na / </a:t>
            </a:r>
            <a:r>
              <a:rPr kumimoji="1" lang="en-US" altLang="ja-JP" sz="1200" i="1" kern="1200" dirty="0" err="1" smtClean="0">
                <a:solidFill>
                  <a:schemeClr val="tx1"/>
                </a:solidFill>
                <a:effectLst/>
                <a:latin typeface="+mn-lt"/>
                <a:ea typeface="ＭＳ Ｐゴシック" charset="0"/>
                <a:cs typeface="ＭＳ Ｐゴシック" charset="0"/>
              </a:rPr>
              <a:t>fuku</a:t>
            </a:r>
            <a:r>
              <a:rPr kumimoji="1" lang="en-US" altLang="ja-JP" sz="1200" i="1" kern="1200" dirty="0" smtClean="0">
                <a:solidFill>
                  <a:schemeClr val="tx1"/>
                </a:solidFill>
                <a:effectLst/>
                <a:latin typeface="+mn-lt"/>
                <a:ea typeface="ＭＳ Ｐゴシック" charset="0"/>
                <a:cs typeface="ＭＳ Ｐゴシック" charset="0"/>
              </a:rPr>
              <a:t> wa uchi</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This is tricky because of the playful nature of the poem. It is a summer poem. And bats are a summer </a:t>
            </a:r>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Bats are usually pronounced </a:t>
            </a:r>
            <a:r>
              <a:rPr kumimoji="1" lang="en-US" altLang="ja-JP" sz="1200" i="1" kern="1200" dirty="0" err="1" smtClean="0">
                <a:solidFill>
                  <a:schemeClr val="tx1"/>
                </a:solidFill>
                <a:effectLst/>
                <a:latin typeface="+mn-lt"/>
                <a:ea typeface="ＭＳ Ｐゴシック" charset="0"/>
                <a:cs typeface="ＭＳ Ｐゴシック" charset="0"/>
              </a:rPr>
              <a:t>kōmori</a:t>
            </a:r>
            <a:r>
              <a:rPr kumimoji="1" lang="en-US" altLang="ja-JP" sz="1200" kern="1200" dirty="0" smtClean="0">
                <a:solidFill>
                  <a:schemeClr val="tx1"/>
                </a:solidFill>
                <a:effectLst/>
                <a:latin typeface="+mn-lt"/>
                <a:ea typeface="ＭＳ Ｐゴシック" charset="0"/>
                <a:cs typeface="ＭＳ Ｐゴシック" charset="0"/>
              </a:rPr>
              <a:t>. However, it can also be written: </a:t>
            </a:r>
            <a:r>
              <a:rPr kumimoji="1" lang="ja-JP" altLang="ja-JP" sz="1200" kern="1200" dirty="0" smtClean="0">
                <a:solidFill>
                  <a:schemeClr val="tx1"/>
                </a:solidFill>
                <a:effectLst/>
                <a:latin typeface="+mn-lt"/>
                <a:ea typeface="ＭＳ Ｐゴシック" charset="0"/>
                <a:cs typeface="ＭＳ Ｐゴシック" charset="0"/>
              </a:rPr>
              <a:t>蝠</a:t>
            </a:r>
            <a:r>
              <a:rPr kumimoji="1" lang="en-US" altLang="ja-JP" sz="1200" kern="1200" dirty="0" smtClean="0">
                <a:solidFill>
                  <a:schemeClr val="tx1"/>
                </a:solidFill>
                <a:effectLst/>
                <a:latin typeface="+mn-lt"/>
                <a:ea typeface="ＭＳ Ｐゴシック" charset="0"/>
                <a:cs typeface="ＭＳ Ｐゴシック" charset="0"/>
              </a:rPr>
              <a:t>. This is similar to, and pronounced the same as </a:t>
            </a:r>
            <a:r>
              <a:rPr kumimoji="1" lang="ja-JP" altLang="ja-JP" sz="1200" kern="1200" dirty="0" smtClean="0">
                <a:solidFill>
                  <a:schemeClr val="tx1"/>
                </a:solidFill>
                <a:effectLst/>
                <a:latin typeface="+mn-lt"/>
                <a:ea typeface="ＭＳ Ｐゴシック" charset="0"/>
                <a:cs typeface="ＭＳ Ｐゴシック" charset="0"/>
              </a:rPr>
              <a:t>福</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i="1" kern="1200" dirty="0" err="1" smtClean="0">
                <a:solidFill>
                  <a:schemeClr val="tx1"/>
                </a:solidFill>
                <a:effectLst/>
                <a:latin typeface="+mn-lt"/>
                <a:ea typeface="ＭＳ Ｐゴシック" charset="0"/>
                <a:cs typeface="ＭＳ Ｐゴシック" charset="0"/>
              </a:rPr>
              <a:t>fuku</a:t>
            </a:r>
            <a:r>
              <a:rPr kumimoji="1" lang="en-US" altLang="ja-JP" sz="1200" kern="1200" dirty="0" smtClean="0">
                <a:solidFill>
                  <a:schemeClr val="tx1"/>
                </a:solidFill>
                <a:effectLst/>
                <a:latin typeface="+mn-lt"/>
                <a:ea typeface="ＭＳ Ｐゴシック" charset="0"/>
                <a:cs typeface="ＭＳ Ｐゴシック" charset="0"/>
              </a:rPr>
              <a:t>, “good luck / wealth”. On the last day of winter, Japanese go around the house tossing soy beans out of the house and placing them at key locations in the house, saying “</a:t>
            </a:r>
            <a:r>
              <a:rPr kumimoji="1" lang="en-US" altLang="ja-JP" sz="1200" kern="1200" dirty="0" err="1" smtClean="0">
                <a:solidFill>
                  <a:schemeClr val="tx1"/>
                </a:solidFill>
                <a:effectLst/>
                <a:latin typeface="+mn-lt"/>
                <a:ea typeface="ＭＳ Ｐゴシック" charset="0"/>
                <a:cs typeface="ＭＳ Ｐゴシック" charset="0"/>
              </a:rPr>
              <a:t>Fuku</a:t>
            </a:r>
            <a:r>
              <a:rPr kumimoji="1" lang="en-US" altLang="ja-JP" sz="1200" kern="1200" dirty="0" smtClean="0">
                <a:solidFill>
                  <a:schemeClr val="tx1"/>
                </a:solidFill>
                <a:effectLst/>
                <a:latin typeface="+mn-lt"/>
                <a:ea typeface="ＭＳ Ｐゴシック" charset="0"/>
                <a:cs typeface="ＭＳ Ｐゴシック" charset="0"/>
              </a:rPr>
              <a:t> wa uchi! Oni wa soto!” (“In with good luck, out with demons”). This poem plays with that idea, and so, in a sense, the season should be end of winter but there is no </a:t>
            </a:r>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fuku</a:t>
            </a:r>
            <a:r>
              <a:rPr kumimoji="1" lang="en-US" altLang="ja-JP" sz="1200" kern="1200" dirty="0" smtClean="0">
                <a:solidFill>
                  <a:schemeClr val="tx1"/>
                </a:solidFill>
                <a:effectLst/>
                <a:latin typeface="+mn-lt"/>
                <a:ea typeface="ＭＳ Ｐゴシック" charset="0"/>
                <a:cs typeface="ＭＳ Ｐゴシック" charset="0"/>
              </a:rPr>
              <a:t>”. The word play is to take </a:t>
            </a:r>
            <a:r>
              <a:rPr kumimoji="1" lang="en-US" altLang="ja-JP" sz="1200" i="1" kern="1200" dirty="0" err="1" smtClean="0">
                <a:solidFill>
                  <a:schemeClr val="tx1"/>
                </a:solidFill>
                <a:effectLst/>
                <a:latin typeface="+mn-lt"/>
                <a:ea typeface="ＭＳ Ｐゴシック" charset="0"/>
                <a:cs typeface="ＭＳ Ｐゴシック" charset="0"/>
              </a:rPr>
              <a:t>fuku</a:t>
            </a:r>
            <a:r>
              <a:rPr kumimoji="1" lang="en-US" altLang="ja-JP" sz="1200" i="1" kern="1200" dirty="0" smtClean="0">
                <a:solidFill>
                  <a:schemeClr val="tx1"/>
                </a:solidFill>
                <a:effectLst/>
                <a:latin typeface="+mn-lt"/>
                <a:ea typeface="ＭＳ Ｐゴシック" charset="0"/>
                <a:cs typeface="ＭＳ Ｐゴシック" charset="0"/>
              </a:rPr>
              <a:t> wa uchi</a:t>
            </a:r>
            <a:r>
              <a:rPr kumimoji="1" lang="en-US" altLang="ja-JP" sz="1200" kern="1200" dirty="0" smtClean="0">
                <a:solidFill>
                  <a:schemeClr val="tx1"/>
                </a:solidFill>
                <a:effectLst/>
                <a:latin typeface="+mn-lt"/>
                <a:ea typeface="ＭＳ Ｐゴシック" charset="0"/>
                <a:cs typeface="ＭＳ Ｐゴシック" charset="0"/>
              </a:rPr>
              <a:t> to mean “There are bats in my house!”</a:t>
            </a:r>
            <a:r>
              <a:rPr lang="en-US" altLang="ja-JP" dirty="0" smtClean="0">
                <a:effectLst/>
              </a:rPr>
              <a:t> </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10—</a:t>
            </a:r>
            <a:r>
              <a:rPr kumimoji="1" lang="ja-JP" altLang="ja-JP" sz="1200" kern="1200" dirty="0" smtClean="0">
                <a:solidFill>
                  <a:schemeClr val="tx1"/>
                </a:solidFill>
                <a:effectLst/>
                <a:latin typeface="+mn-lt"/>
                <a:ea typeface="ＭＳ Ｐゴシック" charset="0"/>
                <a:cs typeface="ＭＳ Ｐゴシック" charset="0"/>
              </a:rPr>
              <a:t>よい夢のよひ寝さますな副ハうち</a:t>
            </a:r>
            <a:r>
              <a:rPr kumimoji="1" lang="en-US" altLang="ja-JP" sz="1200" kern="1200" dirty="0" smtClean="0">
                <a:solidFill>
                  <a:schemeClr val="tx1"/>
                </a:solidFill>
                <a:effectLst/>
                <a:latin typeface="+mn-lt"/>
                <a:ea typeface="ＭＳ Ｐゴシック" charset="0"/>
                <a:cs typeface="ＭＳ Ｐゴシック" charset="0"/>
              </a:rPr>
              <a:t> 10 sound, large 99</a:t>
            </a:r>
          </a:p>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17</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1" kern="1200" dirty="0" smtClean="0">
                <a:solidFill>
                  <a:schemeClr val="tx1"/>
                </a:solidFill>
                <a:effectLst/>
                <a:latin typeface="+mn-lt"/>
                <a:ea typeface="ＭＳ Ｐゴシック" charset="0"/>
                <a:cs typeface="ＭＳ Ｐゴシック" charset="0"/>
              </a:rPr>
              <a:t>10 </a:t>
            </a:r>
            <a:r>
              <a:rPr kumimoji="1" lang="en-US" altLang="ja-JP" sz="1200" b="1" kern="1200" dirty="0" smtClean="0">
                <a:solidFill>
                  <a:schemeClr val="tx1"/>
                </a:solidFill>
                <a:effectLst/>
                <a:latin typeface="+mn-lt"/>
                <a:ea typeface="ＭＳ Ｐゴシック" charset="0"/>
                <a:cs typeface="ＭＳ Ｐゴシック" charset="0"/>
              </a:rPr>
              <a:t>sound </a:t>
            </a:r>
            <a:r>
              <a:rPr kumimoji="1" lang="en-US" altLang="ja-JP" sz="1200" b="1" kern="1200" smtClean="0">
                <a:solidFill>
                  <a:schemeClr val="tx1"/>
                </a:solidFill>
                <a:effectLst/>
                <a:latin typeface="+mn-lt"/>
                <a:ea typeface="ＭＳ Ｐゴシック" charset="0"/>
                <a:cs typeface="ＭＳ Ｐゴシック" charset="0"/>
              </a:rPr>
              <a:t>(repetition)</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よい夢のよひ寝さますな副ハうち</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yoiyume</a:t>
            </a:r>
            <a:r>
              <a:rPr kumimoji="1" lang="en-US" altLang="ja-JP" sz="1200" i="1" kern="1200" dirty="0" smtClean="0">
                <a:solidFill>
                  <a:schemeClr val="tx1"/>
                </a:solidFill>
                <a:effectLst/>
                <a:latin typeface="+mn-lt"/>
                <a:ea typeface="ＭＳ Ｐゴシック" charset="0"/>
                <a:cs typeface="ＭＳ Ｐゴシック" charset="0"/>
              </a:rPr>
              <a:t> no / yoi </a:t>
            </a:r>
            <a:r>
              <a:rPr kumimoji="1" lang="en-US" altLang="ja-JP" sz="1200" i="1" kern="1200" dirty="0" err="1" smtClean="0">
                <a:solidFill>
                  <a:schemeClr val="tx1"/>
                </a:solidFill>
                <a:effectLst/>
                <a:latin typeface="+mn-lt"/>
                <a:ea typeface="ＭＳ Ｐゴシック" charset="0"/>
                <a:cs typeface="ＭＳ Ｐゴシック" charset="0"/>
              </a:rPr>
              <a:t>nesamasu</a:t>
            </a:r>
            <a:r>
              <a:rPr kumimoji="1" lang="en-US" altLang="ja-JP" sz="1200" i="1" kern="1200" dirty="0" smtClean="0">
                <a:solidFill>
                  <a:schemeClr val="tx1"/>
                </a:solidFill>
                <a:effectLst/>
                <a:latin typeface="+mn-lt"/>
                <a:ea typeface="ＭＳ Ｐゴシック" charset="0"/>
                <a:cs typeface="ＭＳ Ｐゴシック" charset="0"/>
              </a:rPr>
              <a:t> na / </a:t>
            </a:r>
            <a:r>
              <a:rPr kumimoji="1" lang="en-US" altLang="ja-JP" sz="1200" i="1" kern="1200" dirty="0" err="1" smtClean="0">
                <a:solidFill>
                  <a:schemeClr val="tx1"/>
                </a:solidFill>
                <a:effectLst/>
                <a:latin typeface="+mn-lt"/>
                <a:ea typeface="ＭＳ Ｐゴシック" charset="0"/>
                <a:cs typeface="ＭＳ Ｐゴシック" charset="0"/>
              </a:rPr>
              <a:t>fuku</a:t>
            </a:r>
            <a:r>
              <a:rPr kumimoji="1" lang="en-US" altLang="ja-JP" sz="1200" i="1" kern="1200" dirty="0" smtClean="0">
                <a:solidFill>
                  <a:schemeClr val="tx1"/>
                </a:solidFill>
                <a:effectLst/>
                <a:latin typeface="+mn-lt"/>
                <a:ea typeface="ＭＳ Ｐゴシック" charset="0"/>
                <a:cs typeface="ＭＳ Ｐゴシック" charset="0"/>
              </a:rPr>
              <a:t> wa uchi</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This is tricky because of the playful nature of the poem. It is a summer poem. And bats are a summer </a:t>
            </a:r>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Bats are usually pronounced </a:t>
            </a:r>
            <a:r>
              <a:rPr kumimoji="1" lang="en-US" altLang="ja-JP" sz="1200" i="1" kern="1200" dirty="0" err="1" smtClean="0">
                <a:solidFill>
                  <a:schemeClr val="tx1"/>
                </a:solidFill>
                <a:effectLst/>
                <a:latin typeface="+mn-lt"/>
                <a:ea typeface="ＭＳ Ｐゴシック" charset="0"/>
                <a:cs typeface="ＭＳ Ｐゴシック" charset="0"/>
              </a:rPr>
              <a:t>kōmori</a:t>
            </a:r>
            <a:r>
              <a:rPr kumimoji="1" lang="en-US" altLang="ja-JP" sz="1200" kern="1200" dirty="0" smtClean="0">
                <a:solidFill>
                  <a:schemeClr val="tx1"/>
                </a:solidFill>
                <a:effectLst/>
                <a:latin typeface="+mn-lt"/>
                <a:ea typeface="ＭＳ Ｐゴシック" charset="0"/>
                <a:cs typeface="ＭＳ Ｐゴシック" charset="0"/>
              </a:rPr>
              <a:t>. However, it can also be written: </a:t>
            </a:r>
            <a:r>
              <a:rPr kumimoji="1" lang="ja-JP" altLang="ja-JP" sz="1200" kern="1200" dirty="0" smtClean="0">
                <a:solidFill>
                  <a:schemeClr val="tx1"/>
                </a:solidFill>
                <a:effectLst/>
                <a:latin typeface="+mn-lt"/>
                <a:ea typeface="ＭＳ Ｐゴシック" charset="0"/>
                <a:cs typeface="ＭＳ Ｐゴシック" charset="0"/>
              </a:rPr>
              <a:t>蝠</a:t>
            </a:r>
            <a:r>
              <a:rPr kumimoji="1" lang="en-US" altLang="ja-JP" sz="1200" kern="1200" dirty="0" smtClean="0">
                <a:solidFill>
                  <a:schemeClr val="tx1"/>
                </a:solidFill>
                <a:effectLst/>
                <a:latin typeface="+mn-lt"/>
                <a:ea typeface="ＭＳ Ｐゴシック" charset="0"/>
                <a:cs typeface="ＭＳ Ｐゴシック" charset="0"/>
              </a:rPr>
              <a:t>. This is similar to, and pronounced the same as </a:t>
            </a:r>
            <a:r>
              <a:rPr kumimoji="1" lang="ja-JP" altLang="ja-JP" sz="1200" kern="1200" dirty="0" smtClean="0">
                <a:solidFill>
                  <a:schemeClr val="tx1"/>
                </a:solidFill>
                <a:effectLst/>
                <a:latin typeface="+mn-lt"/>
                <a:ea typeface="ＭＳ Ｐゴシック" charset="0"/>
                <a:cs typeface="ＭＳ Ｐゴシック" charset="0"/>
              </a:rPr>
              <a:t>福</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i="1" kern="1200" dirty="0" err="1" smtClean="0">
                <a:solidFill>
                  <a:schemeClr val="tx1"/>
                </a:solidFill>
                <a:effectLst/>
                <a:latin typeface="+mn-lt"/>
                <a:ea typeface="ＭＳ Ｐゴシック" charset="0"/>
                <a:cs typeface="ＭＳ Ｐゴシック" charset="0"/>
              </a:rPr>
              <a:t>fuku</a:t>
            </a:r>
            <a:r>
              <a:rPr kumimoji="1" lang="en-US" altLang="ja-JP" sz="1200" kern="1200" dirty="0" smtClean="0">
                <a:solidFill>
                  <a:schemeClr val="tx1"/>
                </a:solidFill>
                <a:effectLst/>
                <a:latin typeface="+mn-lt"/>
                <a:ea typeface="ＭＳ Ｐゴシック" charset="0"/>
                <a:cs typeface="ＭＳ Ｐゴシック" charset="0"/>
              </a:rPr>
              <a:t>, “good luck / wealth”. On the last day of winter, Japanese go around the house tossing soy beans out of the house and placing them at key locations in the house, saying “</a:t>
            </a:r>
            <a:r>
              <a:rPr kumimoji="1" lang="en-US" altLang="ja-JP" sz="1200" kern="1200" dirty="0" err="1" smtClean="0">
                <a:solidFill>
                  <a:schemeClr val="tx1"/>
                </a:solidFill>
                <a:effectLst/>
                <a:latin typeface="+mn-lt"/>
                <a:ea typeface="ＭＳ Ｐゴシック" charset="0"/>
                <a:cs typeface="ＭＳ Ｐゴシック" charset="0"/>
              </a:rPr>
              <a:t>Fuku</a:t>
            </a:r>
            <a:r>
              <a:rPr kumimoji="1" lang="en-US" altLang="ja-JP" sz="1200" kern="1200" dirty="0" smtClean="0">
                <a:solidFill>
                  <a:schemeClr val="tx1"/>
                </a:solidFill>
                <a:effectLst/>
                <a:latin typeface="+mn-lt"/>
                <a:ea typeface="ＭＳ Ｐゴシック" charset="0"/>
                <a:cs typeface="ＭＳ Ｐゴシック" charset="0"/>
              </a:rPr>
              <a:t> wa uchi! Oni wa soto!” (“In with good luck, out with demons”). This poem plays with that idea, and so, in a sense, the season should be end of winter but there is no </a:t>
            </a:r>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fuku</a:t>
            </a:r>
            <a:r>
              <a:rPr kumimoji="1" lang="en-US" altLang="ja-JP" sz="1200" kern="1200" dirty="0" smtClean="0">
                <a:solidFill>
                  <a:schemeClr val="tx1"/>
                </a:solidFill>
                <a:effectLst/>
                <a:latin typeface="+mn-lt"/>
                <a:ea typeface="ＭＳ Ｐゴシック" charset="0"/>
                <a:cs typeface="ＭＳ Ｐゴシック" charset="0"/>
              </a:rPr>
              <a:t>”. The word play is to take </a:t>
            </a:r>
            <a:r>
              <a:rPr kumimoji="1" lang="en-US" altLang="ja-JP" sz="1200" i="1" kern="1200" dirty="0" err="1" smtClean="0">
                <a:solidFill>
                  <a:schemeClr val="tx1"/>
                </a:solidFill>
                <a:effectLst/>
                <a:latin typeface="+mn-lt"/>
                <a:ea typeface="ＭＳ Ｐゴシック" charset="0"/>
                <a:cs typeface="ＭＳ Ｐゴシック" charset="0"/>
              </a:rPr>
              <a:t>fuku</a:t>
            </a:r>
            <a:r>
              <a:rPr kumimoji="1" lang="en-US" altLang="ja-JP" sz="1200" i="1" kern="1200" dirty="0" smtClean="0">
                <a:solidFill>
                  <a:schemeClr val="tx1"/>
                </a:solidFill>
                <a:effectLst/>
                <a:latin typeface="+mn-lt"/>
                <a:ea typeface="ＭＳ Ｐゴシック" charset="0"/>
                <a:cs typeface="ＭＳ Ｐゴシック" charset="0"/>
              </a:rPr>
              <a:t> wa uchi</a:t>
            </a:r>
            <a:r>
              <a:rPr kumimoji="1" lang="en-US" altLang="ja-JP" sz="1200" kern="1200" dirty="0" smtClean="0">
                <a:solidFill>
                  <a:schemeClr val="tx1"/>
                </a:solidFill>
                <a:effectLst/>
                <a:latin typeface="+mn-lt"/>
                <a:ea typeface="ＭＳ Ｐゴシック" charset="0"/>
                <a:cs typeface="ＭＳ Ｐゴシック" charset="0"/>
              </a:rPr>
              <a:t> to mean “There are bats in my house!”</a:t>
            </a:r>
            <a:r>
              <a:rPr lang="en-US" altLang="ja-JP" dirty="0" smtClean="0">
                <a:effectLst/>
              </a:rPr>
              <a:t> </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10—</a:t>
            </a:r>
            <a:r>
              <a:rPr kumimoji="1" lang="ja-JP" altLang="ja-JP" sz="1200" kern="1200" dirty="0" smtClean="0">
                <a:solidFill>
                  <a:schemeClr val="tx1"/>
                </a:solidFill>
                <a:effectLst/>
                <a:latin typeface="+mn-lt"/>
                <a:ea typeface="ＭＳ Ｐゴシック" charset="0"/>
                <a:cs typeface="ＭＳ Ｐゴシック" charset="0"/>
              </a:rPr>
              <a:t>よい夢のよひ寝さますな副ハうち</a:t>
            </a:r>
            <a:r>
              <a:rPr kumimoji="1" lang="en-US" altLang="ja-JP" sz="1200" kern="1200" dirty="0" smtClean="0">
                <a:solidFill>
                  <a:schemeClr val="tx1"/>
                </a:solidFill>
                <a:effectLst/>
                <a:latin typeface="+mn-lt"/>
                <a:ea typeface="ＭＳ Ｐゴシック" charset="0"/>
                <a:cs typeface="ＭＳ Ｐゴシック" charset="0"/>
              </a:rPr>
              <a:t> 10 sound, large 99</a:t>
            </a:r>
          </a:p>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18</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19</a:t>
            </a:fld>
            <a:endParaRPr lang="ja-JP" altLang="en-US"/>
          </a:p>
        </p:txBody>
      </p:sp>
    </p:spTree>
    <p:extLst>
      <p:ext uri="{BB962C8B-B14F-4D97-AF65-F5344CB8AC3E}">
        <p14:creationId xmlns:p14="http://schemas.microsoft.com/office/powerpoint/2010/main" val="28968053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20</a:t>
            </a:fld>
            <a:endParaRPr lang="ja-JP" altLang="en-US"/>
          </a:p>
        </p:txBody>
      </p:sp>
    </p:spTree>
    <p:extLst>
      <p:ext uri="{BB962C8B-B14F-4D97-AF65-F5344CB8AC3E}">
        <p14:creationId xmlns:p14="http://schemas.microsoft.com/office/powerpoint/2010/main" val="28968053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21</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1" kern="1200" dirty="0" smtClean="0">
                <a:solidFill>
                  <a:schemeClr val="tx1"/>
                </a:solidFill>
                <a:effectLst/>
                <a:latin typeface="+mn-lt"/>
                <a:ea typeface="ＭＳ Ｐゴシック" charset="0"/>
                <a:cs typeface="ＭＳ Ｐゴシック" charset="0"/>
              </a:rPr>
              <a:t>12</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稲妻にこぼるゝ音や竹の露</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inazuma</a:t>
            </a:r>
            <a:r>
              <a:rPr kumimoji="1" lang="en-US" altLang="ja-JP" sz="1200" i="1" kern="1200" dirty="0" smtClean="0">
                <a:solidFill>
                  <a:schemeClr val="tx1"/>
                </a:solidFill>
                <a:effectLst/>
                <a:latin typeface="+mn-lt"/>
                <a:ea typeface="ＭＳ Ｐゴシック" charset="0"/>
                <a:cs typeface="ＭＳ Ｐゴシック" charset="0"/>
              </a:rPr>
              <a:t> ni / </a:t>
            </a:r>
            <a:r>
              <a:rPr kumimoji="1" lang="en-US" altLang="ja-JP" sz="1200" i="1" kern="1200" dirty="0" err="1" smtClean="0">
                <a:solidFill>
                  <a:schemeClr val="tx1"/>
                </a:solidFill>
                <a:effectLst/>
                <a:latin typeface="+mn-lt"/>
                <a:ea typeface="ＭＳ Ｐゴシック" charset="0"/>
                <a:cs typeface="ＭＳ Ｐゴシック" charset="0"/>
              </a:rPr>
              <a:t>koboruru</a:t>
            </a:r>
            <a:r>
              <a:rPr kumimoji="1" lang="en-US" altLang="ja-JP" sz="1200" i="1" kern="1200" dirty="0" smtClean="0">
                <a:solidFill>
                  <a:schemeClr val="tx1"/>
                </a:solidFill>
                <a:effectLst/>
                <a:latin typeface="+mn-lt"/>
                <a:ea typeface="ＭＳ Ｐゴシック" charset="0"/>
                <a:cs typeface="ＭＳ Ｐゴシック" charset="0"/>
              </a:rPr>
              <a:t> </a:t>
            </a:r>
            <a:r>
              <a:rPr kumimoji="1" lang="en-US" altLang="ja-JP" sz="1200" i="1" kern="1200" dirty="0" err="1" smtClean="0">
                <a:solidFill>
                  <a:schemeClr val="tx1"/>
                </a:solidFill>
                <a:effectLst/>
                <a:latin typeface="+mn-lt"/>
                <a:ea typeface="ＭＳ Ｐゴシック" charset="0"/>
                <a:cs typeface="ＭＳ Ｐゴシック" charset="0"/>
              </a:rPr>
              <a:t>oto</a:t>
            </a:r>
            <a:r>
              <a:rPr kumimoji="1" lang="en-US" altLang="ja-JP" sz="1200" i="1" kern="1200" dirty="0" smtClean="0">
                <a:solidFill>
                  <a:schemeClr val="tx1"/>
                </a:solidFill>
                <a:effectLst/>
                <a:latin typeface="+mn-lt"/>
                <a:ea typeface="ＭＳ Ｐゴシック" charset="0"/>
                <a:cs typeface="ＭＳ Ｐゴシック" charset="0"/>
              </a:rPr>
              <a:t> ya / take no tsuyu</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t>
            </a:r>
            <a:r>
              <a:rPr kumimoji="1" lang="ja-JP" altLang="ja-JP" sz="1200" kern="1200" dirty="0" smtClean="0">
                <a:solidFill>
                  <a:schemeClr val="tx1"/>
                </a:solidFill>
                <a:effectLst/>
                <a:latin typeface="+mn-lt"/>
                <a:ea typeface="ＭＳ Ｐゴシック" charset="0"/>
                <a:cs typeface="ＭＳ Ｐゴシック" charset="0"/>
              </a:rPr>
              <a:t>稲妻</a:t>
            </a:r>
            <a:r>
              <a:rPr kumimoji="1" lang="en-US" altLang="ja-JP" sz="1200" i="1" kern="1200" dirty="0" err="1" smtClean="0">
                <a:solidFill>
                  <a:schemeClr val="tx1"/>
                </a:solidFill>
                <a:effectLst/>
                <a:latin typeface="+mn-lt"/>
                <a:ea typeface="ＭＳ Ｐゴシック" charset="0"/>
                <a:cs typeface="ＭＳ Ｐゴシック" charset="0"/>
              </a:rPr>
              <a:t>inazuma</a:t>
            </a:r>
            <a:r>
              <a:rPr kumimoji="1" lang="en-US" altLang="ja-JP" sz="1200" i="1" kern="1200" dirty="0" smtClean="0">
                <a:solidFill>
                  <a:schemeClr val="tx1"/>
                </a:solidFill>
                <a:effectLst/>
                <a:latin typeface="+mn-lt"/>
                <a:ea typeface="ＭＳ Ｐゴシック" charset="0"/>
                <a:cs typeface="ＭＳ Ｐゴシック" charset="0"/>
              </a:rPr>
              <a:t> </a:t>
            </a:r>
            <a:r>
              <a:rPr kumimoji="1" lang="en-US" altLang="ja-JP" sz="1200" kern="1200" dirty="0" smtClean="0">
                <a:solidFill>
                  <a:schemeClr val="tx1"/>
                </a:solidFill>
                <a:effectLst/>
                <a:latin typeface="+mn-lt"/>
                <a:ea typeface="ＭＳ Ｐゴシック" charset="0"/>
                <a:cs typeface="ＭＳ Ｐゴシック" charset="0"/>
              </a:rPr>
              <a:t>“lightning”</a:t>
            </a:r>
            <a:r>
              <a:rPr lang="en-US" altLang="ja-JP" dirty="0" smtClean="0">
                <a:effectLst/>
              </a:rPr>
              <a:t> </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12—</a:t>
            </a:r>
            <a:r>
              <a:rPr kumimoji="1" lang="ja-JP" altLang="ja-JP" sz="1200" kern="1200" dirty="0" smtClean="0">
                <a:solidFill>
                  <a:schemeClr val="tx1"/>
                </a:solidFill>
                <a:effectLst/>
                <a:latin typeface="+mn-lt"/>
                <a:ea typeface="ＭＳ Ｐゴシック" charset="0"/>
                <a:cs typeface="ＭＳ Ｐゴシック" charset="0"/>
              </a:rPr>
              <a:t>稲妻にこぼるゝ音や竹の露</a:t>
            </a:r>
            <a:r>
              <a:rPr kumimoji="1" lang="en-US" altLang="ja-JP" sz="1200" kern="1200" dirty="0" smtClean="0">
                <a:solidFill>
                  <a:schemeClr val="tx1"/>
                </a:solidFill>
                <a:effectLst/>
                <a:latin typeface="+mn-lt"/>
                <a:ea typeface="ＭＳ Ｐゴシック" charset="0"/>
                <a:cs typeface="ＭＳ Ｐゴシック" charset="0"/>
              </a:rPr>
              <a:t> 12 Ueda, </a:t>
            </a:r>
            <a:r>
              <a:rPr kumimoji="1" lang="en-US" altLang="ja-JP" sz="1200" kern="1200" dirty="0" err="1" smtClean="0">
                <a:solidFill>
                  <a:schemeClr val="tx1"/>
                </a:solidFill>
                <a:effectLst/>
                <a:latin typeface="+mn-lt"/>
                <a:ea typeface="ＭＳ Ｐゴシック" charset="0"/>
                <a:cs typeface="ＭＳ Ｐゴシック" charset="0"/>
              </a:rPr>
              <a:t>shu</a:t>
            </a: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Nature connections (Basho-style)</a:t>
            </a: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22</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1" kern="1200" dirty="0" smtClean="0">
                <a:solidFill>
                  <a:schemeClr val="tx1"/>
                </a:solidFill>
                <a:effectLst/>
                <a:latin typeface="+mn-lt"/>
                <a:ea typeface="ＭＳ Ｐゴシック" charset="0"/>
                <a:cs typeface="ＭＳ Ｐゴシック" charset="0"/>
              </a:rPr>
              <a:t>12</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稲妻にこぼるゝ音や竹の露</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inazuma</a:t>
            </a:r>
            <a:r>
              <a:rPr kumimoji="1" lang="en-US" altLang="ja-JP" sz="1200" i="1" kern="1200" dirty="0" smtClean="0">
                <a:solidFill>
                  <a:schemeClr val="tx1"/>
                </a:solidFill>
                <a:effectLst/>
                <a:latin typeface="+mn-lt"/>
                <a:ea typeface="ＭＳ Ｐゴシック" charset="0"/>
                <a:cs typeface="ＭＳ Ｐゴシック" charset="0"/>
              </a:rPr>
              <a:t> ni / </a:t>
            </a:r>
            <a:r>
              <a:rPr kumimoji="1" lang="en-US" altLang="ja-JP" sz="1200" i="1" kern="1200" dirty="0" err="1" smtClean="0">
                <a:solidFill>
                  <a:schemeClr val="tx1"/>
                </a:solidFill>
                <a:effectLst/>
                <a:latin typeface="+mn-lt"/>
                <a:ea typeface="ＭＳ Ｐゴシック" charset="0"/>
                <a:cs typeface="ＭＳ Ｐゴシック" charset="0"/>
              </a:rPr>
              <a:t>koboruru</a:t>
            </a:r>
            <a:r>
              <a:rPr kumimoji="1" lang="en-US" altLang="ja-JP" sz="1200" i="1" kern="1200" dirty="0" smtClean="0">
                <a:solidFill>
                  <a:schemeClr val="tx1"/>
                </a:solidFill>
                <a:effectLst/>
                <a:latin typeface="+mn-lt"/>
                <a:ea typeface="ＭＳ Ｐゴシック" charset="0"/>
                <a:cs typeface="ＭＳ Ｐゴシック" charset="0"/>
              </a:rPr>
              <a:t> </a:t>
            </a:r>
            <a:r>
              <a:rPr kumimoji="1" lang="en-US" altLang="ja-JP" sz="1200" i="1" kern="1200" dirty="0" err="1" smtClean="0">
                <a:solidFill>
                  <a:schemeClr val="tx1"/>
                </a:solidFill>
                <a:effectLst/>
                <a:latin typeface="+mn-lt"/>
                <a:ea typeface="ＭＳ Ｐゴシック" charset="0"/>
                <a:cs typeface="ＭＳ Ｐゴシック" charset="0"/>
              </a:rPr>
              <a:t>oto</a:t>
            </a:r>
            <a:r>
              <a:rPr kumimoji="1" lang="en-US" altLang="ja-JP" sz="1200" i="1" kern="1200" dirty="0" smtClean="0">
                <a:solidFill>
                  <a:schemeClr val="tx1"/>
                </a:solidFill>
                <a:effectLst/>
                <a:latin typeface="+mn-lt"/>
                <a:ea typeface="ＭＳ Ｐゴシック" charset="0"/>
                <a:cs typeface="ＭＳ Ｐゴシック" charset="0"/>
              </a:rPr>
              <a:t> ya / take no tsuyu</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t>
            </a:r>
            <a:r>
              <a:rPr kumimoji="1" lang="ja-JP" altLang="ja-JP" sz="1200" kern="1200" dirty="0" smtClean="0">
                <a:solidFill>
                  <a:schemeClr val="tx1"/>
                </a:solidFill>
                <a:effectLst/>
                <a:latin typeface="+mn-lt"/>
                <a:ea typeface="ＭＳ Ｐゴシック" charset="0"/>
                <a:cs typeface="ＭＳ Ｐゴシック" charset="0"/>
              </a:rPr>
              <a:t>稲妻</a:t>
            </a:r>
            <a:r>
              <a:rPr kumimoji="1" lang="en-US" altLang="ja-JP" sz="1200" i="1" kern="1200" dirty="0" err="1" smtClean="0">
                <a:solidFill>
                  <a:schemeClr val="tx1"/>
                </a:solidFill>
                <a:effectLst/>
                <a:latin typeface="+mn-lt"/>
                <a:ea typeface="ＭＳ Ｐゴシック" charset="0"/>
                <a:cs typeface="ＭＳ Ｐゴシック" charset="0"/>
              </a:rPr>
              <a:t>inazuma</a:t>
            </a:r>
            <a:r>
              <a:rPr kumimoji="1" lang="en-US" altLang="ja-JP" sz="1200" i="1" kern="1200" dirty="0" smtClean="0">
                <a:solidFill>
                  <a:schemeClr val="tx1"/>
                </a:solidFill>
                <a:effectLst/>
                <a:latin typeface="+mn-lt"/>
                <a:ea typeface="ＭＳ Ｐゴシック" charset="0"/>
                <a:cs typeface="ＭＳ Ｐゴシック" charset="0"/>
              </a:rPr>
              <a:t> </a:t>
            </a:r>
            <a:r>
              <a:rPr kumimoji="1" lang="en-US" altLang="ja-JP" sz="1200" kern="1200" dirty="0" smtClean="0">
                <a:solidFill>
                  <a:schemeClr val="tx1"/>
                </a:solidFill>
                <a:effectLst/>
                <a:latin typeface="+mn-lt"/>
                <a:ea typeface="ＭＳ Ｐゴシック" charset="0"/>
                <a:cs typeface="ＭＳ Ｐゴシック" charset="0"/>
              </a:rPr>
              <a:t>“lightning”</a:t>
            </a:r>
            <a:r>
              <a:rPr lang="en-US" altLang="ja-JP" dirty="0" smtClean="0">
                <a:effectLst/>
              </a:rPr>
              <a:t> </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12—</a:t>
            </a:r>
            <a:r>
              <a:rPr kumimoji="1" lang="ja-JP" altLang="ja-JP" sz="1200" kern="1200" dirty="0" smtClean="0">
                <a:solidFill>
                  <a:schemeClr val="tx1"/>
                </a:solidFill>
                <a:effectLst/>
                <a:latin typeface="+mn-lt"/>
                <a:ea typeface="ＭＳ Ｐゴシック" charset="0"/>
                <a:cs typeface="ＭＳ Ｐゴシック" charset="0"/>
              </a:rPr>
              <a:t>稲妻にこぼるゝ音や竹の露</a:t>
            </a:r>
            <a:r>
              <a:rPr kumimoji="1" lang="en-US" altLang="ja-JP" sz="1200" kern="1200" dirty="0" smtClean="0">
                <a:solidFill>
                  <a:schemeClr val="tx1"/>
                </a:solidFill>
                <a:effectLst/>
                <a:latin typeface="+mn-lt"/>
                <a:ea typeface="ＭＳ Ｐゴシック" charset="0"/>
                <a:cs typeface="ＭＳ Ｐゴシック" charset="0"/>
              </a:rPr>
              <a:t> 12 Ueda, </a:t>
            </a:r>
            <a:r>
              <a:rPr kumimoji="1" lang="en-US" altLang="ja-JP" sz="1200" kern="1200" dirty="0" err="1" smtClean="0">
                <a:solidFill>
                  <a:schemeClr val="tx1"/>
                </a:solidFill>
                <a:effectLst/>
                <a:latin typeface="+mn-lt"/>
                <a:ea typeface="ＭＳ Ｐゴシック" charset="0"/>
                <a:cs typeface="ＭＳ Ｐゴシック" charset="0"/>
              </a:rPr>
              <a:t>shu</a:t>
            </a: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Nature connections (Basho-style)</a:t>
            </a: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23</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1" kern="1200" dirty="0" smtClean="0">
                <a:solidFill>
                  <a:schemeClr val="tx1"/>
                </a:solidFill>
                <a:effectLst/>
                <a:latin typeface="+mn-lt"/>
                <a:ea typeface="ＭＳ Ｐゴシック" charset="0"/>
                <a:cs typeface="ＭＳ Ｐゴシック" charset="0"/>
              </a:rPr>
              <a:t>13</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負けましき角力を寝ものがたり</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makumajiki</a:t>
            </a:r>
            <a:r>
              <a:rPr kumimoji="1" lang="en-US" altLang="ja-JP" sz="1200" i="1" kern="1200" dirty="0" smtClean="0">
                <a:solidFill>
                  <a:schemeClr val="tx1"/>
                </a:solidFill>
                <a:effectLst/>
                <a:latin typeface="+mn-lt"/>
                <a:ea typeface="ＭＳ Ｐゴシック" charset="0"/>
                <a:cs typeface="ＭＳ Ｐゴシック" charset="0"/>
              </a:rPr>
              <a:t> / </a:t>
            </a:r>
            <a:r>
              <a:rPr kumimoji="1" lang="en-US" altLang="ja-JP" sz="1200" i="1" kern="1200" dirty="0" err="1" smtClean="0">
                <a:solidFill>
                  <a:schemeClr val="tx1"/>
                </a:solidFill>
                <a:effectLst/>
                <a:latin typeface="+mn-lt"/>
                <a:ea typeface="ＭＳ Ｐゴシック" charset="0"/>
                <a:cs typeface="ＭＳ Ｐゴシック" charset="0"/>
              </a:rPr>
              <a:t>sumai</a:t>
            </a:r>
            <a:r>
              <a:rPr kumimoji="1" lang="en-US" altLang="ja-JP" sz="1200" i="1" kern="1200" dirty="0" smtClean="0">
                <a:solidFill>
                  <a:schemeClr val="tx1"/>
                </a:solidFill>
                <a:effectLst/>
                <a:latin typeface="+mn-lt"/>
                <a:ea typeface="ＭＳ Ｐゴシック" charset="0"/>
                <a:cs typeface="ＭＳ Ｐゴシック" charset="0"/>
              </a:rPr>
              <a:t> o </a:t>
            </a:r>
            <a:r>
              <a:rPr kumimoji="1" lang="en-US" altLang="ja-JP" sz="1200" i="1" kern="1200" dirty="0" err="1" smtClean="0">
                <a:solidFill>
                  <a:schemeClr val="tx1"/>
                </a:solidFill>
                <a:effectLst/>
                <a:latin typeface="+mn-lt"/>
                <a:ea typeface="ＭＳ Ｐゴシック" charset="0"/>
                <a:cs typeface="ＭＳ Ｐゴシック" charset="0"/>
              </a:rPr>
              <a:t>nemono</a:t>
            </a:r>
            <a:r>
              <a:rPr kumimoji="1" lang="en-US" altLang="ja-JP" sz="1200" i="1" kern="1200" dirty="0" smtClean="0">
                <a:solidFill>
                  <a:schemeClr val="tx1"/>
                </a:solidFill>
                <a:effectLst/>
                <a:latin typeface="+mn-lt"/>
                <a:ea typeface="ＭＳ Ｐゴシック" charset="0"/>
                <a:cs typeface="ＭＳ Ｐゴシック" charset="0"/>
              </a:rPr>
              <a:t>- / </a:t>
            </a:r>
            <a:r>
              <a:rPr kumimoji="1" lang="en-US" altLang="ja-JP" sz="1200" i="1" kern="1200" dirty="0" err="1" smtClean="0">
                <a:solidFill>
                  <a:schemeClr val="tx1"/>
                </a:solidFill>
                <a:effectLst/>
                <a:latin typeface="+mn-lt"/>
                <a:ea typeface="ＭＳ Ｐゴシック" charset="0"/>
                <a:cs typeface="ＭＳ Ｐゴシック" charset="0"/>
              </a:rPr>
              <a:t>gatari</a:t>
            </a:r>
            <a:r>
              <a:rPr kumimoji="1" lang="en-US" altLang="ja-JP" sz="1200" i="1" kern="1200" dirty="0" smtClean="0">
                <a:solidFill>
                  <a:schemeClr val="tx1"/>
                </a:solidFill>
                <a:effectLst/>
                <a:latin typeface="+mn-lt"/>
                <a:ea typeface="ＭＳ Ｐゴシック" charset="0"/>
                <a:cs typeface="ＭＳ Ｐゴシック" charset="0"/>
              </a:rPr>
              <a:t> kana</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t>
            </a:r>
            <a:r>
              <a:rPr kumimoji="1" lang="ja-JP" altLang="ja-JP" sz="1200" kern="1200" dirty="0" smtClean="0">
                <a:solidFill>
                  <a:schemeClr val="tx1"/>
                </a:solidFill>
                <a:effectLst/>
                <a:latin typeface="+mn-lt"/>
                <a:ea typeface="ＭＳ Ｐゴシック" charset="0"/>
                <a:cs typeface="ＭＳ Ｐゴシック" charset="0"/>
              </a:rPr>
              <a:t>相撲の節 </a:t>
            </a:r>
            <a:r>
              <a:rPr kumimoji="1" lang="en-US" altLang="ja-JP" sz="1200" i="1" kern="1200" dirty="0" err="1" smtClean="0">
                <a:solidFill>
                  <a:schemeClr val="tx1"/>
                </a:solidFill>
                <a:effectLst/>
                <a:latin typeface="+mn-lt"/>
                <a:ea typeface="ＭＳ Ｐゴシック" charset="0"/>
                <a:cs typeface="ＭＳ Ｐゴシック" charset="0"/>
              </a:rPr>
              <a:t>sumai</a:t>
            </a:r>
            <a:r>
              <a:rPr kumimoji="1" lang="en-US" altLang="ja-JP" sz="1200" i="1" kern="1200" dirty="0" smtClean="0">
                <a:solidFill>
                  <a:schemeClr val="tx1"/>
                </a:solidFill>
                <a:effectLst/>
                <a:latin typeface="+mn-lt"/>
                <a:ea typeface="ＭＳ Ｐゴシック" charset="0"/>
                <a:cs typeface="ＭＳ Ｐゴシック" charset="0"/>
              </a:rPr>
              <a:t> no </a:t>
            </a:r>
            <a:r>
              <a:rPr kumimoji="1" lang="en-US" altLang="ja-JP" sz="1200" i="1" kern="1200" dirty="0" err="1" smtClean="0">
                <a:solidFill>
                  <a:schemeClr val="tx1"/>
                </a:solidFill>
                <a:effectLst/>
                <a:latin typeface="+mn-lt"/>
                <a:ea typeface="ＭＳ Ｐゴシック" charset="0"/>
                <a:cs typeface="ＭＳ Ｐゴシック" charset="0"/>
              </a:rPr>
              <a:t>sechi</a:t>
            </a:r>
            <a:r>
              <a:rPr kumimoji="1" lang="en-US" altLang="ja-JP" sz="1200" kern="1200" dirty="0" smtClean="0">
                <a:solidFill>
                  <a:schemeClr val="tx1"/>
                </a:solidFill>
                <a:effectLst/>
                <a:latin typeface="+mn-lt"/>
                <a:ea typeface="ＭＳ Ｐゴシック" charset="0"/>
                <a:cs typeface="ＭＳ Ｐゴシック" charset="0"/>
              </a:rPr>
              <a:t> “[autumn] sumo match” </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13—</a:t>
            </a:r>
            <a:r>
              <a:rPr kumimoji="1" lang="ja-JP" altLang="ja-JP" sz="1200" kern="1200" dirty="0" smtClean="0">
                <a:solidFill>
                  <a:schemeClr val="tx1"/>
                </a:solidFill>
                <a:effectLst/>
                <a:latin typeface="+mn-lt"/>
                <a:ea typeface="ＭＳ Ｐゴシック" charset="0"/>
                <a:cs typeface="ＭＳ Ｐゴシック" charset="0"/>
              </a:rPr>
              <a:t>負けましき角力を寝ものがたり</a:t>
            </a:r>
            <a:r>
              <a:rPr kumimoji="1" lang="en-US" altLang="ja-JP" sz="1200" kern="1200" dirty="0" smtClean="0">
                <a:solidFill>
                  <a:schemeClr val="tx1"/>
                </a:solidFill>
                <a:effectLst/>
                <a:latin typeface="+mn-lt"/>
                <a:ea typeface="ＭＳ Ｐゴシック" charset="0"/>
                <a:cs typeface="ＭＳ Ｐゴシック" charset="0"/>
              </a:rPr>
              <a:t> 13 Ueda, </a:t>
            </a:r>
            <a:r>
              <a:rPr kumimoji="1" lang="en-US" altLang="ja-JP" sz="1200" kern="1200" dirty="0" err="1" smtClean="0">
                <a:solidFill>
                  <a:schemeClr val="tx1"/>
                </a:solidFill>
                <a:effectLst/>
                <a:latin typeface="+mn-lt"/>
                <a:ea typeface="ＭＳ Ｐゴシック" charset="0"/>
                <a:cs typeface="ＭＳ Ｐゴシック" charset="0"/>
              </a:rPr>
              <a:t>shu</a:t>
            </a:r>
            <a:r>
              <a:rPr kumimoji="1" lang="en-US" altLang="ja-JP" sz="1200" kern="1200" dirty="0" smtClean="0">
                <a:solidFill>
                  <a:schemeClr val="tx1"/>
                </a:solidFill>
                <a:effectLst/>
                <a:latin typeface="+mn-lt"/>
                <a:ea typeface="ＭＳ Ｐゴシック" charset="0"/>
                <a:cs typeface="ＭＳ Ｐゴシック" charset="0"/>
              </a:rPr>
              <a:t> 483, </a:t>
            </a:r>
            <a:r>
              <a:rPr kumimoji="1" lang="en-US" altLang="ja-JP" sz="1200" kern="1200" dirty="0" err="1" smtClean="0">
                <a:solidFill>
                  <a:schemeClr val="tx1"/>
                </a:solidFill>
                <a:effectLst/>
                <a:latin typeface="+mn-lt"/>
                <a:ea typeface="ＭＳ Ｐゴシック" charset="0"/>
                <a:cs typeface="ＭＳ Ｐゴシック" charset="0"/>
              </a:rPr>
              <a:t>nakamura</a:t>
            </a:r>
            <a:r>
              <a:rPr kumimoji="1" lang="en-US" altLang="ja-JP" sz="1200" kern="1200" dirty="0" smtClean="0">
                <a:solidFill>
                  <a:schemeClr val="tx1"/>
                </a:solidFill>
                <a:effectLst/>
                <a:latin typeface="+mn-lt"/>
                <a:ea typeface="ＭＳ Ｐゴシック" charset="0"/>
                <a:cs typeface="ＭＳ Ｐゴシック" charset="0"/>
              </a:rPr>
              <a:t> 222, Yamamoto *113, </a:t>
            </a:r>
            <a:r>
              <a:rPr kumimoji="1" lang="en-US" altLang="ja-JP" sz="1200" kern="1200" dirty="0" err="1" smtClean="0">
                <a:solidFill>
                  <a:schemeClr val="tx1"/>
                </a:solidFill>
                <a:effectLst/>
                <a:latin typeface="+mn-lt"/>
                <a:ea typeface="ＭＳ Ｐゴシック" charset="0"/>
                <a:cs typeface="ＭＳ Ｐゴシック" charset="0"/>
              </a:rPr>
              <a:t>ogata</a:t>
            </a:r>
            <a:r>
              <a:rPr kumimoji="1" lang="en-US" altLang="ja-JP" sz="1200" kern="1200" dirty="0" smtClean="0">
                <a:solidFill>
                  <a:schemeClr val="tx1"/>
                </a:solidFill>
                <a:effectLst/>
                <a:latin typeface="+mn-lt"/>
                <a:ea typeface="ＭＳ Ｐゴシック" charset="0"/>
                <a:cs typeface="ＭＳ Ｐゴシック" charset="0"/>
              </a:rPr>
              <a:t> 146, 277, </a:t>
            </a:r>
            <a:r>
              <a:rPr kumimoji="1" lang="en-US" altLang="ja-JP" sz="1200" kern="1200" dirty="0" err="1" smtClean="0">
                <a:solidFill>
                  <a:schemeClr val="tx1"/>
                </a:solidFill>
                <a:effectLst/>
                <a:latin typeface="+mn-lt"/>
                <a:ea typeface="ＭＳ Ｐゴシック" charset="0"/>
                <a:cs typeface="ＭＳ Ｐゴシック" charset="0"/>
              </a:rPr>
              <a:t>suzuki</a:t>
            </a:r>
            <a:r>
              <a:rPr kumimoji="1" lang="en-US" altLang="ja-JP" sz="1200" kern="1200" dirty="0" smtClean="0">
                <a:solidFill>
                  <a:schemeClr val="tx1"/>
                </a:solidFill>
                <a:effectLst/>
                <a:latin typeface="+mn-lt"/>
                <a:ea typeface="ＭＳ Ｐゴシック" charset="0"/>
                <a:cs typeface="ＭＳ Ｐゴシック" charset="0"/>
              </a:rPr>
              <a:t> 9, </a:t>
            </a:r>
            <a:r>
              <a:rPr kumimoji="1" lang="en-US" altLang="ja-JP" sz="1200" kern="1200" dirty="0" err="1" smtClean="0">
                <a:solidFill>
                  <a:schemeClr val="tx1"/>
                </a:solidFill>
                <a:effectLst/>
                <a:latin typeface="+mn-lt"/>
                <a:ea typeface="ＭＳ Ｐゴシック" charset="0"/>
                <a:cs typeface="ＭＳ Ｐゴシック" charset="0"/>
              </a:rPr>
              <a:t>tonbo</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smtClean="0">
                <a:solidFill>
                  <a:schemeClr val="tx1"/>
                </a:solidFill>
                <a:effectLst/>
                <a:latin typeface="+mn-lt"/>
                <a:ea typeface="ＭＳ Ｐゴシック" charset="0"/>
                <a:cs typeface="ＭＳ Ｐゴシック" charset="0"/>
              </a:rPr>
              <a:t>77</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"good faces"</a:t>
            </a: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24</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ja-JP" sz="1200" kern="1200" dirty="0" smtClean="0">
                <a:solidFill>
                  <a:schemeClr val="tx1"/>
                </a:solidFill>
                <a:effectLst/>
                <a:latin typeface="+mn-lt"/>
                <a:ea typeface="ＭＳ Ｐゴシック" charset="0"/>
                <a:cs typeface="ＭＳ Ｐゴシック" charset="0"/>
              </a:rPr>
              <a:t>負けましき角力を寝ものがたり</a:t>
            </a: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25</a:t>
            </a:fld>
            <a:endParaRPr lang="ja-JP" altLang="en-US"/>
          </a:p>
        </p:txBody>
      </p:sp>
    </p:spTree>
    <p:extLst>
      <p:ext uri="{BB962C8B-B14F-4D97-AF65-F5344CB8AC3E}">
        <p14:creationId xmlns:p14="http://schemas.microsoft.com/office/powerpoint/2010/main" val="28968053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ja-JP" sz="1200" kern="1200" dirty="0" smtClean="0">
                <a:solidFill>
                  <a:schemeClr val="tx1"/>
                </a:solidFill>
                <a:effectLst/>
                <a:latin typeface="+mn-lt"/>
                <a:ea typeface="ＭＳ Ｐゴシック" charset="0"/>
                <a:cs typeface="ＭＳ Ｐゴシック" charset="0"/>
              </a:rPr>
              <a:t>負けましき角力を寝ものがたり</a:t>
            </a:r>
            <a:endParaRPr kumimoji="1" lang="en-US" altLang="ja-JP" sz="1200" kern="120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26</a:t>
            </a:fld>
            <a:endParaRPr lang="ja-JP" altLang="en-US"/>
          </a:p>
        </p:txBody>
      </p:sp>
    </p:spTree>
    <p:extLst>
      <p:ext uri="{BB962C8B-B14F-4D97-AF65-F5344CB8AC3E}">
        <p14:creationId xmlns:p14="http://schemas.microsoft.com/office/powerpoint/2010/main" val="28968053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ja-JP" sz="1200" kern="1200" dirty="0" smtClean="0">
                <a:solidFill>
                  <a:schemeClr val="tx1"/>
                </a:solidFill>
                <a:effectLst/>
                <a:latin typeface="+mn-lt"/>
                <a:ea typeface="ＭＳ Ｐゴシック" charset="0"/>
                <a:cs typeface="ＭＳ Ｐゴシック" charset="0"/>
              </a:rPr>
              <a:t>負けましき角力を寝ものがたり</a:t>
            </a:r>
            <a:endParaRPr kumimoji="1" lang="en-US" altLang="ja-JP" sz="1200" kern="120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27</a:t>
            </a:fld>
            <a:endParaRPr lang="ja-JP" altLang="en-US"/>
          </a:p>
        </p:txBody>
      </p:sp>
    </p:spTree>
    <p:extLst>
      <p:ext uri="{BB962C8B-B14F-4D97-AF65-F5344CB8AC3E}">
        <p14:creationId xmlns:p14="http://schemas.microsoft.com/office/powerpoint/2010/main" val="28968053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1" kern="1200" dirty="0" smtClean="0">
                <a:solidFill>
                  <a:schemeClr val="tx1"/>
                </a:solidFill>
                <a:effectLst/>
                <a:latin typeface="+mn-lt"/>
                <a:ea typeface="ＭＳ Ｐゴシック" charset="0"/>
                <a:cs typeface="ＭＳ Ｐゴシック" charset="0"/>
              </a:rPr>
              <a:t>14</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柳散清水涸石処々</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smtClean="0">
                <a:solidFill>
                  <a:schemeClr val="tx1"/>
                </a:solidFill>
                <a:effectLst/>
                <a:latin typeface="+mn-lt"/>
                <a:ea typeface="ＭＳ Ｐゴシック" charset="0"/>
                <a:cs typeface="ＭＳ Ｐゴシック" charset="0"/>
              </a:rPr>
              <a:t>yanagi </a:t>
            </a:r>
            <a:r>
              <a:rPr kumimoji="1" lang="en-US" altLang="ja-JP" sz="1200" i="1" kern="1200" dirty="0" err="1" smtClean="0">
                <a:solidFill>
                  <a:schemeClr val="tx1"/>
                </a:solidFill>
                <a:effectLst/>
                <a:latin typeface="+mn-lt"/>
                <a:ea typeface="ＭＳ Ｐゴシック" charset="0"/>
                <a:cs typeface="ＭＳ Ｐゴシック" charset="0"/>
              </a:rPr>
              <a:t>chiri</a:t>
            </a:r>
            <a:r>
              <a:rPr kumimoji="1" lang="en-US" altLang="ja-JP" sz="1200" i="1" kern="1200" dirty="0" smtClean="0">
                <a:solidFill>
                  <a:schemeClr val="tx1"/>
                </a:solidFill>
                <a:effectLst/>
                <a:latin typeface="+mn-lt"/>
                <a:ea typeface="ＭＳ Ｐゴシック" charset="0"/>
                <a:cs typeface="ＭＳ Ｐゴシック" charset="0"/>
              </a:rPr>
              <a:t> / </a:t>
            </a:r>
            <a:r>
              <a:rPr kumimoji="1" lang="en-US" altLang="ja-JP" sz="1200" i="1" kern="1200" dirty="0" err="1" smtClean="0">
                <a:solidFill>
                  <a:schemeClr val="tx1"/>
                </a:solidFill>
                <a:effectLst/>
                <a:latin typeface="+mn-lt"/>
                <a:ea typeface="ＭＳ Ｐゴシック" charset="0"/>
                <a:cs typeface="ＭＳ Ｐゴシック" charset="0"/>
              </a:rPr>
              <a:t>shimizu</a:t>
            </a:r>
            <a:r>
              <a:rPr kumimoji="1" lang="en-US" altLang="ja-JP" sz="1200" i="1" kern="1200" dirty="0" smtClean="0">
                <a:solidFill>
                  <a:schemeClr val="tx1"/>
                </a:solidFill>
                <a:effectLst/>
                <a:latin typeface="+mn-lt"/>
                <a:ea typeface="ＭＳ Ｐゴシック" charset="0"/>
                <a:cs typeface="ＭＳ Ｐゴシック" charset="0"/>
              </a:rPr>
              <a:t> </a:t>
            </a:r>
            <a:r>
              <a:rPr kumimoji="1" lang="en-US" altLang="ja-JP" sz="1200" i="1" kern="1200" dirty="0" err="1" smtClean="0">
                <a:solidFill>
                  <a:schemeClr val="tx1"/>
                </a:solidFill>
                <a:effectLst/>
                <a:latin typeface="+mn-lt"/>
                <a:ea typeface="ＭＳ Ｐゴシック" charset="0"/>
                <a:cs typeface="ＭＳ Ｐゴシック" charset="0"/>
              </a:rPr>
              <a:t>kare</a:t>
            </a:r>
            <a:r>
              <a:rPr kumimoji="1" lang="en-US" altLang="ja-JP" sz="1200" i="1" kern="1200" dirty="0" smtClean="0">
                <a:solidFill>
                  <a:schemeClr val="tx1"/>
                </a:solidFill>
                <a:effectLst/>
                <a:latin typeface="+mn-lt"/>
                <a:ea typeface="ＭＳ Ｐゴシック" charset="0"/>
                <a:cs typeface="ＭＳ Ｐゴシック" charset="0"/>
              </a:rPr>
              <a:t> </a:t>
            </a:r>
            <a:r>
              <a:rPr kumimoji="1" lang="en-US" altLang="ja-JP" sz="1200" i="1" kern="1200" dirty="0" err="1" smtClean="0">
                <a:solidFill>
                  <a:schemeClr val="tx1"/>
                </a:solidFill>
                <a:effectLst/>
                <a:latin typeface="+mn-lt"/>
                <a:ea typeface="ＭＳ Ｐゴシック" charset="0"/>
                <a:cs typeface="ＭＳ Ｐゴシック" charset="0"/>
              </a:rPr>
              <a:t>ishi</a:t>
            </a:r>
            <a:r>
              <a:rPr kumimoji="1" lang="en-US" altLang="ja-JP" sz="1200" i="1" kern="1200" dirty="0" smtClean="0">
                <a:solidFill>
                  <a:schemeClr val="tx1"/>
                </a:solidFill>
                <a:effectLst/>
                <a:latin typeface="+mn-lt"/>
                <a:ea typeface="ＭＳ Ｐゴシック" charset="0"/>
                <a:cs typeface="ＭＳ Ｐゴシック" charset="0"/>
              </a:rPr>
              <a:t> / </a:t>
            </a:r>
            <a:r>
              <a:rPr kumimoji="1" lang="en-US" altLang="ja-JP" sz="1200" i="1" kern="1200" dirty="0" err="1" smtClean="0">
                <a:solidFill>
                  <a:schemeClr val="tx1"/>
                </a:solidFill>
                <a:effectLst/>
                <a:latin typeface="+mn-lt"/>
                <a:ea typeface="ＭＳ Ｐゴシック" charset="0"/>
                <a:cs typeface="ＭＳ Ｐゴシック" charset="0"/>
              </a:rPr>
              <a:t>tokorodoko</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t>
            </a:r>
            <a:r>
              <a:rPr kumimoji="1" lang="ja-JP" altLang="ja-JP" sz="1200" kern="1200" dirty="0" smtClean="0">
                <a:solidFill>
                  <a:schemeClr val="tx1"/>
                </a:solidFill>
                <a:effectLst/>
                <a:latin typeface="+mn-lt"/>
                <a:ea typeface="ＭＳ Ｐゴシック" charset="0"/>
                <a:cs typeface="ＭＳ Ｐゴシック" charset="0"/>
              </a:rPr>
              <a:t>柳散る </a:t>
            </a:r>
            <a:r>
              <a:rPr kumimoji="1" lang="en-US" altLang="ja-JP" sz="1200" i="1" kern="1200" dirty="0" smtClean="0">
                <a:solidFill>
                  <a:schemeClr val="tx1"/>
                </a:solidFill>
                <a:effectLst/>
                <a:latin typeface="+mn-lt"/>
                <a:ea typeface="ＭＳ Ｐゴシック" charset="0"/>
                <a:cs typeface="ＭＳ Ｐゴシック" charset="0"/>
              </a:rPr>
              <a:t>yanagi </a:t>
            </a:r>
            <a:r>
              <a:rPr kumimoji="1" lang="en-US" altLang="ja-JP" sz="1200" i="1" kern="1200" dirty="0" err="1" smtClean="0">
                <a:solidFill>
                  <a:schemeClr val="tx1"/>
                </a:solidFill>
                <a:effectLst/>
                <a:latin typeface="+mn-lt"/>
                <a:ea typeface="ＭＳ Ｐゴシック" charset="0"/>
                <a:cs typeface="ＭＳ Ｐゴシック" charset="0"/>
              </a:rPr>
              <a:t>chiru</a:t>
            </a:r>
            <a:r>
              <a:rPr kumimoji="1" lang="en-US" altLang="ja-JP" sz="1200" kern="1200" dirty="0" smtClean="0">
                <a:solidFill>
                  <a:schemeClr val="tx1"/>
                </a:solidFill>
                <a:effectLst/>
                <a:latin typeface="+mn-lt"/>
                <a:ea typeface="ＭＳ Ｐゴシック" charset="0"/>
                <a:cs typeface="ＭＳ Ｐゴシック" charset="0"/>
              </a:rPr>
              <a:t> “willows-fallen [bare willow trees because the leaves have fallen]”</a:t>
            </a:r>
          </a:p>
          <a:p>
            <a:r>
              <a:rPr kumimoji="1" lang="hu-HU" altLang="ja-JP" sz="1200" kern="1200" dirty="0" smtClean="0">
                <a:solidFill>
                  <a:schemeClr val="tx1"/>
                </a:solidFill>
                <a:effectLst/>
                <a:latin typeface="+mn-lt"/>
                <a:ea typeface="ＭＳ Ｐゴシック" charset="0"/>
                <a:cs typeface="ＭＳ Ｐゴシック" charset="0"/>
              </a:rPr>
              <a:t>Note: Yūgyō Willow: Named after a Noh play of this title in which the learned priest Yūgyō encounters the spirit of a willow tree. (Merwin) Except that Yūgyō means Saigyō. This poem is in honor of him, who wrote at this spot:</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hu-HU" altLang="ja-JP" sz="1200" kern="1200" dirty="0" smtClean="0">
                <a:solidFill>
                  <a:schemeClr val="tx1"/>
                </a:solidFill>
                <a:effectLst/>
                <a:latin typeface="+mn-lt"/>
                <a:ea typeface="ＭＳ Ｐゴシック" charset="0"/>
                <a:cs typeface="ＭＳ Ｐゴシック" charset="0"/>
              </a:rPr>
              <a:t>alongside the road</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hu-HU" altLang="ja-JP" sz="1200" kern="1200" dirty="0" smtClean="0">
                <a:solidFill>
                  <a:schemeClr val="tx1"/>
                </a:solidFill>
                <a:effectLst/>
                <a:latin typeface="+mn-lt"/>
                <a:ea typeface="ＭＳ Ｐゴシック" charset="0"/>
                <a:cs typeface="ＭＳ Ｐゴシック" charset="0"/>
              </a:rPr>
              <a:t>a stream of clear water</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hu-HU" altLang="ja-JP" sz="1200" kern="1200" dirty="0" smtClean="0">
                <a:solidFill>
                  <a:schemeClr val="tx1"/>
                </a:solidFill>
                <a:effectLst/>
                <a:latin typeface="+mn-lt"/>
                <a:ea typeface="ＭＳ Ｐゴシック" charset="0"/>
                <a:cs typeface="ＭＳ Ｐゴシック" charset="0"/>
              </a:rPr>
              <a:t>shaded by a willow—</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hu-HU" altLang="ja-JP" sz="1200" kern="1200" dirty="0" smtClean="0">
                <a:solidFill>
                  <a:schemeClr val="tx1"/>
                </a:solidFill>
                <a:effectLst/>
                <a:latin typeface="+mn-lt"/>
                <a:ea typeface="ＭＳ Ｐゴシック" charset="0"/>
                <a:cs typeface="ＭＳ Ｐゴシック" charset="0"/>
              </a:rPr>
              <a:t>wanting to take a rest</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hu-HU" altLang="ja-JP" sz="1200" kern="1200" dirty="0" smtClean="0">
                <a:solidFill>
                  <a:schemeClr val="tx1"/>
                </a:solidFill>
                <a:effectLst/>
                <a:latin typeface="+mn-lt"/>
                <a:ea typeface="ＭＳ Ｐゴシック" charset="0"/>
                <a:cs typeface="ＭＳ Ｐゴシック" charset="0"/>
              </a:rPr>
              <a:t>I stopped—and I am still here</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hu-HU" altLang="ja-JP" sz="1200" i="1" kern="1200" dirty="0" smtClean="0">
                <a:solidFill>
                  <a:schemeClr val="tx1"/>
                </a:solidFill>
                <a:effectLst/>
                <a:latin typeface="+mn-lt"/>
                <a:ea typeface="ＭＳ Ｐゴシック" charset="0"/>
                <a:cs typeface="ＭＳ Ｐゴシック" charset="0"/>
              </a:rPr>
              <a:t>michinobe ni / shimizu nagaruru / yanagikage / shibashi to te koso / tachidomaritsure</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hu-HU" altLang="ja-JP" sz="1200" kern="1200" dirty="0" smtClean="0">
                <a:solidFill>
                  <a:schemeClr val="tx1"/>
                </a:solidFill>
                <a:effectLst/>
                <a:latin typeface="+mn-lt"/>
                <a:ea typeface="ＭＳ Ｐゴシック" charset="0"/>
                <a:cs typeface="ＭＳ Ｐゴシック" charset="0"/>
              </a:rPr>
              <a:t>... a spot that Bashō then visits in </a:t>
            </a:r>
            <a:r>
              <a:rPr kumimoji="1" lang="hu-HU" altLang="ja-JP" sz="1200" i="1" kern="1200" dirty="0" smtClean="0">
                <a:solidFill>
                  <a:schemeClr val="tx1"/>
                </a:solidFill>
                <a:effectLst/>
                <a:latin typeface="+mn-lt"/>
                <a:ea typeface="ＭＳ Ｐゴシック" charset="0"/>
                <a:cs typeface="ＭＳ Ｐゴシック" charset="0"/>
              </a:rPr>
              <a:t>Narrow Road to the Deep North</a:t>
            </a:r>
            <a:r>
              <a:rPr kumimoji="1" lang="hu-HU" altLang="ja-JP" sz="1200" kern="1200" dirty="0" smtClean="0">
                <a:solidFill>
                  <a:schemeClr val="tx1"/>
                </a:solidFill>
                <a:effectLst/>
                <a:latin typeface="+mn-lt"/>
                <a:ea typeface="ＭＳ Ｐゴシック" charset="0"/>
                <a:cs typeface="ＭＳ Ｐゴシック" charset="0"/>
              </a:rPr>
              <a:t> and writes:</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hu-HU" altLang="ja-JP" sz="1200" kern="1200" dirty="0" smtClean="0">
                <a:solidFill>
                  <a:schemeClr val="tx1"/>
                </a:solidFill>
                <a:effectLst/>
                <a:latin typeface="+mn-lt"/>
                <a:ea typeface="ＭＳ Ｐゴシック" charset="0"/>
                <a:cs typeface="ＭＳ Ｐゴシック" charset="0"/>
              </a:rPr>
              <a:t>over an entire field</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hu-HU" altLang="ja-JP" sz="1200" kern="1200" dirty="0" smtClean="0">
                <a:solidFill>
                  <a:schemeClr val="tx1"/>
                </a:solidFill>
                <a:effectLst/>
                <a:latin typeface="+mn-lt"/>
                <a:ea typeface="ＭＳ Ｐゴシック" charset="0"/>
                <a:cs typeface="ＭＳ Ｐゴシック" charset="0"/>
              </a:rPr>
              <a:t>they have planted rice—before</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hu-HU" altLang="ja-JP" sz="1200" kern="1200" dirty="0" smtClean="0">
                <a:solidFill>
                  <a:schemeClr val="tx1"/>
                </a:solidFill>
                <a:effectLst/>
                <a:latin typeface="+mn-lt"/>
                <a:ea typeface="ＭＳ Ｐゴシック" charset="0"/>
                <a:cs typeface="ＭＳ Ｐゴシック" charset="0"/>
              </a:rPr>
              <a:t>I part with the willow</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hu-HU" altLang="ja-JP" sz="1200" i="1" kern="1200" dirty="0" smtClean="0">
                <a:solidFill>
                  <a:schemeClr val="tx1"/>
                </a:solidFill>
                <a:effectLst/>
                <a:latin typeface="+mn-lt"/>
                <a:ea typeface="ＭＳ Ｐゴシック" charset="0"/>
                <a:cs typeface="ＭＳ Ｐゴシック" charset="0"/>
              </a:rPr>
              <a:t>ta ichimai / uete tachisaru / yanagi kana</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hu-HU" altLang="ja-JP" sz="1200" kern="1200" dirty="0" smtClean="0">
                <a:solidFill>
                  <a:schemeClr val="tx1"/>
                </a:solidFill>
                <a:effectLst/>
                <a:latin typeface="+mn-lt"/>
                <a:ea typeface="ＭＳ Ｐゴシック" charset="0"/>
                <a:cs typeface="ＭＳ Ｐゴシック" charset="0"/>
              </a:rPr>
              <a:t>That is how Bashō spent time with the long dead Saigyō. Now, Buson visits the spot and writes his haiku.</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hu-HU" altLang="ja-JP" sz="1200" kern="1200" dirty="0" smtClean="0">
                <a:solidFill>
                  <a:schemeClr val="tx1"/>
                </a:solidFill>
                <a:effectLst/>
                <a:latin typeface="+mn-lt"/>
                <a:ea typeface="ＭＳ Ｐゴシック" charset="0"/>
                <a:cs typeface="ＭＳ Ｐゴシック" charset="0"/>
              </a:rPr>
              <a:t>I find this interesting: is Buson suggestion that the good days of haiku has dried up? </a:t>
            </a:r>
            <a:r>
              <a:rPr kumimoji="1" lang="en-US" altLang="ja-JP" sz="1200" kern="1200" dirty="0" smtClean="0">
                <a:solidFill>
                  <a:schemeClr val="tx1"/>
                </a:solidFill>
                <a:effectLst/>
                <a:latin typeface="+mn-lt"/>
                <a:ea typeface="ＭＳ Ｐゴシック" charset="0"/>
                <a:cs typeface="ＭＳ Ｐゴシック" charset="0"/>
              </a:rPr>
              <a:t>Here are links to the willow which, it is claimed, still stands. The second one has clearly been </a:t>
            </a:r>
            <a:r>
              <a:rPr kumimoji="1" lang="en-US" altLang="ja-JP" sz="1200" kern="1200" dirty="0" err="1" smtClean="0">
                <a:solidFill>
                  <a:schemeClr val="tx1"/>
                </a:solidFill>
                <a:effectLst/>
                <a:latin typeface="+mn-lt"/>
                <a:ea typeface="ＭＳ Ｐゴシック" charset="0"/>
                <a:cs typeface="ＭＳ Ｐゴシック" charset="0"/>
              </a:rPr>
              <a:t>Photoshopped</a:t>
            </a:r>
            <a:r>
              <a:rPr kumimoji="1" lang="en-US" altLang="ja-JP" sz="1200" kern="1200" dirty="0" smtClean="0">
                <a:solidFill>
                  <a:schemeClr val="tx1"/>
                </a:solidFill>
                <a:effectLst/>
                <a:latin typeface="+mn-lt"/>
                <a:ea typeface="ＭＳ Ｐゴシック" charset="0"/>
                <a:cs typeface="ＭＳ Ｐゴシック" charset="0"/>
              </a:rPr>
              <a:t> to make it a bit more grand than it really is. </a:t>
            </a:r>
            <a:r>
              <a:rPr kumimoji="1" lang="en-US" altLang="ja-JP" sz="1200" u="sng" kern="1200" dirty="0" smtClean="0">
                <a:solidFill>
                  <a:schemeClr val="tx1"/>
                </a:solidFill>
                <a:effectLst/>
                <a:latin typeface="+mn-lt"/>
                <a:ea typeface="ＭＳ Ｐゴシック" charset="0"/>
                <a:cs typeface="ＭＳ Ｐゴシック" charset="0"/>
                <a:hlinkClick r:id="rId3"/>
              </a:rPr>
              <a:t>http://www.bashouan.com/pbYugyouyanagi.htm</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u="sng" kern="1200" dirty="0" smtClean="0">
                <a:solidFill>
                  <a:schemeClr val="tx1"/>
                </a:solidFill>
                <a:effectLst/>
                <a:latin typeface="+mn-lt"/>
                <a:ea typeface="ＭＳ Ｐゴシック" charset="0"/>
                <a:cs typeface="ＭＳ Ｐゴシック" charset="0"/>
                <a:hlinkClick r:id="rId4"/>
              </a:rPr>
              <a:t>http://www2.ucatv.ne.jp/~jata-45.snow/image101.jpg</a:t>
            </a:r>
            <a:r>
              <a:rPr kumimoji="1" lang="en-US" altLang="ja-JP" sz="1200" kern="1200" dirty="0" smtClean="0">
                <a:solidFill>
                  <a:schemeClr val="tx1"/>
                </a:solidFill>
                <a:effectLst/>
                <a:latin typeface="+mn-lt"/>
                <a:ea typeface="ＭＳ Ｐゴシック" charset="0"/>
                <a:cs typeface="ＭＳ Ｐゴシック" charset="0"/>
              </a:rPr>
              <a:t>   </a:t>
            </a:r>
            <a:r>
              <a:rPr kumimoji="1" lang="hu-HU" altLang="ja-JP" sz="1200" kern="1200" dirty="0" smtClean="0">
                <a:solidFill>
                  <a:schemeClr val="tx1"/>
                </a:solidFill>
                <a:effectLst/>
                <a:latin typeface="+mn-lt"/>
                <a:ea typeface="ＭＳ Ｐゴシック" charset="0"/>
                <a:cs typeface="ＭＳ Ｐゴシック" charset="0"/>
              </a:rPr>
              <a:t>(Wallace)</a:t>
            </a:r>
            <a:r>
              <a:rPr lang="en-US" altLang="ja-JP" dirty="0" smtClean="0">
                <a:effectLst/>
              </a:rPr>
              <a:t> </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14—</a:t>
            </a:r>
            <a:r>
              <a:rPr kumimoji="1" lang="ja-JP" altLang="ja-JP" sz="1200" kern="1200" dirty="0" smtClean="0">
                <a:solidFill>
                  <a:schemeClr val="tx1"/>
                </a:solidFill>
                <a:effectLst/>
                <a:latin typeface="+mn-lt"/>
                <a:ea typeface="ＭＳ Ｐゴシック" charset="0"/>
                <a:cs typeface="ＭＳ Ｐゴシック" charset="0"/>
              </a:rPr>
              <a:t>柳散清水涸石処々</a:t>
            </a:r>
            <a:r>
              <a:rPr kumimoji="1" lang="en-US" altLang="ja-JP" sz="1200" kern="1200" dirty="0" smtClean="0">
                <a:solidFill>
                  <a:schemeClr val="tx1"/>
                </a:solidFill>
                <a:effectLst/>
                <a:latin typeface="+mn-lt"/>
                <a:ea typeface="ＭＳ Ｐゴシック" charset="0"/>
                <a:cs typeface="ＭＳ Ｐゴシック" charset="0"/>
              </a:rPr>
              <a:t> 14 Ueda, </a:t>
            </a:r>
            <a:r>
              <a:rPr kumimoji="1" lang="en-US" altLang="ja-JP" sz="1200" kern="1200" dirty="0" err="1" smtClean="0">
                <a:solidFill>
                  <a:schemeClr val="tx1"/>
                </a:solidFill>
                <a:effectLst/>
                <a:latin typeface="+mn-lt"/>
                <a:ea typeface="ＭＳ Ｐゴシック" charset="0"/>
                <a:cs typeface="ＭＳ Ｐゴシック" charset="0"/>
              </a:rPr>
              <a:t>shu</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nakamura</a:t>
            </a:r>
            <a:r>
              <a:rPr kumimoji="1" lang="en-US" altLang="ja-JP" sz="1200" kern="1200" dirty="0" smtClean="0">
                <a:solidFill>
                  <a:schemeClr val="tx1"/>
                </a:solidFill>
                <a:effectLst/>
                <a:latin typeface="+mn-lt"/>
                <a:ea typeface="ＭＳ Ｐゴシック" charset="0"/>
                <a:cs typeface="ＭＳ Ｐゴシック" charset="0"/>
              </a:rPr>
              <a:t> 249, Yamamoto *108, </a:t>
            </a:r>
            <a:r>
              <a:rPr kumimoji="1" lang="en-US" altLang="ja-JP" sz="1200" kern="1200" dirty="0" err="1" smtClean="0">
                <a:solidFill>
                  <a:schemeClr val="tx1"/>
                </a:solidFill>
                <a:effectLst/>
                <a:latin typeface="+mn-lt"/>
                <a:ea typeface="ＭＳ Ｐゴシック" charset="0"/>
                <a:cs typeface="ＭＳ Ｐゴシック" charset="0"/>
              </a:rPr>
              <a:t>ogata</a:t>
            </a:r>
            <a:r>
              <a:rPr kumimoji="1" lang="en-US" altLang="ja-JP" sz="1200" kern="1200" dirty="0" smtClean="0">
                <a:solidFill>
                  <a:schemeClr val="tx1"/>
                </a:solidFill>
                <a:effectLst/>
                <a:latin typeface="+mn-lt"/>
                <a:ea typeface="ＭＳ Ｐゴシック" charset="0"/>
                <a:cs typeface="ＭＳ Ｐゴシック" charset="0"/>
              </a:rPr>
              <a:t> 123, </a:t>
            </a:r>
            <a:r>
              <a:rPr kumimoji="1" lang="en-US" altLang="ja-JP" sz="1200" kern="1200" dirty="0" err="1" smtClean="0">
                <a:solidFill>
                  <a:schemeClr val="tx1"/>
                </a:solidFill>
                <a:effectLst/>
                <a:latin typeface="+mn-lt"/>
                <a:ea typeface="ＭＳ Ｐゴシック" charset="0"/>
                <a:cs typeface="ＭＳ Ｐゴシック" charset="0"/>
              </a:rPr>
              <a:t>tanaka</a:t>
            </a:r>
            <a:r>
              <a:rPr kumimoji="1" lang="en-US" altLang="ja-JP" sz="1200" kern="1200" dirty="0" smtClean="0">
                <a:solidFill>
                  <a:schemeClr val="tx1"/>
                </a:solidFill>
                <a:effectLst/>
                <a:latin typeface="+mn-lt"/>
                <a:ea typeface="ＭＳ Ｐゴシック" charset="0"/>
                <a:cs typeface="ＭＳ Ｐゴシック" charset="0"/>
              </a:rPr>
              <a:t> 235</a:t>
            </a:r>
          </a:p>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28</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29</a:t>
            </a:fld>
            <a:endParaRPr lang="ja-JP" altLang="en-US"/>
          </a:p>
        </p:txBody>
      </p:sp>
    </p:spTree>
    <p:extLst>
      <p:ext uri="{BB962C8B-B14F-4D97-AF65-F5344CB8AC3E}">
        <p14:creationId xmlns:p14="http://schemas.microsoft.com/office/powerpoint/2010/main" val="28968053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1" kern="1200" dirty="0" smtClean="0">
                <a:solidFill>
                  <a:schemeClr val="tx1"/>
                </a:solidFill>
                <a:effectLst/>
                <a:latin typeface="+mn-lt"/>
                <a:ea typeface="ＭＳ Ｐゴシック" charset="0"/>
                <a:cs typeface="ＭＳ Ｐゴシック" charset="0"/>
              </a:rPr>
              <a:t>15</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身にしむや亡妻の櫛を閨に踏</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smtClean="0">
                <a:solidFill>
                  <a:schemeClr val="tx1"/>
                </a:solidFill>
                <a:effectLst/>
                <a:latin typeface="+mn-lt"/>
                <a:ea typeface="ＭＳ Ｐゴシック" charset="0"/>
                <a:cs typeface="ＭＳ Ｐゴシック" charset="0"/>
              </a:rPr>
              <a:t>mi ni </a:t>
            </a:r>
            <a:r>
              <a:rPr kumimoji="1" lang="en-US" altLang="ja-JP" sz="1200" i="1" kern="1200" dirty="0" err="1" smtClean="0">
                <a:solidFill>
                  <a:schemeClr val="tx1"/>
                </a:solidFill>
                <a:effectLst/>
                <a:latin typeface="+mn-lt"/>
                <a:ea typeface="ＭＳ Ｐゴシック" charset="0"/>
                <a:cs typeface="ＭＳ Ｐゴシック" charset="0"/>
              </a:rPr>
              <a:t>shimu</a:t>
            </a:r>
            <a:r>
              <a:rPr kumimoji="1" lang="en-US" altLang="ja-JP" sz="1200" i="1" kern="1200" dirty="0" smtClean="0">
                <a:solidFill>
                  <a:schemeClr val="tx1"/>
                </a:solidFill>
                <a:effectLst/>
                <a:latin typeface="+mn-lt"/>
                <a:ea typeface="ＭＳ Ｐゴシック" charset="0"/>
                <a:cs typeface="ＭＳ Ｐゴシック" charset="0"/>
              </a:rPr>
              <a:t> ya / naki tsuma no </a:t>
            </a:r>
            <a:r>
              <a:rPr kumimoji="1" lang="en-US" altLang="ja-JP" sz="1200" i="1" kern="1200" dirty="0" err="1" smtClean="0">
                <a:solidFill>
                  <a:schemeClr val="tx1"/>
                </a:solidFill>
                <a:effectLst/>
                <a:latin typeface="+mn-lt"/>
                <a:ea typeface="ＭＳ Ｐゴシック" charset="0"/>
                <a:cs typeface="ＭＳ Ｐゴシック" charset="0"/>
              </a:rPr>
              <a:t>kushi</a:t>
            </a:r>
            <a:r>
              <a:rPr kumimoji="1" lang="en-US" altLang="ja-JP" sz="1200" i="1" kern="1200" dirty="0" smtClean="0">
                <a:solidFill>
                  <a:schemeClr val="tx1"/>
                </a:solidFill>
                <a:effectLst/>
                <a:latin typeface="+mn-lt"/>
                <a:ea typeface="ＭＳ Ｐゴシック" charset="0"/>
                <a:cs typeface="ＭＳ Ｐゴシック" charset="0"/>
              </a:rPr>
              <a:t> o / </a:t>
            </a:r>
            <a:r>
              <a:rPr kumimoji="1" lang="en-US" altLang="ja-JP" sz="1200" i="1" kern="1200" dirty="0" err="1" smtClean="0">
                <a:solidFill>
                  <a:schemeClr val="tx1"/>
                </a:solidFill>
                <a:effectLst/>
                <a:latin typeface="+mn-lt"/>
                <a:ea typeface="ＭＳ Ｐゴシック" charset="0"/>
                <a:cs typeface="ＭＳ Ｐゴシック" charset="0"/>
              </a:rPr>
              <a:t>neya</a:t>
            </a:r>
            <a:r>
              <a:rPr kumimoji="1" lang="en-US" altLang="ja-JP" sz="1200" i="1" kern="1200" dirty="0" smtClean="0">
                <a:solidFill>
                  <a:schemeClr val="tx1"/>
                </a:solidFill>
                <a:effectLst/>
                <a:latin typeface="+mn-lt"/>
                <a:ea typeface="ＭＳ Ｐゴシック" charset="0"/>
                <a:cs typeface="ＭＳ Ｐゴシック" charset="0"/>
              </a:rPr>
              <a:t> ni </a:t>
            </a:r>
            <a:r>
              <a:rPr kumimoji="1" lang="en-US" altLang="ja-JP" sz="1200" i="1" kern="1200" dirty="0" err="1" smtClean="0">
                <a:solidFill>
                  <a:schemeClr val="tx1"/>
                </a:solidFill>
                <a:effectLst/>
                <a:latin typeface="+mn-lt"/>
                <a:ea typeface="ＭＳ Ｐゴシック" charset="0"/>
                <a:cs typeface="ＭＳ Ｐゴシック" charset="0"/>
              </a:rPr>
              <a:t>fumu</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t>
            </a:r>
            <a:r>
              <a:rPr kumimoji="1" lang="ja-JP" altLang="ja-JP" sz="1200" kern="1200" dirty="0" smtClean="0">
                <a:solidFill>
                  <a:schemeClr val="tx1"/>
                </a:solidFill>
                <a:effectLst/>
                <a:latin typeface="+mn-lt"/>
                <a:ea typeface="ＭＳ Ｐゴシック" charset="0"/>
                <a:cs typeface="ＭＳ Ｐゴシック" charset="0"/>
              </a:rPr>
              <a:t>身に入む </a:t>
            </a:r>
            <a:r>
              <a:rPr kumimoji="1" lang="en-US" altLang="ja-JP" sz="1200" i="1" kern="1200" dirty="0" smtClean="0">
                <a:solidFill>
                  <a:schemeClr val="tx1"/>
                </a:solidFill>
                <a:effectLst/>
                <a:latin typeface="+mn-lt"/>
                <a:ea typeface="ＭＳ Ｐゴシック" charset="0"/>
                <a:cs typeface="ＭＳ Ｐゴシック" charset="0"/>
              </a:rPr>
              <a:t>mi ni </a:t>
            </a:r>
            <a:r>
              <a:rPr kumimoji="1" lang="en-US" altLang="ja-JP" sz="1200" i="1" kern="1200" dirty="0" err="1" smtClean="0">
                <a:solidFill>
                  <a:schemeClr val="tx1"/>
                </a:solidFill>
                <a:effectLst/>
                <a:latin typeface="+mn-lt"/>
                <a:ea typeface="ＭＳ Ｐゴシック" charset="0"/>
                <a:cs typeface="ＭＳ Ｐゴシック" charset="0"/>
              </a:rPr>
              <a:t>shimu</a:t>
            </a:r>
            <a:r>
              <a:rPr kumimoji="1" lang="en-US" altLang="ja-JP" sz="1200" kern="1200" dirty="0" smtClean="0">
                <a:solidFill>
                  <a:schemeClr val="tx1"/>
                </a:solidFill>
                <a:effectLst/>
                <a:latin typeface="+mn-lt"/>
                <a:ea typeface="ＭＳ Ｐゴシック" charset="0"/>
                <a:cs typeface="ＭＳ Ｐゴシック" charset="0"/>
              </a:rPr>
              <a:t> “to soak into the body, to penetrate the body, to feel keenly or sharply” </a:t>
            </a:r>
          </a:p>
          <a:p>
            <a:r>
              <a:rPr kumimoji="1" lang="hu-HU" altLang="ja-JP" sz="1200" kern="1200" dirty="0" smtClean="0">
                <a:solidFill>
                  <a:schemeClr val="tx1"/>
                </a:solidFill>
                <a:effectLst/>
                <a:latin typeface="+mn-lt"/>
                <a:ea typeface="ＭＳ Ｐゴシック" charset="0"/>
                <a:cs typeface="ＭＳ Ｐゴシック" charset="0"/>
              </a:rPr>
              <a:t>Note: The comb should be seen as a very intimate item once used by his wife. The Japanese feel that objects touched by hand over a long time by a certain person has something of that person in it. (Wallace)</a:t>
            </a:r>
            <a:r>
              <a:rPr lang="en-US" altLang="ja-JP" dirty="0" smtClean="0">
                <a:effectLst/>
              </a:rPr>
              <a:t> </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15—</a:t>
            </a:r>
            <a:r>
              <a:rPr kumimoji="1" lang="ja-JP" altLang="ja-JP" sz="1200" kern="1200" dirty="0" smtClean="0">
                <a:solidFill>
                  <a:schemeClr val="tx1"/>
                </a:solidFill>
                <a:effectLst/>
                <a:latin typeface="+mn-lt"/>
                <a:ea typeface="ＭＳ Ｐゴシック" charset="0"/>
                <a:cs typeface="ＭＳ Ｐゴシック" charset="0"/>
              </a:rPr>
              <a:t>身にしむや亡妻の櫛を閨に踏</a:t>
            </a:r>
            <a:r>
              <a:rPr kumimoji="1" lang="en-US" altLang="ja-JP" sz="1200" kern="1200" dirty="0" smtClean="0">
                <a:solidFill>
                  <a:schemeClr val="tx1"/>
                </a:solidFill>
                <a:effectLst/>
                <a:latin typeface="+mn-lt"/>
                <a:ea typeface="ＭＳ Ｐゴシック" charset="0"/>
                <a:cs typeface="ＭＳ Ｐゴシック" charset="0"/>
              </a:rPr>
              <a:t> 15 Ueda, </a:t>
            </a:r>
            <a:r>
              <a:rPr kumimoji="1" lang="en-US" altLang="ja-JP" sz="1200" kern="1200" dirty="0" err="1" smtClean="0">
                <a:solidFill>
                  <a:schemeClr val="tx1"/>
                </a:solidFill>
                <a:effectLst/>
                <a:latin typeface="+mn-lt"/>
                <a:ea typeface="ＭＳ Ｐゴシック" charset="0"/>
                <a:cs typeface="ＭＳ Ｐゴシック" charset="0"/>
              </a:rPr>
              <a:t>shu</a:t>
            </a:r>
            <a:r>
              <a:rPr kumimoji="1" lang="en-US" altLang="ja-JP" sz="1200" kern="120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nakamura</a:t>
            </a:r>
            <a:r>
              <a:rPr kumimoji="1" lang="en-US" altLang="ja-JP" sz="1200" kern="1200" dirty="0" smtClean="0">
                <a:solidFill>
                  <a:schemeClr val="tx1"/>
                </a:solidFill>
                <a:effectLst/>
                <a:latin typeface="+mn-lt"/>
                <a:ea typeface="ＭＳ Ｐゴシック" charset="0"/>
                <a:cs typeface="ＭＳ Ｐゴシック" charset="0"/>
              </a:rPr>
              <a:t> 229, </a:t>
            </a:r>
            <a:r>
              <a:rPr kumimoji="1" lang="en-US" altLang="ja-JP" sz="1200" kern="1200" dirty="0" err="1" smtClean="0">
                <a:solidFill>
                  <a:schemeClr val="tx1"/>
                </a:solidFill>
                <a:effectLst/>
                <a:latin typeface="+mn-lt"/>
                <a:ea typeface="ＭＳ Ｐゴシック" charset="0"/>
                <a:cs typeface="ＭＳ Ｐゴシック" charset="0"/>
              </a:rPr>
              <a:t>ogata</a:t>
            </a:r>
            <a:r>
              <a:rPr kumimoji="1" lang="en-US" altLang="ja-JP" sz="1200" kern="1200" dirty="0" smtClean="0">
                <a:solidFill>
                  <a:schemeClr val="tx1"/>
                </a:solidFill>
                <a:effectLst/>
                <a:latin typeface="+mn-lt"/>
                <a:ea typeface="ＭＳ Ｐゴシック" charset="0"/>
                <a:cs typeface="ＭＳ Ｐゴシック" charset="0"/>
              </a:rPr>
              <a:t> 189</a:t>
            </a:r>
          </a:p>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30</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1" kern="1200" dirty="0" smtClean="0">
                <a:solidFill>
                  <a:schemeClr val="tx1"/>
                </a:solidFill>
                <a:effectLst/>
                <a:latin typeface="+mn-lt"/>
                <a:ea typeface="ＭＳ Ｐゴシック" charset="0"/>
                <a:cs typeface="ＭＳ Ｐゴシック" charset="0"/>
              </a:rPr>
              <a:t>16</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としよればこえもかなしききりぎりす</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smtClean="0">
                <a:solidFill>
                  <a:schemeClr val="tx1"/>
                </a:solidFill>
                <a:effectLst/>
                <a:latin typeface="+mn-lt"/>
                <a:ea typeface="ＭＳ Ｐゴシック" charset="0"/>
                <a:cs typeface="ＭＳ Ｐゴシック" charset="0"/>
              </a:rPr>
              <a:t>toshi </a:t>
            </a:r>
            <a:r>
              <a:rPr kumimoji="1" lang="en-US" altLang="ja-JP" sz="1200" i="1" kern="1200" dirty="0" err="1" smtClean="0">
                <a:solidFill>
                  <a:schemeClr val="tx1"/>
                </a:solidFill>
                <a:effectLst/>
                <a:latin typeface="+mn-lt"/>
                <a:ea typeface="ＭＳ Ｐゴシック" charset="0"/>
                <a:cs typeface="ＭＳ Ｐゴシック" charset="0"/>
              </a:rPr>
              <a:t>yoreba</a:t>
            </a:r>
            <a:r>
              <a:rPr kumimoji="1" lang="en-US" altLang="ja-JP" sz="1200" i="1" kern="1200" dirty="0" smtClean="0">
                <a:solidFill>
                  <a:schemeClr val="tx1"/>
                </a:solidFill>
                <a:effectLst/>
                <a:latin typeface="+mn-lt"/>
                <a:ea typeface="ＭＳ Ｐゴシック" charset="0"/>
                <a:cs typeface="ＭＳ Ｐゴシック" charset="0"/>
              </a:rPr>
              <a:t> / koe mo </a:t>
            </a:r>
            <a:r>
              <a:rPr kumimoji="1" lang="en-US" altLang="ja-JP" sz="1200" i="1" kern="1200" dirty="0" err="1" smtClean="0">
                <a:solidFill>
                  <a:schemeClr val="tx1"/>
                </a:solidFill>
                <a:effectLst/>
                <a:latin typeface="+mn-lt"/>
                <a:ea typeface="ＭＳ Ｐゴシック" charset="0"/>
                <a:cs typeface="ＭＳ Ｐゴシック" charset="0"/>
              </a:rPr>
              <a:t>kanashiki</a:t>
            </a:r>
            <a:r>
              <a:rPr kumimoji="1" lang="en-US" altLang="ja-JP" sz="1200" i="1" kern="1200" dirty="0" smtClean="0">
                <a:solidFill>
                  <a:schemeClr val="tx1"/>
                </a:solidFill>
                <a:effectLst/>
                <a:latin typeface="+mn-lt"/>
                <a:ea typeface="ＭＳ Ｐゴシック" charset="0"/>
                <a:cs typeface="ＭＳ Ｐゴシック" charset="0"/>
              </a:rPr>
              <a:t> / </a:t>
            </a:r>
            <a:r>
              <a:rPr kumimoji="1" lang="en-US" altLang="ja-JP" sz="1200" i="1" kern="1200" dirty="0" err="1" smtClean="0">
                <a:solidFill>
                  <a:schemeClr val="tx1"/>
                </a:solidFill>
                <a:effectLst/>
                <a:latin typeface="+mn-lt"/>
                <a:ea typeface="ＭＳ Ｐゴシック" charset="0"/>
                <a:cs typeface="ＭＳ Ｐゴシック" charset="0"/>
              </a:rPr>
              <a:t>kirigirisu</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t>
            </a:r>
            <a:r>
              <a:rPr kumimoji="1" lang="ja-JP" altLang="ja-JP" sz="1200" kern="1200" dirty="0" smtClean="0">
                <a:solidFill>
                  <a:schemeClr val="tx1"/>
                </a:solidFill>
                <a:effectLst/>
                <a:latin typeface="+mn-lt"/>
                <a:ea typeface="ＭＳ Ｐゴシック" charset="0"/>
                <a:cs typeface="ＭＳ Ｐゴシック" charset="0"/>
              </a:rPr>
              <a:t>きりぎりす </a:t>
            </a:r>
            <a:r>
              <a:rPr kumimoji="1" lang="en-US" altLang="ja-JP" sz="1200" i="1" kern="1200" dirty="0" err="1" smtClean="0">
                <a:solidFill>
                  <a:schemeClr val="tx1"/>
                </a:solidFill>
                <a:effectLst/>
                <a:latin typeface="+mn-lt"/>
                <a:ea typeface="ＭＳ Ｐゴシック" charset="0"/>
                <a:cs typeface="ＭＳ Ｐゴシック" charset="0"/>
              </a:rPr>
              <a:t>kirigirisu</a:t>
            </a:r>
            <a:r>
              <a:rPr kumimoji="1" lang="en-US" altLang="ja-JP" sz="1200" kern="1200" dirty="0" smtClean="0">
                <a:solidFill>
                  <a:schemeClr val="tx1"/>
                </a:solidFill>
                <a:effectLst/>
                <a:latin typeface="+mn-lt"/>
                <a:ea typeface="ＭＳ Ｐゴシック" charset="0"/>
                <a:cs typeface="ＭＳ Ｐゴシック" charset="0"/>
              </a:rPr>
              <a:t> “cricket” (early autumn</a:t>
            </a:r>
            <a:r>
              <a:rPr lang="en-US" altLang="ja-JP" dirty="0" smtClean="0">
                <a:effectLst/>
              </a:rPr>
              <a:t> </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16—</a:t>
            </a:r>
            <a:r>
              <a:rPr kumimoji="1" lang="ja-JP" altLang="ja-JP" sz="1200" kern="1200" dirty="0" smtClean="0">
                <a:solidFill>
                  <a:schemeClr val="tx1"/>
                </a:solidFill>
                <a:effectLst/>
                <a:latin typeface="+mn-lt"/>
                <a:ea typeface="ＭＳ Ｐゴシック" charset="0"/>
                <a:cs typeface="ＭＳ Ｐゴシック" charset="0"/>
              </a:rPr>
              <a:t>としよればこえもかなしききりぎりす</a:t>
            </a:r>
            <a:r>
              <a:rPr kumimoji="1" lang="en-US" altLang="ja-JP" sz="1200" kern="1200" dirty="0" smtClean="0">
                <a:solidFill>
                  <a:schemeClr val="tx1"/>
                </a:solidFill>
                <a:effectLst/>
                <a:latin typeface="+mn-lt"/>
                <a:ea typeface="ＭＳ Ｐゴシック" charset="0"/>
                <a:cs typeface="ＭＳ Ｐゴシック" charset="0"/>
              </a:rPr>
              <a:t> 16 Addiss</a:t>
            </a:r>
          </a:p>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31</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ja-JP" sz="1200" kern="1200" dirty="0" smtClean="0">
                <a:solidFill>
                  <a:schemeClr val="tx1"/>
                </a:solidFill>
                <a:effectLst/>
                <a:latin typeface="+mn-lt"/>
                <a:ea typeface="ＭＳ Ｐゴシック" charset="0"/>
                <a:cs typeface="ＭＳ Ｐゴシック" charset="0"/>
              </a:rPr>
              <a:t>としよればこえもかなしききりぎりす</a:t>
            </a: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effectLst/>
                <a:latin typeface="+mn-lt"/>
                <a:ea typeface="ＭＳ Ｐゴシック" charset="0"/>
                <a:cs typeface="ＭＳ Ｐゴシック" charset="0"/>
              </a:rPr>
              <a:t>Panels of the 36 famous poets</a:t>
            </a:r>
            <a:r>
              <a:rPr kumimoji="1" lang="en-US" altLang="ja-JP" sz="1200" kern="1200" baseline="0" dirty="0" smtClean="0">
                <a:solidFill>
                  <a:schemeClr val="tx1"/>
                </a:solidFill>
                <a:effectLst/>
                <a:latin typeface="+mn-lt"/>
                <a:ea typeface="ＭＳ Ｐゴシック" charset="0"/>
                <a:cs typeface="ＭＳ Ｐゴシック" charset="0"/>
              </a:rPr>
              <a:t> (some version shave two panels, one with the poem, one with the poet)</a:t>
            </a: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en-US" sz="1200" kern="1200" dirty="0" smtClean="0">
                <a:solidFill>
                  <a:schemeClr val="tx1"/>
                </a:solidFill>
                <a:effectLst/>
                <a:latin typeface="+mn-lt"/>
                <a:ea typeface="ＭＳ Ｐゴシック" charset="0"/>
                <a:cs typeface="ＭＳ Ｐゴシック" charset="0"/>
              </a:rPr>
              <a:t>智月尼（ちげつに）</a:t>
            </a: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ja-JP" sz="1200" kern="1200" dirty="0" smtClean="0">
                <a:solidFill>
                  <a:schemeClr val="tx1"/>
                </a:solidFill>
                <a:effectLst/>
                <a:latin typeface="+mn-lt"/>
                <a:ea typeface="ＭＳ Ｐゴシック" charset="0"/>
                <a:cs typeface="ＭＳ Ｐゴシック" charset="0"/>
              </a:rPr>
              <a:t>［</a:t>
            </a:r>
            <a:r>
              <a:rPr kumimoji="1" lang="en-US" altLang="ja-JP" sz="1200" kern="1200" dirty="0" smtClean="0">
                <a:solidFill>
                  <a:schemeClr val="tx1"/>
                </a:solidFill>
                <a:effectLst/>
                <a:latin typeface="+mn-lt"/>
                <a:ea typeface="ＭＳ Ｐゴシック" charset="0"/>
                <a:cs typeface="ＭＳ Ｐゴシック" charset="0"/>
              </a:rPr>
              <a:t>?</a:t>
            </a:r>
            <a:r>
              <a:rPr kumimoji="1" lang="ja-JP" altLang="ja-JP" sz="1200" kern="1200" dirty="0" smtClean="0">
                <a:solidFill>
                  <a:schemeClr val="tx1"/>
                </a:solidFill>
                <a:effectLst/>
                <a:latin typeface="+mn-lt"/>
                <a:ea typeface="ＭＳ Ｐゴシック" charset="0"/>
                <a:cs typeface="ＭＳ Ｐゴシック" charset="0"/>
              </a:rPr>
              <a:t>～</a:t>
            </a:r>
            <a:r>
              <a:rPr kumimoji="1" lang="en-US" altLang="ja-JP" sz="1200" kern="1200" dirty="0" smtClean="0">
                <a:solidFill>
                  <a:schemeClr val="tx1"/>
                </a:solidFill>
                <a:effectLst/>
                <a:latin typeface="+mn-lt"/>
                <a:ea typeface="ＭＳ Ｐゴシック" charset="0"/>
                <a:cs typeface="ＭＳ Ｐゴシック" charset="0"/>
              </a:rPr>
              <a:t>1708</a:t>
            </a:r>
            <a:r>
              <a:rPr kumimoji="1" lang="ja-JP" altLang="ja-JP" sz="1200" kern="1200" dirty="0" smtClean="0">
                <a:solidFill>
                  <a:schemeClr val="tx1"/>
                </a:solidFill>
                <a:effectLst/>
                <a:latin typeface="+mn-lt"/>
                <a:ea typeface="ＭＳ Ｐゴシック" charset="0"/>
                <a:cs typeface="ＭＳ Ｐゴシック" charset="0"/>
              </a:rPr>
              <a:t>ころ］江戸前期の俳人。山城の人。大津の川井佐左衛門の妻。</a:t>
            </a:r>
            <a:r>
              <a:rPr kumimoji="1" lang="ja-JP" altLang="ja-JP" sz="1200" b="1" kern="1200" dirty="0" smtClean="0">
                <a:solidFill>
                  <a:schemeClr val="tx1"/>
                </a:solidFill>
                <a:effectLst/>
                <a:latin typeface="+mn-lt"/>
                <a:ea typeface="ＭＳ Ｐゴシック" charset="0"/>
                <a:cs typeface="ＭＳ Ｐゴシック" charset="0"/>
              </a:rPr>
              <a:t>夫に死別後、尼になる</a:t>
            </a:r>
            <a:r>
              <a:rPr kumimoji="1" lang="ja-JP" altLang="ja-JP" sz="1200" kern="1200" dirty="0" smtClean="0">
                <a:solidFill>
                  <a:schemeClr val="tx1"/>
                </a:solidFill>
                <a:effectLst/>
                <a:latin typeface="+mn-lt"/>
                <a:ea typeface="ＭＳ Ｐゴシック" charset="0"/>
                <a:cs typeface="ＭＳ Ｐゴシック" charset="0"/>
              </a:rPr>
              <a:t>。息子の乙州</a:t>
            </a:r>
            <a:r>
              <a:rPr kumimoji="1" lang="en-US" altLang="ja-JP" sz="1200" kern="1200" dirty="0" smtClean="0">
                <a:solidFill>
                  <a:schemeClr val="tx1"/>
                </a:solidFill>
                <a:effectLst/>
                <a:latin typeface="+mn-lt"/>
                <a:ea typeface="ＭＳ Ｐゴシック" charset="0"/>
                <a:cs typeface="ＭＳ Ｐゴシック" charset="0"/>
              </a:rPr>
              <a:t>(</a:t>
            </a:r>
            <a:r>
              <a:rPr kumimoji="1" lang="ja-JP" altLang="ja-JP" sz="1200" kern="1200" dirty="0" smtClean="0">
                <a:solidFill>
                  <a:schemeClr val="tx1"/>
                </a:solidFill>
                <a:effectLst/>
                <a:latin typeface="+mn-lt"/>
                <a:ea typeface="ＭＳ Ｐゴシック" charset="0"/>
                <a:cs typeface="ＭＳ Ｐゴシック" charset="0"/>
              </a:rPr>
              <a:t>おとくに</a:t>
            </a:r>
            <a:r>
              <a:rPr kumimoji="1" lang="en-US" altLang="ja-JP" sz="1200" kern="1200" dirty="0" smtClean="0">
                <a:solidFill>
                  <a:schemeClr val="tx1"/>
                </a:solidFill>
                <a:effectLst/>
                <a:latin typeface="+mn-lt"/>
                <a:ea typeface="ＭＳ Ｐゴシック" charset="0"/>
                <a:cs typeface="ＭＳ Ｐゴシック" charset="0"/>
              </a:rPr>
              <a:t>)</a:t>
            </a:r>
            <a:r>
              <a:rPr kumimoji="1" lang="ja-JP" altLang="ja-JP" sz="1200" kern="1200" dirty="0" smtClean="0">
                <a:solidFill>
                  <a:schemeClr val="tx1"/>
                </a:solidFill>
                <a:effectLst/>
                <a:latin typeface="+mn-lt"/>
                <a:ea typeface="ＭＳ Ｐゴシック" charset="0"/>
                <a:cs typeface="ＭＳ Ｐゴシック" charset="0"/>
              </a:rPr>
              <a:t>とともに</a:t>
            </a:r>
            <a:r>
              <a:rPr kumimoji="1" lang="ja-JP" altLang="ja-JP" sz="1200" b="1" kern="1200" dirty="0" smtClean="0">
                <a:solidFill>
                  <a:schemeClr val="tx1"/>
                </a:solidFill>
                <a:effectLst/>
                <a:latin typeface="+mn-lt"/>
                <a:ea typeface="ＭＳ Ｐゴシック" charset="0"/>
                <a:cs typeface="ＭＳ Ｐゴシック" charset="0"/>
              </a:rPr>
              <a:t>蕉門</a:t>
            </a:r>
            <a:r>
              <a:rPr kumimoji="1" lang="ja-JP" altLang="ja-JP" sz="1200" kern="1200" dirty="0" smtClean="0">
                <a:solidFill>
                  <a:schemeClr val="tx1"/>
                </a:solidFill>
                <a:effectLst/>
                <a:latin typeface="+mn-lt"/>
                <a:ea typeface="ＭＳ Ｐゴシック" charset="0"/>
                <a:cs typeface="ＭＳ Ｐゴシック" charset="0"/>
              </a:rPr>
              <a:t>に学んだ。</a:t>
            </a: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effectLst/>
                <a:latin typeface="+mn-lt"/>
                <a:ea typeface="ＭＳ Ｐゴシック" charset="0"/>
                <a:cs typeface="ＭＳ Ｐゴシック" charset="0"/>
              </a:rPr>
              <a:t>So, </a:t>
            </a:r>
            <a:r>
              <a:rPr kumimoji="1" lang="ja-JP" altLang="en-US" sz="1200" kern="1200" dirty="0" smtClean="0">
                <a:solidFill>
                  <a:schemeClr val="tx1"/>
                </a:solidFill>
                <a:effectLst/>
                <a:latin typeface="+mn-lt"/>
                <a:ea typeface="ＭＳ Ｐゴシック" charset="0"/>
                <a:cs typeface="ＭＳ Ｐゴシック" charset="0"/>
              </a:rPr>
              <a:t>こえ＝うた</a:t>
            </a: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32</a:t>
            </a:fld>
            <a:endParaRPr lang="ja-JP" altLang="en-US"/>
          </a:p>
        </p:txBody>
      </p:sp>
    </p:spTree>
    <p:extLst>
      <p:ext uri="{BB962C8B-B14F-4D97-AF65-F5344CB8AC3E}">
        <p14:creationId xmlns:p14="http://schemas.microsoft.com/office/powerpoint/2010/main" val="28968053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1" kern="1200" dirty="0" smtClean="0">
                <a:solidFill>
                  <a:schemeClr val="tx1"/>
                </a:solidFill>
                <a:effectLst/>
                <a:latin typeface="+mn-lt"/>
                <a:ea typeface="ＭＳ Ｐゴシック" charset="0"/>
                <a:cs typeface="ＭＳ Ｐゴシック" charset="0"/>
              </a:rPr>
              <a:t>18</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おのが身の闇より吼て夜半の秋</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ono</a:t>
            </a:r>
            <a:r>
              <a:rPr kumimoji="1" lang="en-US" altLang="ja-JP" sz="1200" i="1" kern="1200" dirty="0" smtClean="0">
                <a:solidFill>
                  <a:schemeClr val="tx1"/>
                </a:solidFill>
                <a:effectLst/>
                <a:latin typeface="+mn-lt"/>
                <a:ea typeface="ＭＳ Ｐゴシック" charset="0"/>
                <a:cs typeface="ＭＳ Ｐゴシック" charset="0"/>
              </a:rPr>
              <a:t> ga mi no / </a:t>
            </a:r>
            <a:r>
              <a:rPr kumimoji="1" lang="en-US" altLang="ja-JP" sz="1200" i="1" kern="1200" dirty="0" err="1" smtClean="0">
                <a:solidFill>
                  <a:schemeClr val="tx1"/>
                </a:solidFill>
                <a:effectLst/>
                <a:latin typeface="+mn-lt"/>
                <a:ea typeface="ＭＳ Ｐゴシック" charset="0"/>
                <a:cs typeface="ＭＳ Ｐゴシック" charset="0"/>
              </a:rPr>
              <a:t>yami</a:t>
            </a:r>
            <a:r>
              <a:rPr kumimoji="1" lang="en-US" altLang="ja-JP" sz="1200" i="1" kern="1200" dirty="0" smtClean="0">
                <a:solidFill>
                  <a:schemeClr val="tx1"/>
                </a:solidFill>
                <a:effectLst/>
                <a:latin typeface="+mn-lt"/>
                <a:ea typeface="ＭＳ Ｐゴシック" charset="0"/>
                <a:cs typeface="ＭＳ Ｐゴシック" charset="0"/>
              </a:rPr>
              <a:t> yori </a:t>
            </a:r>
            <a:r>
              <a:rPr kumimoji="1" lang="en-US" altLang="ja-JP" sz="1200" i="1" kern="1200" dirty="0" err="1" smtClean="0">
                <a:solidFill>
                  <a:schemeClr val="tx1"/>
                </a:solidFill>
                <a:effectLst/>
                <a:latin typeface="+mn-lt"/>
                <a:ea typeface="ＭＳ Ｐゴシック" charset="0"/>
                <a:cs typeface="ＭＳ Ｐゴシック" charset="0"/>
              </a:rPr>
              <a:t>hoete</a:t>
            </a:r>
            <a:r>
              <a:rPr kumimoji="1" lang="en-US" altLang="ja-JP" sz="1200" i="1" kern="1200" dirty="0" smtClean="0">
                <a:solidFill>
                  <a:schemeClr val="tx1"/>
                </a:solidFill>
                <a:effectLst/>
                <a:latin typeface="+mn-lt"/>
                <a:ea typeface="ＭＳ Ｐゴシック" charset="0"/>
                <a:cs typeface="ＭＳ Ｐゴシック" charset="0"/>
              </a:rPr>
              <a:t> / </a:t>
            </a:r>
            <a:r>
              <a:rPr kumimoji="1" lang="en-US" altLang="ja-JP" sz="1200" i="1" kern="1200" dirty="0" err="1" smtClean="0">
                <a:solidFill>
                  <a:schemeClr val="tx1"/>
                </a:solidFill>
                <a:effectLst/>
                <a:latin typeface="+mn-lt"/>
                <a:ea typeface="ＭＳ Ｐゴシック" charset="0"/>
                <a:cs typeface="ＭＳ Ｐゴシック" charset="0"/>
              </a:rPr>
              <a:t>yowa</a:t>
            </a:r>
            <a:r>
              <a:rPr kumimoji="1" lang="en-US" altLang="ja-JP" sz="1200" i="1" kern="1200" dirty="0" smtClean="0">
                <a:solidFill>
                  <a:schemeClr val="tx1"/>
                </a:solidFill>
                <a:effectLst/>
                <a:latin typeface="+mn-lt"/>
                <a:ea typeface="ＭＳ Ｐゴシック" charset="0"/>
                <a:cs typeface="ＭＳ Ｐゴシック" charset="0"/>
              </a:rPr>
              <a:t> no aki</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t>
            </a:r>
            <a:r>
              <a:rPr kumimoji="1" lang="ja-JP" altLang="ja-JP" sz="1200" kern="1200" dirty="0" smtClean="0">
                <a:solidFill>
                  <a:schemeClr val="tx1"/>
                </a:solidFill>
                <a:effectLst/>
                <a:latin typeface="+mn-lt"/>
                <a:ea typeface="ＭＳ Ｐゴシック" charset="0"/>
                <a:cs typeface="ＭＳ Ｐゴシック" charset="0"/>
              </a:rPr>
              <a:t>夜半の秋 </a:t>
            </a:r>
            <a:r>
              <a:rPr kumimoji="1" lang="en-US" altLang="ja-JP" sz="1200" i="1" kern="1200" dirty="0" err="1" smtClean="0">
                <a:solidFill>
                  <a:schemeClr val="tx1"/>
                </a:solidFill>
                <a:effectLst/>
                <a:latin typeface="+mn-lt"/>
                <a:ea typeface="ＭＳ Ｐゴシック" charset="0"/>
                <a:cs typeface="ＭＳ Ｐゴシック" charset="0"/>
              </a:rPr>
              <a:t>yowa</a:t>
            </a:r>
            <a:r>
              <a:rPr kumimoji="1" lang="en-US" altLang="ja-JP" sz="1200" i="1" kern="1200" dirty="0" smtClean="0">
                <a:solidFill>
                  <a:schemeClr val="tx1"/>
                </a:solidFill>
                <a:effectLst/>
                <a:latin typeface="+mn-lt"/>
                <a:ea typeface="ＭＳ Ｐゴシック" charset="0"/>
                <a:cs typeface="ＭＳ Ｐゴシック" charset="0"/>
              </a:rPr>
              <a:t> no aki</a:t>
            </a:r>
            <a:r>
              <a:rPr kumimoji="1" lang="en-US" altLang="ja-JP" sz="1200" kern="1200" dirty="0" smtClean="0">
                <a:solidFill>
                  <a:schemeClr val="tx1"/>
                </a:solidFill>
                <a:effectLst/>
                <a:latin typeface="+mn-lt"/>
                <a:ea typeface="ＭＳ Ｐゴシック" charset="0"/>
                <a:cs typeface="ＭＳ Ｐゴシック" charset="0"/>
              </a:rPr>
              <a:t> “autumn evening” </a:t>
            </a:r>
          </a:p>
          <a:p>
            <a:r>
              <a:rPr kumimoji="1" lang="hu-HU" altLang="ja-JP" sz="1200" kern="1200" dirty="0" smtClean="0">
                <a:solidFill>
                  <a:schemeClr val="tx1"/>
                </a:solidFill>
                <a:effectLst/>
                <a:latin typeface="+mn-lt"/>
                <a:ea typeface="ＭＳ Ｐゴシック" charset="0"/>
                <a:cs typeface="ＭＳ Ｐゴシック" charset="0"/>
              </a:rPr>
              <a:t>Note: Once the painter, Maruyama Okyo (1733-1795), drew the figure of a black dog and asked Buson to write an inscription to go with it. (Terebess Asia Online)</a:t>
            </a:r>
            <a:r>
              <a:rPr lang="en-US" altLang="ja-JP" dirty="0" smtClean="0">
                <a:effectLst/>
              </a:rPr>
              <a:t> </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18—</a:t>
            </a:r>
            <a:r>
              <a:rPr kumimoji="1" lang="ja-JP" altLang="ja-JP" sz="1200" kern="1200" dirty="0" smtClean="0">
                <a:solidFill>
                  <a:schemeClr val="tx1"/>
                </a:solidFill>
                <a:effectLst/>
                <a:latin typeface="+mn-lt"/>
                <a:ea typeface="ＭＳ Ｐゴシック" charset="0"/>
                <a:cs typeface="ＭＳ Ｐゴシック" charset="0"/>
              </a:rPr>
              <a:t>おのが身の闇より吼て夜半の秋</a:t>
            </a:r>
            <a:r>
              <a:rPr kumimoji="1" lang="en-US" altLang="ja-JP" sz="1200" kern="1200" dirty="0" smtClean="0">
                <a:solidFill>
                  <a:schemeClr val="tx1"/>
                </a:solidFill>
                <a:effectLst/>
                <a:latin typeface="+mn-lt"/>
                <a:ea typeface="ＭＳ Ｐゴシック" charset="0"/>
                <a:cs typeface="ＭＳ Ｐゴシック" charset="0"/>
              </a:rPr>
              <a:t> 18 </a:t>
            </a:r>
            <a:r>
              <a:rPr kumimoji="1" lang="en-US" altLang="ja-JP" sz="1200" kern="1200" dirty="0" err="1" smtClean="0">
                <a:solidFill>
                  <a:schemeClr val="tx1"/>
                </a:solidFill>
                <a:effectLst/>
                <a:latin typeface="+mn-lt"/>
                <a:ea typeface="ＭＳ Ｐゴシック" charset="0"/>
                <a:cs typeface="ＭＳ Ｐゴシック" charset="0"/>
              </a:rPr>
              <a:t>shu</a:t>
            </a:r>
            <a:r>
              <a:rPr kumimoji="1" lang="en-US" altLang="ja-JP" sz="1200" kern="1200" dirty="0" smtClean="0">
                <a:solidFill>
                  <a:schemeClr val="tx1"/>
                </a:solidFill>
                <a:effectLst/>
                <a:latin typeface="+mn-lt"/>
                <a:ea typeface="ＭＳ Ｐゴシック" charset="0"/>
                <a:cs typeface="ＭＳ Ｐゴシック" charset="0"/>
              </a:rPr>
              <a:t> 603, large </a:t>
            </a:r>
            <a:r>
              <a:rPr kumimoji="1" lang="en-US" altLang="ja-JP" sz="1200" kern="1200" dirty="0" smtClean="0">
                <a:solidFill>
                  <a:schemeClr val="tx1"/>
                </a:solidFill>
                <a:effectLst/>
                <a:latin typeface="+mn-lt"/>
                <a:ea typeface="ＭＳ Ｐゴシック" charset="0"/>
                <a:cs typeface="ＭＳ Ｐゴシック" charset="0"/>
              </a:rPr>
              <a:t>98</a:t>
            </a:r>
          </a:p>
          <a:p>
            <a:endParaRPr kumimoji="1" lang="en-US" altLang="ja-JP" sz="1200" kern="1200" dirty="0" smtClean="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33</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ja-JP" sz="1200" kern="1200" dirty="0" smtClean="0">
                <a:solidFill>
                  <a:schemeClr val="tx1"/>
                </a:solidFill>
                <a:effectLst/>
                <a:latin typeface="+mn-lt"/>
                <a:ea typeface="ＭＳ Ｐゴシック" charset="0"/>
                <a:cs typeface="ＭＳ Ｐゴシック" charset="0"/>
              </a:rPr>
              <a:t>おのが身の闇より吼て夜半の秋</a:t>
            </a: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effectLst/>
                <a:latin typeface="+mn-lt"/>
                <a:ea typeface="ＭＳ Ｐゴシック" charset="0"/>
                <a:cs typeface="ＭＳ Ｐゴシック" charset="0"/>
              </a:rPr>
              <a:t>Wiki: Maruyama </a:t>
            </a:r>
            <a:r>
              <a:rPr kumimoji="1" lang="en-US" altLang="ja-JP" sz="1200" kern="1200" dirty="0" err="1" smtClean="0">
                <a:solidFill>
                  <a:schemeClr val="tx1"/>
                </a:solidFill>
                <a:effectLst/>
                <a:latin typeface="+mn-lt"/>
                <a:ea typeface="ＭＳ Ｐゴシック" charset="0"/>
                <a:cs typeface="ＭＳ Ｐゴシック" charset="0"/>
              </a:rPr>
              <a:t>Ōkyo</a:t>
            </a:r>
            <a:r>
              <a:rPr kumimoji="1" lang="en-US" altLang="ja-JP" sz="1200" kern="1200" dirty="0" smtClean="0">
                <a:solidFill>
                  <a:schemeClr val="tx1"/>
                </a:solidFill>
                <a:effectLst/>
                <a:latin typeface="+mn-lt"/>
                <a:ea typeface="ＭＳ Ｐゴシック" charset="0"/>
                <a:cs typeface="ＭＳ Ｐゴシック" charset="0"/>
              </a:rPr>
              <a:t> (</a:t>
            </a:r>
            <a:r>
              <a:rPr kumimoji="1" lang="ja-JP" altLang="ja-JP" sz="1200" kern="1200" dirty="0" smtClean="0">
                <a:solidFill>
                  <a:schemeClr val="tx1"/>
                </a:solidFill>
                <a:effectLst/>
                <a:latin typeface="+mn-lt"/>
                <a:ea typeface="ＭＳ Ｐゴシック" charset="0"/>
                <a:cs typeface="ＭＳ Ｐゴシック" charset="0"/>
              </a:rPr>
              <a:t>円山 応挙</a:t>
            </a:r>
            <a:r>
              <a:rPr kumimoji="1" lang="en-US" altLang="ja-JP" sz="1200" kern="1200" dirty="0" smtClean="0">
                <a:solidFill>
                  <a:schemeClr val="tx1"/>
                </a:solidFill>
                <a:effectLst/>
                <a:latin typeface="+mn-lt"/>
                <a:ea typeface="ＭＳ Ｐゴシック" charset="0"/>
                <a:cs typeface="ＭＳ Ｐゴシック" charset="0"/>
              </a:rPr>
              <a:t>, traditional characters: </a:t>
            </a:r>
            <a:r>
              <a:rPr kumimoji="1" lang="ja-JP" altLang="ja-JP" sz="1200" kern="1200" dirty="0" smtClean="0">
                <a:solidFill>
                  <a:schemeClr val="tx1"/>
                </a:solidFill>
                <a:effectLst/>
                <a:latin typeface="+mn-lt"/>
                <a:ea typeface="ＭＳ Ｐゴシック" charset="0"/>
                <a:cs typeface="ＭＳ Ｐゴシック" charset="0"/>
              </a:rPr>
              <a:t>圓山 應舉</a:t>
            </a:r>
            <a:r>
              <a:rPr kumimoji="1" lang="en-US" altLang="ja-JP" sz="1200" kern="1200" dirty="0" smtClean="0">
                <a:solidFill>
                  <a:schemeClr val="tx1"/>
                </a:solidFill>
                <a:effectLst/>
                <a:latin typeface="+mn-lt"/>
                <a:ea typeface="ＭＳ Ｐゴシック" charset="0"/>
                <a:cs typeface="ＭＳ Ｐゴシック" charset="0"/>
              </a:rPr>
              <a:t>?, June 12, 1733 – August 31, 1795), born Maruyama </a:t>
            </a:r>
            <a:r>
              <a:rPr kumimoji="1" lang="en-US" altLang="ja-JP" sz="1200" kern="1200" dirty="0" err="1" smtClean="0">
                <a:solidFill>
                  <a:schemeClr val="tx1"/>
                </a:solidFill>
                <a:effectLst/>
                <a:latin typeface="+mn-lt"/>
                <a:ea typeface="ＭＳ Ｐゴシック" charset="0"/>
                <a:cs typeface="ＭＳ Ｐゴシック" charset="0"/>
              </a:rPr>
              <a:t>Masataka</a:t>
            </a:r>
            <a:r>
              <a:rPr kumimoji="1" lang="en-US" altLang="ja-JP" sz="1200" kern="1200" dirty="0" smtClean="0">
                <a:solidFill>
                  <a:schemeClr val="tx1"/>
                </a:solidFill>
                <a:effectLst/>
                <a:latin typeface="+mn-lt"/>
                <a:ea typeface="ＭＳ Ｐゴシック" charset="0"/>
                <a:cs typeface="ＭＳ Ｐゴシック" charset="0"/>
              </a:rPr>
              <a:t>, was a Japanese artist active in the late 18th century. He moved to Kyoto, during which he studied artworks from Chinese, Japanese and Western sources. A personal style of Western naturalism mixed with Eastern decorative design emerged, and </a:t>
            </a:r>
            <a:r>
              <a:rPr kumimoji="1" lang="en-US" altLang="ja-JP" sz="1200" kern="1200" dirty="0" err="1" smtClean="0">
                <a:solidFill>
                  <a:schemeClr val="tx1"/>
                </a:solidFill>
                <a:effectLst/>
                <a:latin typeface="+mn-lt"/>
                <a:ea typeface="ＭＳ Ｐゴシック" charset="0"/>
                <a:cs typeface="ＭＳ Ｐゴシック" charset="0"/>
              </a:rPr>
              <a:t>Ōkyo</a:t>
            </a:r>
            <a:r>
              <a:rPr kumimoji="1" lang="en-US" altLang="ja-JP" sz="1200" kern="1200" dirty="0" smtClean="0">
                <a:solidFill>
                  <a:schemeClr val="tx1"/>
                </a:solidFill>
                <a:effectLst/>
                <a:latin typeface="+mn-lt"/>
                <a:ea typeface="ＭＳ Ｐゴシック" charset="0"/>
                <a:cs typeface="ＭＳ Ｐゴシック" charset="0"/>
              </a:rPr>
              <a:t> founded the Maruyama school of painting. Although many of his fellow artists criticized his work as too slavishly devoted to natural representation, it proved a success with laymen.</a:t>
            </a:r>
          </a:p>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34</a:t>
            </a:fld>
            <a:endParaRPr lang="ja-JP" altLang="en-US"/>
          </a:p>
        </p:txBody>
      </p:sp>
    </p:spTree>
    <p:extLst>
      <p:ext uri="{BB962C8B-B14F-4D97-AF65-F5344CB8AC3E}">
        <p14:creationId xmlns:p14="http://schemas.microsoft.com/office/powerpoint/2010/main" val="28968053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effectLst/>
                <a:latin typeface="+mn-lt"/>
                <a:ea typeface="ＭＳ Ｐゴシック" charset="0"/>
                <a:cs typeface="ＭＳ Ｐゴシック" charset="0"/>
              </a:rPr>
              <a:t>I prefer to drop the "inside him"</a:t>
            </a:r>
            <a:r>
              <a:rPr kumimoji="1" lang="en-US" altLang="ja-JP" sz="1200" kern="1200" baseline="0" dirty="0" smtClean="0">
                <a:solidFill>
                  <a:schemeClr val="tx1"/>
                </a:solidFill>
                <a:effectLst/>
                <a:latin typeface="+mn-lt"/>
                <a:ea typeface="ＭＳ Ｐゴシック" charset="0"/>
                <a:cs typeface="ＭＳ Ｐゴシック" charset="0"/>
              </a:rPr>
              <a:t> —</a:t>
            </a:r>
            <a:r>
              <a:rPr kumimoji="1" lang="ja-JP" altLang="en-US" sz="1200" kern="1200" baseline="0" dirty="0" smtClean="0">
                <a:solidFill>
                  <a:schemeClr val="tx1"/>
                </a:solidFill>
                <a:effectLst/>
                <a:latin typeface="+mn-lt"/>
                <a:ea typeface="ＭＳ Ｐゴシック" charset="0"/>
                <a:cs typeface="ＭＳ Ｐゴシック" charset="0"/>
              </a:rPr>
              <a:t>おのが身の中の闇</a:t>
            </a:r>
            <a:r>
              <a:rPr kumimoji="1" lang="en-US" altLang="ja-JP" sz="1200" kern="1200" baseline="0" dirty="0" smtClean="0">
                <a:solidFill>
                  <a:schemeClr val="tx1"/>
                </a:solidFill>
                <a:effectLst/>
                <a:latin typeface="+mn-lt"/>
                <a:ea typeface="ＭＳ Ｐゴシック" charset="0"/>
                <a:cs typeface="ＭＳ Ｐゴシック" charset="0"/>
              </a:rPr>
              <a:t> maybe, but also </a:t>
            </a:r>
            <a:r>
              <a:rPr kumimoji="1" lang="ja-JP" altLang="en-US" sz="1200" kern="1200" baseline="0" dirty="0" smtClean="0">
                <a:solidFill>
                  <a:schemeClr val="tx1"/>
                </a:solidFill>
                <a:effectLst/>
                <a:latin typeface="+mn-lt"/>
                <a:ea typeface="ＭＳ Ｐゴシック" charset="0"/>
                <a:cs typeface="ＭＳ Ｐゴシック" charset="0"/>
              </a:rPr>
              <a:t>おのが身が（闇の中にて）吠える　集：まるでおのが身は闇黒の中に隠れて見えぬつもりで吠える</a:t>
            </a:r>
            <a:endParaRPr kumimoji="1" lang="en-US" altLang="ja-JP" sz="1200" kern="1200" baseline="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ja-JP" sz="1200" kern="1200" dirty="0" smtClean="0">
                <a:solidFill>
                  <a:schemeClr val="tx1"/>
                </a:solidFill>
                <a:effectLst/>
                <a:latin typeface="+mn-lt"/>
                <a:ea typeface="ＭＳ Ｐゴシック" charset="0"/>
                <a:cs typeface="ＭＳ Ｐゴシック" charset="0"/>
              </a:rPr>
              <a:t>おのが身の闇より吼て夜半の秋</a:t>
            </a: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effectLst/>
                <a:latin typeface="+mn-lt"/>
                <a:ea typeface="ＭＳ Ｐゴシック" charset="0"/>
                <a:cs typeface="ＭＳ Ｐゴシック" charset="0"/>
              </a:rPr>
              <a:t>Wiki: Maruyama </a:t>
            </a:r>
            <a:r>
              <a:rPr kumimoji="1" lang="en-US" altLang="ja-JP" sz="1200" kern="1200" dirty="0" err="1" smtClean="0">
                <a:solidFill>
                  <a:schemeClr val="tx1"/>
                </a:solidFill>
                <a:effectLst/>
                <a:latin typeface="+mn-lt"/>
                <a:ea typeface="ＭＳ Ｐゴシック" charset="0"/>
                <a:cs typeface="ＭＳ Ｐゴシック" charset="0"/>
              </a:rPr>
              <a:t>Ōkyo</a:t>
            </a:r>
            <a:r>
              <a:rPr kumimoji="1" lang="en-US" altLang="ja-JP" sz="1200" kern="1200" dirty="0" smtClean="0">
                <a:solidFill>
                  <a:schemeClr val="tx1"/>
                </a:solidFill>
                <a:effectLst/>
                <a:latin typeface="+mn-lt"/>
                <a:ea typeface="ＭＳ Ｐゴシック" charset="0"/>
                <a:cs typeface="ＭＳ Ｐゴシック" charset="0"/>
              </a:rPr>
              <a:t> (</a:t>
            </a:r>
            <a:r>
              <a:rPr kumimoji="1" lang="ja-JP" altLang="ja-JP" sz="1200" kern="1200" dirty="0" smtClean="0">
                <a:solidFill>
                  <a:schemeClr val="tx1"/>
                </a:solidFill>
                <a:effectLst/>
                <a:latin typeface="+mn-lt"/>
                <a:ea typeface="ＭＳ Ｐゴシック" charset="0"/>
                <a:cs typeface="ＭＳ Ｐゴシック" charset="0"/>
              </a:rPr>
              <a:t>円山 応挙</a:t>
            </a:r>
            <a:r>
              <a:rPr kumimoji="1" lang="en-US" altLang="ja-JP" sz="1200" kern="1200" dirty="0" smtClean="0">
                <a:solidFill>
                  <a:schemeClr val="tx1"/>
                </a:solidFill>
                <a:effectLst/>
                <a:latin typeface="+mn-lt"/>
                <a:ea typeface="ＭＳ Ｐゴシック" charset="0"/>
                <a:cs typeface="ＭＳ Ｐゴシック" charset="0"/>
              </a:rPr>
              <a:t>, traditional characters: </a:t>
            </a:r>
            <a:r>
              <a:rPr kumimoji="1" lang="ja-JP" altLang="ja-JP" sz="1200" kern="1200" dirty="0" smtClean="0">
                <a:solidFill>
                  <a:schemeClr val="tx1"/>
                </a:solidFill>
                <a:effectLst/>
                <a:latin typeface="+mn-lt"/>
                <a:ea typeface="ＭＳ Ｐゴシック" charset="0"/>
                <a:cs typeface="ＭＳ Ｐゴシック" charset="0"/>
              </a:rPr>
              <a:t>圓山 應舉</a:t>
            </a:r>
            <a:r>
              <a:rPr kumimoji="1" lang="en-US" altLang="ja-JP" sz="1200" kern="1200" dirty="0" smtClean="0">
                <a:solidFill>
                  <a:schemeClr val="tx1"/>
                </a:solidFill>
                <a:effectLst/>
                <a:latin typeface="+mn-lt"/>
                <a:ea typeface="ＭＳ Ｐゴシック" charset="0"/>
                <a:cs typeface="ＭＳ Ｐゴシック" charset="0"/>
              </a:rPr>
              <a:t>?, June 12, 1733 – August 31, 1795), born Maruyama </a:t>
            </a:r>
            <a:r>
              <a:rPr kumimoji="1" lang="en-US" altLang="ja-JP" sz="1200" kern="1200" dirty="0" err="1" smtClean="0">
                <a:solidFill>
                  <a:schemeClr val="tx1"/>
                </a:solidFill>
                <a:effectLst/>
                <a:latin typeface="+mn-lt"/>
                <a:ea typeface="ＭＳ Ｐゴシック" charset="0"/>
                <a:cs typeface="ＭＳ Ｐゴシック" charset="0"/>
              </a:rPr>
              <a:t>Masataka</a:t>
            </a:r>
            <a:r>
              <a:rPr kumimoji="1" lang="en-US" altLang="ja-JP" sz="1200" kern="1200" dirty="0" smtClean="0">
                <a:solidFill>
                  <a:schemeClr val="tx1"/>
                </a:solidFill>
                <a:effectLst/>
                <a:latin typeface="+mn-lt"/>
                <a:ea typeface="ＭＳ Ｐゴシック" charset="0"/>
                <a:cs typeface="ＭＳ Ｐゴシック" charset="0"/>
              </a:rPr>
              <a:t>, was a Japanese artist active in the late 18th century. He moved to Kyoto, during which he studied artworks from Chinese, Japanese and Western sources. A personal style of Western naturalism mixed with Eastern decorative design emerged, and </a:t>
            </a:r>
            <a:r>
              <a:rPr kumimoji="1" lang="en-US" altLang="ja-JP" sz="1200" kern="1200" dirty="0" err="1" smtClean="0">
                <a:solidFill>
                  <a:schemeClr val="tx1"/>
                </a:solidFill>
                <a:effectLst/>
                <a:latin typeface="+mn-lt"/>
                <a:ea typeface="ＭＳ Ｐゴシック" charset="0"/>
                <a:cs typeface="ＭＳ Ｐゴシック" charset="0"/>
              </a:rPr>
              <a:t>Ōkyo</a:t>
            </a:r>
            <a:r>
              <a:rPr kumimoji="1" lang="en-US" altLang="ja-JP" sz="1200" kern="1200" dirty="0" smtClean="0">
                <a:solidFill>
                  <a:schemeClr val="tx1"/>
                </a:solidFill>
                <a:effectLst/>
                <a:latin typeface="+mn-lt"/>
                <a:ea typeface="ＭＳ Ｐゴシック" charset="0"/>
                <a:cs typeface="ＭＳ Ｐゴシック" charset="0"/>
              </a:rPr>
              <a:t> founded the Maruyama school of painting. Although many of his fellow artists criticized his work as too slavishly devoted to natural representation, it proved a success with laymen.</a:t>
            </a:r>
          </a:p>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35</a:t>
            </a:fld>
            <a:endParaRPr lang="ja-JP" altLang="en-US"/>
          </a:p>
        </p:txBody>
      </p:sp>
    </p:spTree>
    <p:extLst>
      <p:ext uri="{BB962C8B-B14F-4D97-AF65-F5344CB8AC3E}">
        <p14:creationId xmlns:p14="http://schemas.microsoft.com/office/powerpoint/2010/main" val="28968053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1" kern="1200" dirty="0" smtClean="0">
                <a:solidFill>
                  <a:schemeClr val="tx1"/>
                </a:solidFill>
                <a:effectLst/>
                <a:latin typeface="+mn-lt"/>
                <a:ea typeface="ＭＳ Ｐゴシック" charset="0"/>
                <a:cs typeface="ＭＳ Ｐゴシック" charset="0"/>
              </a:rPr>
              <a:t>21</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かくれ家や菊のあるじハ白蔵主</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kakure</a:t>
            </a:r>
            <a:r>
              <a:rPr kumimoji="1" lang="en-US" altLang="ja-JP" sz="1200" i="1" kern="1200" dirty="0" smtClean="0">
                <a:solidFill>
                  <a:schemeClr val="tx1"/>
                </a:solidFill>
                <a:effectLst/>
                <a:latin typeface="+mn-lt"/>
                <a:ea typeface="ＭＳ Ｐゴシック" charset="0"/>
                <a:cs typeface="ＭＳ Ｐゴシック" charset="0"/>
              </a:rPr>
              <a:t>-ka ya / kiku no </a:t>
            </a:r>
            <a:r>
              <a:rPr kumimoji="1" lang="en-US" altLang="ja-JP" sz="1200" i="1" kern="1200" dirty="0" err="1" smtClean="0">
                <a:solidFill>
                  <a:schemeClr val="tx1"/>
                </a:solidFill>
                <a:effectLst/>
                <a:latin typeface="+mn-lt"/>
                <a:ea typeface="ＭＳ Ｐゴシック" charset="0"/>
                <a:cs typeface="ＭＳ Ｐゴシック" charset="0"/>
              </a:rPr>
              <a:t>aruji</a:t>
            </a:r>
            <a:r>
              <a:rPr kumimoji="1" lang="en-US" altLang="ja-JP" sz="1200" i="1" kern="1200" dirty="0" smtClean="0">
                <a:solidFill>
                  <a:schemeClr val="tx1"/>
                </a:solidFill>
                <a:effectLst/>
                <a:latin typeface="+mn-lt"/>
                <a:ea typeface="ＭＳ Ｐゴシック" charset="0"/>
                <a:cs typeface="ＭＳ Ｐゴシック" charset="0"/>
              </a:rPr>
              <a:t> wa </a:t>
            </a:r>
            <a:r>
              <a:rPr kumimoji="1" lang="en-US" altLang="ja-JP" sz="1200" i="1" kern="1200" dirty="0" err="1" smtClean="0">
                <a:solidFill>
                  <a:schemeClr val="tx1"/>
                </a:solidFill>
                <a:effectLst/>
                <a:latin typeface="+mn-lt"/>
                <a:ea typeface="ＭＳ Ｐゴシック" charset="0"/>
                <a:cs typeface="ＭＳ Ｐゴシック" charset="0"/>
              </a:rPr>
              <a:t>Hakuzōsu</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t>
            </a:r>
            <a:r>
              <a:rPr kumimoji="1" lang="ja-JP" altLang="ja-JP" sz="1200" kern="1200" dirty="0" smtClean="0">
                <a:solidFill>
                  <a:schemeClr val="tx1"/>
                </a:solidFill>
                <a:effectLst/>
                <a:latin typeface="+mn-lt"/>
                <a:ea typeface="ＭＳ Ｐゴシック" charset="0"/>
                <a:cs typeface="ＭＳ Ｐゴシック" charset="0"/>
              </a:rPr>
              <a:t>菊 </a:t>
            </a:r>
            <a:r>
              <a:rPr kumimoji="1" lang="en-US" altLang="ja-JP" sz="1200" i="1" kern="1200" dirty="0" smtClean="0">
                <a:solidFill>
                  <a:schemeClr val="tx1"/>
                </a:solidFill>
                <a:effectLst/>
                <a:latin typeface="+mn-lt"/>
                <a:ea typeface="ＭＳ Ｐゴシック" charset="0"/>
                <a:cs typeface="ＭＳ Ｐゴシック" charset="0"/>
              </a:rPr>
              <a:t>kiku</a:t>
            </a:r>
            <a:r>
              <a:rPr kumimoji="1" lang="en-US" altLang="ja-JP" sz="1200" kern="1200" dirty="0" smtClean="0">
                <a:solidFill>
                  <a:schemeClr val="tx1"/>
                </a:solidFill>
                <a:effectLst/>
                <a:latin typeface="+mn-lt"/>
                <a:ea typeface="ＭＳ Ｐゴシック" charset="0"/>
                <a:cs typeface="ＭＳ Ｐゴシック" charset="0"/>
              </a:rPr>
              <a:t> “chrysanthemum” </a:t>
            </a:r>
          </a:p>
          <a:p>
            <a:r>
              <a:rPr kumimoji="1" lang="hu-HU" altLang="ja-JP" sz="1200" kern="1200" dirty="0" smtClean="0">
                <a:solidFill>
                  <a:schemeClr val="tx1"/>
                </a:solidFill>
                <a:effectLst/>
                <a:latin typeface="+mn-lt"/>
                <a:ea typeface="ＭＳ Ｐゴシック" charset="0"/>
                <a:cs typeface="ＭＳ Ｐゴシック" charset="0"/>
              </a:rPr>
              <a:t>Note: Hakuzōsu is a type of fox spirit. Here is an example: </a:t>
            </a:r>
            <a:r>
              <a:rPr kumimoji="1" lang="hu-HU" altLang="ja-JP" sz="1200" u="sng" kern="1200" dirty="0" smtClean="0">
                <a:solidFill>
                  <a:schemeClr val="tx1"/>
                </a:solidFill>
                <a:effectLst/>
                <a:latin typeface="+mn-lt"/>
                <a:ea typeface="ＭＳ Ｐゴシック" charset="0"/>
                <a:cs typeface="ＭＳ Ｐゴシック" charset="0"/>
                <a:hlinkClick r:id="rId3"/>
              </a:rPr>
              <a:t>http://metmuseum.org/collections/search-the-collections/49821</a:t>
            </a:r>
            <a:r>
              <a:rPr kumimoji="1" lang="hu-HU" altLang="ja-JP" sz="1200" kern="1200" dirty="0" smtClean="0">
                <a:solidFill>
                  <a:schemeClr val="tx1"/>
                </a:solidFill>
                <a:effectLst/>
                <a:latin typeface="+mn-lt"/>
                <a:ea typeface="ＭＳ Ｐゴシック" charset="0"/>
                <a:cs typeface="ＭＳ Ｐゴシック" charset="0"/>
              </a:rPr>
              <a:t> . (Wallace)</a:t>
            </a:r>
            <a:r>
              <a:rPr lang="en-US" altLang="ja-JP" dirty="0" smtClean="0">
                <a:effectLst/>
              </a:rPr>
              <a:t> </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21—</a:t>
            </a:r>
            <a:r>
              <a:rPr kumimoji="1" lang="ja-JP" altLang="ja-JP" sz="1200" kern="1200" dirty="0" smtClean="0">
                <a:solidFill>
                  <a:schemeClr val="tx1"/>
                </a:solidFill>
                <a:effectLst/>
                <a:latin typeface="+mn-lt"/>
                <a:ea typeface="ＭＳ Ｐゴシック" charset="0"/>
                <a:cs typeface="ＭＳ Ｐゴシック" charset="0"/>
              </a:rPr>
              <a:t>かくれ家や菊のあるじハ白蔵主</a:t>
            </a:r>
            <a:r>
              <a:rPr kumimoji="1" lang="en-US" altLang="ja-JP" sz="1200" kern="1200" dirty="0" smtClean="0">
                <a:solidFill>
                  <a:schemeClr val="tx1"/>
                </a:solidFill>
                <a:effectLst/>
                <a:latin typeface="+mn-lt"/>
                <a:ea typeface="ＭＳ Ｐゴシック" charset="0"/>
                <a:cs typeface="ＭＳ Ｐゴシック" charset="0"/>
              </a:rPr>
              <a:t> 21, large 90, </a:t>
            </a:r>
            <a:r>
              <a:rPr kumimoji="1" lang="en-US" altLang="ja-JP" sz="1200" u="sng" kern="1200" dirty="0" smtClean="0">
                <a:solidFill>
                  <a:schemeClr val="tx1"/>
                </a:solidFill>
                <a:effectLst/>
                <a:latin typeface="+mn-lt"/>
                <a:ea typeface="ＭＳ Ｐゴシック" charset="0"/>
                <a:cs typeface="ＭＳ Ｐゴシック" charset="0"/>
                <a:hlinkClick r:id="rId4"/>
              </a:rPr>
              <a:t>http://www.delicasuito.co.jp/mc0610.</a:t>
            </a:r>
            <a:r>
              <a:rPr kumimoji="1" lang="en-US" altLang="ja-JP" sz="1200" u="sng" kern="1200" dirty="0" smtClean="0">
                <a:solidFill>
                  <a:schemeClr val="tx1"/>
                </a:solidFill>
                <a:effectLst/>
                <a:latin typeface="+mn-lt"/>
                <a:ea typeface="ＭＳ Ｐゴシック" charset="0"/>
                <a:cs typeface="ＭＳ Ｐゴシック" charset="0"/>
                <a:hlinkClick r:id="rId4"/>
              </a:rPr>
              <a:t>html</a:t>
            </a:r>
            <a:endParaRPr kumimoji="1" lang="en-US" altLang="ja-JP" sz="1200" kern="1200" dirty="0" smtClean="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36</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1" kern="1200" dirty="0" smtClean="0">
                <a:solidFill>
                  <a:schemeClr val="tx1"/>
                </a:solidFill>
                <a:effectLst/>
                <a:latin typeface="+mn-lt"/>
                <a:ea typeface="ＭＳ Ｐゴシック" charset="0"/>
                <a:cs typeface="ＭＳ Ｐゴシック" charset="0"/>
              </a:rPr>
              <a:t>21</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かくれ家や菊のあるじハ白蔵主</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err="1" smtClean="0">
                <a:solidFill>
                  <a:schemeClr val="tx1"/>
                </a:solidFill>
                <a:effectLst/>
                <a:latin typeface="+mn-lt"/>
                <a:ea typeface="ＭＳ Ｐゴシック" charset="0"/>
                <a:cs typeface="ＭＳ Ｐゴシック" charset="0"/>
              </a:rPr>
              <a:t>kakure</a:t>
            </a:r>
            <a:r>
              <a:rPr kumimoji="1" lang="en-US" altLang="ja-JP" sz="1200" i="1" kern="1200" dirty="0" smtClean="0">
                <a:solidFill>
                  <a:schemeClr val="tx1"/>
                </a:solidFill>
                <a:effectLst/>
                <a:latin typeface="+mn-lt"/>
                <a:ea typeface="ＭＳ Ｐゴシック" charset="0"/>
                <a:cs typeface="ＭＳ Ｐゴシック" charset="0"/>
              </a:rPr>
              <a:t>-ka ya / kiku no </a:t>
            </a:r>
            <a:r>
              <a:rPr kumimoji="1" lang="en-US" altLang="ja-JP" sz="1200" i="1" kern="1200" dirty="0" err="1" smtClean="0">
                <a:solidFill>
                  <a:schemeClr val="tx1"/>
                </a:solidFill>
                <a:effectLst/>
                <a:latin typeface="+mn-lt"/>
                <a:ea typeface="ＭＳ Ｐゴシック" charset="0"/>
                <a:cs typeface="ＭＳ Ｐゴシック" charset="0"/>
              </a:rPr>
              <a:t>aruji</a:t>
            </a:r>
            <a:r>
              <a:rPr kumimoji="1" lang="en-US" altLang="ja-JP" sz="1200" i="1" kern="1200" dirty="0" smtClean="0">
                <a:solidFill>
                  <a:schemeClr val="tx1"/>
                </a:solidFill>
                <a:effectLst/>
                <a:latin typeface="+mn-lt"/>
                <a:ea typeface="ＭＳ Ｐゴシック" charset="0"/>
                <a:cs typeface="ＭＳ Ｐゴシック" charset="0"/>
              </a:rPr>
              <a:t> wa </a:t>
            </a:r>
            <a:r>
              <a:rPr kumimoji="1" lang="en-US" altLang="ja-JP" sz="1200" i="1" kern="1200" dirty="0" err="1" smtClean="0">
                <a:solidFill>
                  <a:schemeClr val="tx1"/>
                </a:solidFill>
                <a:effectLst/>
                <a:latin typeface="+mn-lt"/>
                <a:ea typeface="ＭＳ Ｐゴシック" charset="0"/>
                <a:cs typeface="ＭＳ Ｐゴシック" charset="0"/>
              </a:rPr>
              <a:t>Hakuzōsu</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t>
            </a:r>
            <a:r>
              <a:rPr kumimoji="1" lang="ja-JP" altLang="ja-JP" sz="1200" kern="1200" dirty="0" smtClean="0">
                <a:solidFill>
                  <a:schemeClr val="tx1"/>
                </a:solidFill>
                <a:effectLst/>
                <a:latin typeface="+mn-lt"/>
                <a:ea typeface="ＭＳ Ｐゴシック" charset="0"/>
                <a:cs typeface="ＭＳ Ｐゴシック" charset="0"/>
              </a:rPr>
              <a:t>菊 </a:t>
            </a:r>
            <a:r>
              <a:rPr kumimoji="1" lang="en-US" altLang="ja-JP" sz="1200" i="1" kern="1200" dirty="0" smtClean="0">
                <a:solidFill>
                  <a:schemeClr val="tx1"/>
                </a:solidFill>
                <a:effectLst/>
                <a:latin typeface="+mn-lt"/>
                <a:ea typeface="ＭＳ Ｐゴシック" charset="0"/>
                <a:cs typeface="ＭＳ Ｐゴシック" charset="0"/>
              </a:rPr>
              <a:t>kiku</a:t>
            </a:r>
            <a:r>
              <a:rPr kumimoji="1" lang="en-US" altLang="ja-JP" sz="1200" kern="1200" dirty="0" smtClean="0">
                <a:solidFill>
                  <a:schemeClr val="tx1"/>
                </a:solidFill>
                <a:effectLst/>
                <a:latin typeface="+mn-lt"/>
                <a:ea typeface="ＭＳ Ｐゴシック" charset="0"/>
                <a:cs typeface="ＭＳ Ｐゴシック" charset="0"/>
              </a:rPr>
              <a:t> “chrysanthemum” </a:t>
            </a:r>
          </a:p>
          <a:p>
            <a:r>
              <a:rPr kumimoji="1" lang="hu-HU" altLang="ja-JP" sz="1200" kern="1200" dirty="0" smtClean="0">
                <a:solidFill>
                  <a:schemeClr val="tx1"/>
                </a:solidFill>
                <a:effectLst/>
                <a:latin typeface="+mn-lt"/>
                <a:ea typeface="ＭＳ Ｐゴシック" charset="0"/>
                <a:cs typeface="ＭＳ Ｐゴシック" charset="0"/>
              </a:rPr>
              <a:t>Note: Hakuzōsu is a type of fox spirit. Here is an example: </a:t>
            </a:r>
            <a:r>
              <a:rPr kumimoji="1" lang="hu-HU" altLang="ja-JP" sz="1200" u="sng" kern="1200" dirty="0" smtClean="0">
                <a:solidFill>
                  <a:schemeClr val="tx1"/>
                </a:solidFill>
                <a:effectLst/>
                <a:latin typeface="+mn-lt"/>
                <a:ea typeface="ＭＳ Ｐゴシック" charset="0"/>
                <a:cs typeface="ＭＳ Ｐゴシック" charset="0"/>
                <a:hlinkClick r:id="rId3"/>
              </a:rPr>
              <a:t>http://metmuseum.org/collections/search-the-collections/49821</a:t>
            </a:r>
            <a:r>
              <a:rPr kumimoji="1" lang="hu-HU" altLang="ja-JP" sz="1200" kern="1200" dirty="0" smtClean="0">
                <a:solidFill>
                  <a:schemeClr val="tx1"/>
                </a:solidFill>
                <a:effectLst/>
                <a:latin typeface="+mn-lt"/>
                <a:ea typeface="ＭＳ Ｐゴシック" charset="0"/>
                <a:cs typeface="ＭＳ Ｐゴシック" charset="0"/>
              </a:rPr>
              <a:t> . (Wallace)</a:t>
            </a:r>
            <a:r>
              <a:rPr lang="en-US" altLang="ja-JP" dirty="0" smtClean="0">
                <a:effectLst/>
              </a:rPr>
              <a:t> </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21—</a:t>
            </a:r>
            <a:r>
              <a:rPr kumimoji="1" lang="ja-JP" altLang="ja-JP" sz="1200" kern="1200" dirty="0" smtClean="0">
                <a:solidFill>
                  <a:schemeClr val="tx1"/>
                </a:solidFill>
                <a:effectLst/>
                <a:latin typeface="+mn-lt"/>
                <a:ea typeface="ＭＳ Ｐゴシック" charset="0"/>
                <a:cs typeface="ＭＳ Ｐゴシック" charset="0"/>
              </a:rPr>
              <a:t>かくれ家や菊のあるじハ白蔵主</a:t>
            </a:r>
            <a:r>
              <a:rPr kumimoji="1" lang="en-US" altLang="ja-JP" sz="1200" kern="1200" dirty="0" smtClean="0">
                <a:solidFill>
                  <a:schemeClr val="tx1"/>
                </a:solidFill>
                <a:effectLst/>
                <a:latin typeface="+mn-lt"/>
                <a:ea typeface="ＭＳ Ｐゴシック" charset="0"/>
                <a:cs typeface="ＭＳ Ｐゴシック" charset="0"/>
              </a:rPr>
              <a:t> 21, large 90, </a:t>
            </a:r>
            <a:r>
              <a:rPr kumimoji="1" lang="en-US" altLang="ja-JP" sz="1200" u="sng" kern="1200" dirty="0" smtClean="0">
                <a:solidFill>
                  <a:schemeClr val="tx1"/>
                </a:solidFill>
                <a:effectLst/>
                <a:latin typeface="+mn-lt"/>
                <a:ea typeface="ＭＳ Ｐゴシック" charset="0"/>
                <a:cs typeface="ＭＳ Ｐゴシック" charset="0"/>
                <a:hlinkClick r:id="rId4"/>
              </a:rPr>
              <a:t>http://www.delicasuito.co.jp/mc0610.html</a:t>
            </a:r>
            <a:r>
              <a:rPr kumimoji="1" lang="en-US" altLang="ja-JP" sz="1200" kern="1200" dirty="0" smtClean="0">
                <a:solidFill>
                  <a:schemeClr val="tx1"/>
                </a:solidFill>
                <a:effectLst/>
                <a:latin typeface="+mn-lt"/>
                <a:ea typeface="ＭＳ Ｐゴシック" charset="0"/>
                <a:cs typeface="ＭＳ Ｐゴシック" charset="0"/>
              </a:rPr>
              <a:t> relationship</a:t>
            </a:r>
            <a:r>
              <a:rPr kumimoji="1" lang="en-US" altLang="ja-JP" sz="1200" kern="1200" baseline="0" dirty="0" smtClean="0">
                <a:solidFill>
                  <a:schemeClr val="tx1"/>
                </a:solidFill>
                <a:effectLst/>
                <a:latin typeface="+mn-lt"/>
                <a:ea typeface="ＭＳ Ｐゴシック" charset="0"/>
                <a:cs typeface="ＭＳ Ｐゴシック" charset="0"/>
              </a:rPr>
              <a:t> of </a:t>
            </a:r>
            <a:r>
              <a:rPr kumimoji="1" lang="ja-JP" altLang="en-US" sz="1200" kern="1200" baseline="0" dirty="0" smtClean="0">
                <a:solidFill>
                  <a:schemeClr val="tx1"/>
                </a:solidFill>
                <a:effectLst/>
                <a:latin typeface="+mn-lt"/>
                <a:ea typeface="ＭＳ Ｐゴシック" charset="0"/>
                <a:cs typeface="ＭＳ Ｐゴシック" charset="0"/>
              </a:rPr>
              <a:t>字／絵</a:t>
            </a:r>
            <a:r>
              <a:rPr kumimoji="1" lang="en-US" altLang="ja-JP" sz="1200" kern="1200" baseline="0" dirty="0" smtClean="0">
                <a:solidFill>
                  <a:schemeClr val="tx1"/>
                </a:solidFill>
                <a:effectLst/>
                <a:latin typeface="+mn-lt"/>
                <a:ea typeface="ＭＳ Ｐゴシック" charset="0"/>
                <a:cs typeface="ＭＳ Ｐゴシック" charset="0"/>
              </a:rPr>
              <a:t> is interesting</a:t>
            </a: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37</a:t>
            </a:fld>
            <a:endParaRPr lang="ja-JP" altLang="en-US"/>
          </a:p>
        </p:txBody>
      </p:sp>
    </p:spTree>
    <p:extLst>
      <p:ext uri="{BB962C8B-B14F-4D97-AF65-F5344CB8AC3E}">
        <p14:creationId xmlns:p14="http://schemas.microsoft.com/office/powerpoint/2010/main" val="28968053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39</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b="1" kern="1200" dirty="0" smtClean="0">
                <a:solidFill>
                  <a:schemeClr val="tx1"/>
                </a:solidFill>
                <a:effectLst/>
                <a:latin typeface="+mn-lt"/>
                <a:ea typeface="ＭＳ Ｐゴシック" charset="0"/>
                <a:cs typeface="ＭＳ Ｐゴシック" charset="0"/>
              </a:rPr>
              <a:t>29</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木の端に坊主のはしや鉢たたき</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smtClean="0">
                <a:solidFill>
                  <a:schemeClr val="tx1"/>
                </a:solidFill>
                <a:effectLst/>
                <a:latin typeface="+mn-lt"/>
                <a:ea typeface="ＭＳ Ｐゴシック" charset="0"/>
                <a:cs typeface="ＭＳ Ｐゴシック" charset="0"/>
              </a:rPr>
              <a:t>ki no </a:t>
            </a:r>
            <a:r>
              <a:rPr kumimoji="1" lang="en-US" altLang="ja-JP" sz="1200" i="1" kern="1200" dirty="0" err="1" smtClean="0">
                <a:solidFill>
                  <a:schemeClr val="tx1"/>
                </a:solidFill>
                <a:effectLst/>
                <a:latin typeface="+mn-lt"/>
                <a:ea typeface="ＭＳ Ｐゴシック" charset="0"/>
                <a:cs typeface="ＭＳ Ｐゴシック" charset="0"/>
              </a:rPr>
              <a:t>hashi</a:t>
            </a:r>
            <a:r>
              <a:rPr kumimoji="1" lang="en-US" altLang="ja-JP" sz="1200" i="1" kern="1200" dirty="0" smtClean="0">
                <a:solidFill>
                  <a:schemeClr val="tx1"/>
                </a:solidFill>
                <a:effectLst/>
                <a:latin typeface="+mn-lt"/>
                <a:ea typeface="ＭＳ Ｐゴシック" charset="0"/>
                <a:cs typeface="ＭＳ Ｐゴシック" charset="0"/>
              </a:rPr>
              <a:t> no / </a:t>
            </a:r>
            <a:r>
              <a:rPr kumimoji="1" lang="en-US" altLang="ja-JP" sz="1200" i="1" kern="1200" dirty="0" err="1" smtClean="0">
                <a:solidFill>
                  <a:schemeClr val="tx1"/>
                </a:solidFill>
                <a:effectLst/>
                <a:latin typeface="+mn-lt"/>
                <a:ea typeface="ＭＳ Ｐゴシック" charset="0"/>
                <a:cs typeface="ＭＳ Ｐゴシック" charset="0"/>
              </a:rPr>
              <a:t>bōzu</a:t>
            </a:r>
            <a:r>
              <a:rPr kumimoji="1" lang="en-US" altLang="ja-JP" sz="1200" i="1" kern="1200" dirty="0" smtClean="0">
                <a:solidFill>
                  <a:schemeClr val="tx1"/>
                </a:solidFill>
                <a:effectLst/>
                <a:latin typeface="+mn-lt"/>
                <a:ea typeface="ＭＳ Ｐゴシック" charset="0"/>
                <a:cs typeface="ＭＳ Ｐゴシック" charset="0"/>
              </a:rPr>
              <a:t> no </a:t>
            </a:r>
            <a:r>
              <a:rPr kumimoji="1" lang="en-US" altLang="ja-JP" sz="1200" i="1" kern="1200" dirty="0" err="1" smtClean="0">
                <a:solidFill>
                  <a:schemeClr val="tx1"/>
                </a:solidFill>
                <a:effectLst/>
                <a:latin typeface="+mn-lt"/>
                <a:ea typeface="ＭＳ Ｐゴシック" charset="0"/>
                <a:cs typeface="ＭＳ Ｐゴシック" charset="0"/>
              </a:rPr>
              <a:t>hashi</a:t>
            </a:r>
            <a:r>
              <a:rPr kumimoji="1" lang="en-US" altLang="ja-JP" sz="1200" i="1" kern="1200" dirty="0" smtClean="0">
                <a:solidFill>
                  <a:schemeClr val="tx1"/>
                </a:solidFill>
                <a:effectLst/>
                <a:latin typeface="+mn-lt"/>
                <a:ea typeface="ＭＳ Ｐゴシック" charset="0"/>
                <a:cs typeface="ＭＳ Ｐゴシック" charset="0"/>
              </a:rPr>
              <a:t> ya / </a:t>
            </a:r>
            <a:r>
              <a:rPr kumimoji="1" lang="en-US" altLang="ja-JP" sz="1200" i="1" kern="1200" dirty="0" err="1" smtClean="0">
                <a:solidFill>
                  <a:schemeClr val="tx1"/>
                </a:solidFill>
                <a:effectLst/>
                <a:latin typeface="+mn-lt"/>
                <a:ea typeface="ＭＳ Ｐゴシック" charset="0"/>
                <a:cs typeface="ＭＳ Ｐゴシック" charset="0"/>
              </a:rPr>
              <a:t>hachi-tataki</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t>
            </a:r>
            <a:r>
              <a:rPr kumimoji="1" lang="ja-JP" altLang="ja-JP" sz="1200" kern="1200" dirty="0" smtClean="0">
                <a:solidFill>
                  <a:schemeClr val="tx1"/>
                </a:solidFill>
                <a:effectLst/>
                <a:latin typeface="+mn-lt"/>
                <a:ea typeface="ＭＳ Ｐゴシック" charset="0"/>
                <a:cs typeface="ＭＳ Ｐゴシック" charset="0"/>
              </a:rPr>
              <a:t>鉢叩 </a:t>
            </a:r>
            <a:r>
              <a:rPr kumimoji="1" lang="en-US" altLang="ja-JP" sz="1200" i="1" kern="1200" dirty="0" err="1" smtClean="0">
                <a:solidFill>
                  <a:schemeClr val="tx1"/>
                </a:solidFill>
                <a:effectLst/>
                <a:latin typeface="+mn-lt"/>
                <a:ea typeface="ＭＳ Ｐゴシック" charset="0"/>
                <a:cs typeface="ＭＳ Ｐゴシック" charset="0"/>
              </a:rPr>
              <a:t>hachi-tataki</a:t>
            </a:r>
            <a:r>
              <a:rPr kumimoji="1" lang="en-US" altLang="ja-JP" sz="1200" kern="1200" dirty="0" smtClean="0">
                <a:solidFill>
                  <a:schemeClr val="tx1"/>
                </a:solidFill>
                <a:effectLst/>
                <a:latin typeface="+mn-lt"/>
                <a:ea typeface="ＭＳ Ｐゴシック" charset="0"/>
                <a:cs typeface="ＭＳ Ｐゴシック" charset="0"/>
              </a:rPr>
              <a:t> “drumming-the-gourd” </a:t>
            </a:r>
          </a:p>
          <a:p>
            <a:r>
              <a:rPr kumimoji="1" lang="hu-HU" altLang="ja-JP" sz="1200" kern="1200" dirty="0" smtClean="0">
                <a:solidFill>
                  <a:schemeClr val="tx1"/>
                </a:solidFill>
                <a:effectLst/>
                <a:latin typeface="+mn-lt"/>
                <a:ea typeface="ＭＳ Ｐゴシック" charset="0"/>
                <a:cs typeface="ＭＳ Ｐゴシック" charset="0"/>
              </a:rPr>
              <a:t>Note: "From the 13th of November until the 31 of December, the priests and lay people of the Kuya Hall walk the streets of Kyoto, hitting the gongs and dancing.” (</a:t>
            </a:r>
            <a:r>
              <a:rPr kumimoji="1" lang="hu-HU" altLang="ja-JP" sz="1200" u="sng" kern="1200" dirty="0" smtClean="0">
                <a:solidFill>
                  <a:schemeClr val="tx1"/>
                </a:solidFill>
                <a:effectLst/>
                <a:latin typeface="+mn-lt"/>
                <a:ea typeface="ＭＳ Ｐゴシック" charset="0"/>
                <a:cs typeface="ＭＳ Ｐゴシック" charset="0"/>
                <a:hlinkClick r:id="rId3"/>
              </a:rPr>
              <a:t>http://darumapilgrim.blogspot.com/2005/09/kuya-shonin.html</a:t>
            </a:r>
            <a:r>
              <a:rPr kumimoji="1" lang="hu-HU" altLang="ja-JP" sz="1200" kern="1200" dirty="0" smtClean="0">
                <a:solidFill>
                  <a:schemeClr val="tx1"/>
                </a:solidFill>
                <a:effectLst/>
                <a:latin typeface="+mn-lt"/>
                <a:ea typeface="ＭＳ Ｐゴシック" charset="0"/>
                <a:cs typeface="ＭＳ Ｐゴシック" charset="0"/>
              </a:rPr>
              <a:t>  this is a great Web site for all things Kuya, one of the early founders of Pure Land Buddhism in Japan) (Wallace)</a:t>
            </a:r>
            <a:r>
              <a:rPr lang="en-US" altLang="ja-JP" dirty="0" smtClean="0">
                <a:effectLst/>
              </a:rPr>
              <a:t> </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29—</a:t>
            </a:r>
            <a:r>
              <a:rPr kumimoji="1" lang="ja-JP" altLang="ja-JP" sz="1200" kern="1200" dirty="0" smtClean="0">
                <a:solidFill>
                  <a:schemeClr val="tx1"/>
                </a:solidFill>
                <a:effectLst/>
                <a:latin typeface="+mn-lt"/>
                <a:ea typeface="ＭＳ Ｐゴシック" charset="0"/>
                <a:cs typeface="ＭＳ Ｐゴシック" charset="0"/>
              </a:rPr>
              <a:t>木の端に坊主のはしや鉢たたき</a:t>
            </a:r>
            <a:r>
              <a:rPr kumimoji="1" lang="en-US" altLang="ja-JP" sz="1200" kern="1200" dirty="0" smtClean="0">
                <a:solidFill>
                  <a:schemeClr val="tx1"/>
                </a:solidFill>
                <a:effectLst/>
                <a:latin typeface="+mn-lt"/>
                <a:ea typeface="ＭＳ Ｐゴシック" charset="0"/>
                <a:cs typeface="ＭＳ Ｐゴシック" charset="0"/>
              </a:rPr>
              <a:t> 29 </a:t>
            </a:r>
            <a:r>
              <a:rPr kumimoji="1" lang="en-US" altLang="ja-JP" sz="1200" kern="1200" dirty="0" err="1" smtClean="0">
                <a:solidFill>
                  <a:schemeClr val="tx1"/>
                </a:solidFill>
                <a:effectLst/>
                <a:latin typeface="+mn-lt"/>
                <a:ea typeface="ＭＳ Ｐゴシック" charset="0"/>
                <a:cs typeface="ＭＳ Ｐゴシック" charset="0"/>
              </a:rPr>
              <a:t>shu</a:t>
            </a:r>
            <a:r>
              <a:rPr kumimoji="1" lang="en-US" altLang="ja-JP" sz="1200" kern="1200" dirty="0" smtClean="0">
                <a:solidFill>
                  <a:schemeClr val="tx1"/>
                </a:solidFill>
                <a:effectLst/>
                <a:latin typeface="+mn-lt"/>
                <a:ea typeface="ＭＳ Ｐゴシック" charset="0"/>
                <a:cs typeface="ＭＳ Ｐゴシック" charset="0"/>
              </a:rPr>
              <a:t> 815, large </a:t>
            </a:r>
            <a:r>
              <a:rPr kumimoji="1" lang="en-US" altLang="ja-JP" sz="1200" kern="1200" dirty="0" smtClean="0">
                <a:solidFill>
                  <a:schemeClr val="tx1"/>
                </a:solidFill>
                <a:effectLst/>
                <a:latin typeface="+mn-lt"/>
                <a:ea typeface="ＭＳ Ｐゴシック" charset="0"/>
                <a:cs typeface="ＭＳ Ｐゴシック" charset="0"/>
              </a:rPr>
              <a:t>89</a:t>
            </a:r>
          </a:p>
          <a:p>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effectLst/>
                <a:latin typeface="+mn-lt"/>
                <a:ea typeface="ＭＳ Ｐゴシック" charset="0"/>
                <a:cs typeface="ＭＳ Ｐゴシック" charset="0"/>
              </a:rPr>
              <a:t>The </a:t>
            </a:r>
            <a:r>
              <a:rPr kumimoji="1" lang="en-US" altLang="ja-JP" sz="1200" kern="1200" dirty="0" err="1" smtClean="0">
                <a:solidFill>
                  <a:schemeClr val="tx1"/>
                </a:solidFill>
                <a:effectLst/>
                <a:latin typeface="+mn-lt"/>
                <a:ea typeface="ＭＳ Ｐゴシック" charset="0"/>
                <a:cs typeface="ＭＳ Ｐゴシック" charset="0"/>
              </a:rPr>
              <a:t>practioners</a:t>
            </a:r>
            <a:r>
              <a:rPr kumimoji="1" lang="en-US" altLang="ja-JP" sz="1200" kern="1200" dirty="0" smtClean="0">
                <a:solidFill>
                  <a:schemeClr val="tx1"/>
                </a:solidFill>
                <a:effectLst/>
                <a:latin typeface="+mn-lt"/>
                <a:ea typeface="ＭＳ Ｐゴシック" charset="0"/>
                <a:cs typeface="ＭＳ Ｐゴシック" charset="0"/>
              </a:rPr>
              <a:t> of this were </a:t>
            </a:r>
            <a:r>
              <a:rPr kumimoji="1" lang="ja-JP" altLang="ja-JP" sz="1200" kern="1200" dirty="0" smtClean="0">
                <a:solidFill>
                  <a:schemeClr val="tx1"/>
                </a:solidFill>
                <a:effectLst/>
                <a:latin typeface="+mn-lt"/>
                <a:ea typeface="ＭＳ Ｐゴシック" charset="0"/>
                <a:cs typeface="ＭＳ Ｐゴシック" charset="0"/>
              </a:rPr>
              <a:t>はん‐ぞく【半俗】なかば俗人のような風体、または生活をしている僧。「半僧―」</a:t>
            </a: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40</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ja-JP" sz="1200" kern="1200" dirty="0" smtClean="0">
                <a:solidFill>
                  <a:schemeClr val="tx1"/>
                </a:solidFill>
                <a:effectLst/>
                <a:latin typeface="+mn-lt"/>
                <a:ea typeface="ＭＳ Ｐゴシック" charset="0"/>
                <a:cs typeface="ＭＳ Ｐゴシック" charset="0"/>
              </a:rPr>
              <a:t>木の端に坊主のはしや鉢たたき</a:t>
            </a: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41</a:t>
            </a:fld>
            <a:endParaRPr lang="ja-JP" altLang="en-US"/>
          </a:p>
        </p:txBody>
      </p:sp>
    </p:spTree>
    <p:extLst>
      <p:ext uri="{BB962C8B-B14F-4D97-AF65-F5344CB8AC3E}">
        <p14:creationId xmlns:p14="http://schemas.microsoft.com/office/powerpoint/2010/main" val="28968053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ja-JP" sz="1200" kern="1200" dirty="0" smtClean="0">
                <a:solidFill>
                  <a:schemeClr val="tx1"/>
                </a:solidFill>
                <a:effectLst/>
                <a:latin typeface="+mn-lt"/>
                <a:ea typeface="ＭＳ Ｐゴシック" charset="0"/>
                <a:cs typeface="ＭＳ Ｐゴシック" charset="0"/>
              </a:rPr>
              <a:t>木の端に坊主のはしや鉢たたき</a:t>
            </a:r>
            <a:endParaRPr kumimoji="1" lang="en-US" altLang="ja-JP" sz="1200" kern="120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42</a:t>
            </a:fld>
            <a:endParaRPr lang="ja-JP" altLang="en-US"/>
          </a:p>
        </p:txBody>
      </p:sp>
    </p:spTree>
    <p:extLst>
      <p:ext uri="{BB962C8B-B14F-4D97-AF65-F5344CB8AC3E}">
        <p14:creationId xmlns:p14="http://schemas.microsoft.com/office/powerpoint/2010/main" val="28968053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ja-JP" sz="1200" kern="1200" dirty="0" smtClean="0">
                <a:solidFill>
                  <a:schemeClr val="tx1"/>
                </a:solidFill>
                <a:effectLst/>
                <a:latin typeface="+mn-lt"/>
                <a:ea typeface="ＭＳ Ｐゴシック" charset="0"/>
                <a:cs typeface="ＭＳ Ｐゴシック" charset="0"/>
              </a:rPr>
              <a:t>歯あらはに筆の氷を噛ム夜哉</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i="1" kern="1200" dirty="0" smtClean="0">
                <a:solidFill>
                  <a:schemeClr val="tx1"/>
                </a:solidFill>
                <a:effectLst/>
                <a:latin typeface="+mn-lt"/>
                <a:ea typeface="ＭＳ Ｐゴシック" charset="0"/>
                <a:cs typeface="ＭＳ Ｐゴシック" charset="0"/>
              </a:rPr>
              <a:t>ha </a:t>
            </a:r>
            <a:r>
              <a:rPr kumimoji="1" lang="en-US" altLang="ja-JP" sz="1200" i="1" kern="1200" dirty="0" err="1" smtClean="0">
                <a:solidFill>
                  <a:schemeClr val="tx1"/>
                </a:solidFill>
                <a:effectLst/>
                <a:latin typeface="+mn-lt"/>
                <a:ea typeface="ＭＳ Ｐゴシック" charset="0"/>
                <a:cs typeface="ＭＳ Ｐゴシック" charset="0"/>
              </a:rPr>
              <a:t>arawa</a:t>
            </a:r>
            <a:r>
              <a:rPr kumimoji="1" lang="en-US" altLang="ja-JP" sz="1200" i="1" kern="1200" dirty="0" smtClean="0">
                <a:solidFill>
                  <a:schemeClr val="tx1"/>
                </a:solidFill>
                <a:effectLst/>
                <a:latin typeface="+mn-lt"/>
                <a:ea typeface="ＭＳ Ｐゴシック" charset="0"/>
                <a:cs typeface="ＭＳ Ｐゴシック" charset="0"/>
              </a:rPr>
              <a:t> ni / </a:t>
            </a:r>
            <a:r>
              <a:rPr kumimoji="1" lang="en-US" altLang="ja-JP" sz="1200" i="1" kern="1200" dirty="0" err="1" smtClean="0">
                <a:solidFill>
                  <a:schemeClr val="tx1"/>
                </a:solidFill>
                <a:effectLst/>
                <a:latin typeface="+mn-lt"/>
                <a:ea typeface="ＭＳ Ｐゴシック" charset="0"/>
                <a:cs typeface="ＭＳ Ｐゴシック" charset="0"/>
              </a:rPr>
              <a:t>fude</a:t>
            </a:r>
            <a:r>
              <a:rPr kumimoji="1" lang="en-US" altLang="ja-JP" sz="1200" i="1" kern="1200" dirty="0" smtClean="0">
                <a:solidFill>
                  <a:schemeClr val="tx1"/>
                </a:solidFill>
                <a:effectLst/>
                <a:latin typeface="+mn-lt"/>
                <a:ea typeface="ＭＳ Ｐゴシック" charset="0"/>
                <a:cs typeface="ＭＳ Ｐゴシック" charset="0"/>
              </a:rPr>
              <a:t> no </a:t>
            </a:r>
            <a:r>
              <a:rPr kumimoji="1" lang="en-US" altLang="ja-JP" sz="1200" i="1" kern="1200" dirty="0" err="1" smtClean="0">
                <a:solidFill>
                  <a:schemeClr val="tx1"/>
                </a:solidFill>
                <a:effectLst/>
                <a:latin typeface="+mn-lt"/>
                <a:ea typeface="ＭＳ Ｐゴシック" charset="0"/>
                <a:cs typeface="ＭＳ Ｐゴシック" charset="0"/>
              </a:rPr>
              <a:t>kōri</a:t>
            </a:r>
            <a:r>
              <a:rPr kumimoji="1" lang="en-US" altLang="ja-JP" sz="1200" i="1" kern="1200" dirty="0" smtClean="0">
                <a:solidFill>
                  <a:schemeClr val="tx1"/>
                </a:solidFill>
                <a:effectLst/>
                <a:latin typeface="+mn-lt"/>
                <a:ea typeface="ＭＳ Ｐゴシック" charset="0"/>
                <a:cs typeface="ＭＳ Ｐゴシック" charset="0"/>
              </a:rPr>
              <a:t> o / </a:t>
            </a:r>
            <a:r>
              <a:rPr kumimoji="1" lang="en-US" altLang="ja-JP" sz="1200" i="1" kern="1200" dirty="0" err="1" smtClean="0">
                <a:solidFill>
                  <a:schemeClr val="tx1"/>
                </a:solidFill>
                <a:effectLst/>
                <a:latin typeface="+mn-lt"/>
                <a:ea typeface="ＭＳ Ｐゴシック" charset="0"/>
                <a:cs typeface="ＭＳ Ｐゴシック" charset="0"/>
              </a:rPr>
              <a:t>kamu</a:t>
            </a:r>
            <a:r>
              <a:rPr kumimoji="1" lang="en-US" altLang="ja-JP" sz="1200" i="1" kern="1200" dirty="0" smtClean="0">
                <a:solidFill>
                  <a:schemeClr val="tx1"/>
                </a:solidFill>
                <a:effectLst/>
                <a:latin typeface="+mn-lt"/>
                <a:ea typeface="ＭＳ Ｐゴシック" charset="0"/>
                <a:cs typeface="ＭＳ Ｐゴシック" charset="0"/>
              </a:rPr>
              <a:t> yo kana</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Kigo</a:t>
            </a:r>
            <a:r>
              <a:rPr kumimoji="1" lang="en-US" altLang="ja-JP" sz="1200" kern="1200" dirty="0" smtClean="0">
                <a:solidFill>
                  <a:schemeClr val="tx1"/>
                </a:solidFill>
                <a:effectLst/>
                <a:latin typeface="+mn-lt"/>
                <a:ea typeface="ＭＳ Ｐゴシック" charset="0"/>
                <a:cs typeface="ＭＳ Ｐゴシック" charset="0"/>
              </a:rPr>
              <a:t>: </a:t>
            </a:r>
            <a:r>
              <a:rPr kumimoji="1" lang="ja-JP" altLang="ja-JP" sz="1200" kern="1200" dirty="0" smtClean="0">
                <a:solidFill>
                  <a:schemeClr val="tx1"/>
                </a:solidFill>
                <a:effectLst/>
                <a:latin typeface="+mn-lt"/>
                <a:ea typeface="ＭＳ Ｐゴシック" charset="0"/>
                <a:cs typeface="ＭＳ Ｐゴシック" charset="0"/>
              </a:rPr>
              <a:t>氷</a:t>
            </a:r>
            <a:r>
              <a:rPr kumimoji="1" lang="en-US" altLang="ja-JP" sz="1200" i="1" kern="1200" dirty="0" err="1" smtClean="0">
                <a:solidFill>
                  <a:schemeClr val="tx1"/>
                </a:solidFill>
                <a:effectLst/>
                <a:latin typeface="+mn-lt"/>
                <a:ea typeface="ＭＳ Ｐゴシック" charset="0"/>
                <a:cs typeface="ＭＳ Ｐゴシック" charset="0"/>
              </a:rPr>
              <a:t>kōri</a:t>
            </a:r>
            <a:r>
              <a:rPr kumimoji="1" lang="en-US" altLang="ja-JP" sz="1200" i="1" kern="1200" dirty="0" smtClean="0">
                <a:solidFill>
                  <a:schemeClr val="tx1"/>
                </a:solidFill>
                <a:effectLst/>
                <a:latin typeface="+mn-lt"/>
                <a:ea typeface="ＭＳ Ｐゴシック" charset="0"/>
                <a:cs typeface="ＭＳ Ｐゴシック" charset="0"/>
              </a:rPr>
              <a:t> </a:t>
            </a:r>
            <a:r>
              <a:rPr kumimoji="1" lang="en-US" altLang="ja-JP" sz="1200" kern="1200" dirty="0" smtClean="0">
                <a:solidFill>
                  <a:schemeClr val="tx1"/>
                </a:solidFill>
                <a:effectLst/>
                <a:latin typeface="+mn-lt"/>
                <a:ea typeface="ＭＳ Ｐゴシック" charset="0"/>
                <a:cs typeface="ＭＳ Ｐゴシック" charset="0"/>
              </a:rPr>
              <a:t>“ice” </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ja-JP" sz="1200" kern="1200" dirty="0" smtClean="0">
                <a:solidFill>
                  <a:schemeClr val="tx1"/>
                </a:solidFill>
                <a:effectLst/>
                <a:latin typeface="+mn-lt"/>
                <a:ea typeface="ＭＳ Ｐゴシック" charset="0"/>
                <a:cs typeface="ＭＳ Ｐゴシック" charset="0"/>
              </a:rPr>
              <a:t>歯あらはに筆の氷を噛ム夜哉</a:t>
            </a:r>
            <a:r>
              <a:rPr kumimoji="1" lang="en-US" altLang="ja-JP" sz="1200" kern="1200" dirty="0" smtClean="0">
                <a:solidFill>
                  <a:schemeClr val="tx1"/>
                </a:solidFill>
                <a:effectLst/>
                <a:latin typeface="+mn-lt"/>
                <a:ea typeface="ＭＳ Ｐゴシック" charset="0"/>
                <a:cs typeface="ＭＳ Ｐゴシック" charset="0"/>
              </a:rPr>
              <a:t> 33 </a:t>
            </a:r>
            <a:r>
              <a:rPr kumimoji="1" lang="en-US" altLang="ja-JP" sz="1200" kern="1200" dirty="0" err="1" smtClean="0">
                <a:solidFill>
                  <a:schemeClr val="tx1"/>
                </a:solidFill>
                <a:effectLst/>
                <a:latin typeface="+mn-lt"/>
                <a:ea typeface="ＭＳ Ｐゴシック" charset="0"/>
                <a:cs typeface="ＭＳ Ｐゴシック" charset="0"/>
              </a:rPr>
              <a:t>shu</a:t>
            </a:r>
            <a:r>
              <a:rPr kumimoji="1" lang="en-US" altLang="ja-JP" sz="1200" kern="1200" dirty="0" smtClean="0">
                <a:solidFill>
                  <a:schemeClr val="tx1"/>
                </a:solidFill>
                <a:effectLst/>
                <a:latin typeface="+mn-lt"/>
                <a:ea typeface="ＭＳ Ｐゴシック" charset="0"/>
                <a:cs typeface="ＭＳ Ｐゴシック" charset="0"/>
              </a:rPr>
              <a:t> 832, </a:t>
            </a:r>
            <a:r>
              <a:rPr kumimoji="1" lang="en-US" altLang="ja-JP" sz="1200" kern="1200" dirty="0" err="1" smtClean="0">
                <a:solidFill>
                  <a:schemeClr val="tx1"/>
                </a:solidFill>
                <a:effectLst/>
                <a:latin typeface="+mn-lt"/>
                <a:ea typeface="ＭＳ Ｐゴシック" charset="0"/>
                <a:cs typeface="ＭＳ Ｐゴシック" charset="0"/>
              </a:rPr>
              <a:t>nakamura</a:t>
            </a:r>
            <a:r>
              <a:rPr kumimoji="1" lang="en-US" altLang="ja-JP" sz="1200" kern="1200" dirty="0" smtClean="0">
                <a:solidFill>
                  <a:schemeClr val="tx1"/>
                </a:solidFill>
                <a:effectLst/>
                <a:latin typeface="+mn-lt"/>
                <a:ea typeface="ＭＳ Ｐゴシック" charset="0"/>
                <a:cs typeface="ＭＳ Ｐゴシック" charset="0"/>
              </a:rPr>
              <a:t> 286, </a:t>
            </a:r>
            <a:r>
              <a:rPr kumimoji="1" lang="en-US" altLang="ja-JP" sz="1200" kern="1200" dirty="0" err="1" smtClean="0">
                <a:solidFill>
                  <a:schemeClr val="tx1"/>
                </a:solidFill>
                <a:effectLst/>
                <a:latin typeface="+mn-lt"/>
                <a:ea typeface="ＭＳ Ｐゴシック" charset="0"/>
                <a:cs typeface="ＭＳ Ｐゴシック" charset="0"/>
              </a:rPr>
              <a:t>ogata</a:t>
            </a:r>
            <a:r>
              <a:rPr kumimoji="1" lang="en-US" altLang="ja-JP" sz="1200" kern="1200" dirty="0" smtClean="0">
                <a:solidFill>
                  <a:schemeClr val="tx1"/>
                </a:solidFill>
                <a:effectLst/>
                <a:latin typeface="+mn-lt"/>
                <a:ea typeface="ＭＳ Ｐゴシック" charset="0"/>
                <a:cs typeface="ＭＳ Ｐゴシック" charset="0"/>
              </a:rPr>
              <a:t> 294, </a:t>
            </a:r>
            <a:r>
              <a:rPr kumimoji="1" lang="en-US" altLang="ja-JP" sz="1200" kern="1200" dirty="0" err="1" smtClean="0">
                <a:solidFill>
                  <a:schemeClr val="tx1"/>
                </a:solidFill>
                <a:effectLst/>
                <a:latin typeface="+mn-lt"/>
                <a:ea typeface="ＭＳ Ｐゴシック" charset="0"/>
                <a:cs typeface="ＭＳ Ｐゴシック" charset="0"/>
              </a:rPr>
              <a:t>shincho</a:t>
            </a:r>
            <a:r>
              <a:rPr kumimoji="1" lang="en-US" altLang="ja-JP" sz="1200" kern="1200" dirty="0" smtClean="0">
                <a:solidFill>
                  <a:schemeClr val="tx1"/>
                </a:solidFill>
                <a:effectLst/>
                <a:latin typeface="+mn-lt"/>
                <a:ea typeface="ＭＳ Ｐゴシック" charset="0"/>
                <a:cs typeface="ＭＳ Ｐゴシック" charset="0"/>
              </a:rPr>
              <a:t> 1, </a:t>
            </a:r>
            <a:r>
              <a:rPr kumimoji="1" lang="en-US" altLang="ja-JP" sz="1200" u="sng" kern="1200" dirty="0" smtClean="0">
                <a:solidFill>
                  <a:schemeClr val="tx1"/>
                </a:solidFill>
                <a:effectLst/>
                <a:latin typeface="+mn-lt"/>
                <a:ea typeface="ＭＳ Ｐゴシック" charset="0"/>
                <a:cs typeface="ＭＳ Ｐゴシック" charset="0"/>
                <a:hlinkClick r:id="rId3"/>
              </a:rPr>
              <a:t>http://ameblo.jp/gaju-kuma/entry-10897561590.html</a:t>
            </a:r>
            <a:r>
              <a:rPr kumimoji="1" lang="en-US" altLang="ja-JP" sz="1200" kern="1200" dirty="0" smtClean="0">
                <a:solidFill>
                  <a:schemeClr val="tx1"/>
                </a:solidFill>
                <a:effectLst/>
                <a:latin typeface="+mn-lt"/>
                <a:ea typeface="ＭＳ Ｐゴシック" charset="0"/>
                <a:cs typeface="ＭＳ Ｐゴシック" charset="0"/>
              </a:rPr>
              <a:t> </a:t>
            </a: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poverty</a:t>
            </a: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43</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endParaRPr kumimoji="1" lang="en-US" altLang="ja-JP" sz="1200" kern="1200" dirty="0" smtClean="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44</a:t>
            </a:fld>
            <a:endParaRPr lang="ja-JP" altLang="en-US"/>
          </a:p>
        </p:txBody>
      </p:sp>
    </p:spTree>
    <p:extLst>
      <p:ext uri="{BB962C8B-B14F-4D97-AF65-F5344CB8AC3E}">
        <p14:creationId xmlns:p14="http://schemas.microsoft.com/office/powerpoint/2010/main" val="2896805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ja-JP"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ja-JP"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2A5F133-EF2B-E348-A469-FFF9C0A31BCF}" type="datetimeFigureOut">
              <a:rPr lang="en-US"/>
              <a:pPr>
                <a:defRPr/>
              </a:pPr>
              <a:t>10/26/2013</a:t>
            </a:fld>
            <a:endParaRPr lang="en-US"/>
          </a:p>
        </p:txBody>
      </p:sp>
      <p:sp>
        <p:nvSpPr>
          <p:cNvPr id="5" name="Footer Placeholder 4"/>
          <p:cNvSpPr>
            <a:spLocks noGrp="1"/>
          </p:cNvSpPr>
          <p:nvPr>
            <p:ph type="ftr" sz="quarter" idx="11"/>
          </p:nvPr>
        </p:nvSpPr>
        <p:spPr/>
        <p:txBody>
          <a:bodyPr/>
          <a:lstStyle>
            <a:lvl1pPr>
              <a:defRPr/>
            </a:lvl1pPr>
          </a:lstStyle>
          <a:p>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FEA86575-9760-4144-B997-292EF661566F}" type="slidenum">
              <a:rPr lang="en-US"/>
              <a:pPr>
                <a:defRPr/>
              </a:pPr>
              <a:t>‹#›</a:t>
            </a:fld>
            <a:endParaRPr lang="en-US"/>
          </a:p>
        </p:txBody>
      </p:sp>
    </p:spTree>
    <p:extLst>
      <p:ext uri="{BB962C8B-B14F-4D97-AF65-F5344CB8AC3E}">
        <p14:creationId xmlns:p14="http://schemas.microsoft.com/office/powerpoint/2010/main" val="914053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Content Placeholder 2"/>
          <p:cNvSpPr>
            <a:spLocks noGrp="1"/>
          </p:cNvSpPr>
          <p:nvPr>
            <p:ph idx="1"/>
          </p:nvPr>
        </p:nvSpPr>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112F351-1193-614F-A416-FEC408EED3FE}" type="datetimeFigureOut">
              <a:rPr lang="en-US"/>
              <a:pPr>
                <a:defRPr/>
              </a:pPr>
              <a:t>10/26/2013</a:t>
            </a:fld>
            <a:endParaRPr lang="en-US"/>
          </a:p>
        </p:txBody>
      </p:sp>
      <p:sp>
        <p:nvSpPr>
          <p:cNvPr id="5" name="Footer Placeholder 4"/>
          <p:cNvSpPr>
            <a:spLocks noGrp="1"/>
          </p:cNvSpPr>
          <p:nvPr>
            <p:ph type="ftr" sz="quarter" idx="11"/>
          </p:nvPr>
        </p:nvSpPr>
        <p:spPr/>
        <p:txBody>
          <a:bodyPr/>
          <a:lstStyle>
            <a:lvl1pPr>
              <a:defRPr/>
            </a:lvl1pPr>
          </a:lstStyle>
          <a:p>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1B7026BE-F1E7-684A-A7C5-A6BD6C0E9C55}" type="slidenum">
              <a:rPr lang="en-US"/>
              <a:pPr>
                <a:defRPr/>
              </a:pPr>
              <a:t>‹#›</a:t>
            </a:fld>
            <a:endParaRPr lang="en-US"/>
          </a:p>
        </p:txBody>
      </p:sp>
    </p:spTree>
    <p:extLst>
      <p:ext uri="{BB962C8B-B14F-4D97-AF65-F5344CB8AC3E}">
        <p14:creationId xmlns:p14="http://schemas.microsoft.com/office/powerpoint/2010/main" val="3380157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ja-JP"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ja-JP"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4F55EFE-FED1-EE41-970B-BF8AE5DF9178}" type="datetimeFigureOut">
              <a:rPr lang="en-US"/>
              <a:pPr>
                <a:defRPr/>
              </a:pPr>
              <a:t>10/26/2013</a:t>
            </a:fld>
            <a:endParaRPr lang="en-US"/>
          </a:p>
        </p:txBody>
      </p:sp>
      <p:sp>
        <p:nvSpPr>
          <p:cNvPr id="5" name="Footer Placeholder 4"/>
          <p:cNvSpPr>
            <a:spLocks noGrp="1"/>
          </p:cNvSpPr>
          <p:nvPr>
            <p:ph type="ftr" sz="quarter" idx="11"/>
          </p:nvPr>
        </p:nvSpPr>
        <p:spPr/>
        <p:txBody>
          <a:bodyPr/>
          <a:lstStyle>
            <a:lvl1pPr>
              <a:defRPr/>
            </a:lvl1pPr>
          </a:lstStyle>
          <a:p>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0408644C-9452-C94C-8FB9-6F0BF81B3DB8}" type="slidenum">
              <a:rPr lang="en-US"/>
              <a:pPr>
                <a:defRPr/>
              </a:pPr>
              <a:t>‹#›</a:t>
            </a:fld>
            <a:endParaRPr lang="en-US"/>
          </a:p>
        </p:txBody>
      </p:sp>
    </p:spTree>
    <p:extLst>
      <p:ext uri="{BB962C8B-B14F-4D97-AF65-F5344CB8AC3E}">
        <p14:creationId xmlns:p14="http://schemas.microsoft.com/office/powerpoint/2010/main" val="312822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A530F4C-7E30-4C4C-A128-6F4A0074438E}" type="datetimeFigureOut">
              <a:rPr lang="en-US"/>
              <a:pPr>
                <a:defRPr/>
              </a:pPr>
              <a:t>10/26/2013</a:t>
            </a:fld>
            <a:endParaRPr lang="en-US"/>
          </a:p>
        </p:txBody>
      </p:sp>
      <p:sp>
        <p:nvSpPr>
          <p:cNvPr id="6" name="Footer Placeholder 4"/>
          <p:cNvSpPr>
            <a:spLocks noGrp="1"/>
          </p:cNvSpPr>
          <p:nvPr>
            <p:ph type="ftr" sz="quarter" idx="11"/>
          </p:nvPr>
        </p:nvSpPr>
        <p:spPr/>
        <p:txBody>
          <a:bodyPr/>
          <a:lstStyle>
            <a:lvl1pPr>
              <a:defRPr/>
            </a:lvl1pPr>
          </a:lstStyle>
          <a:p>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B2E83020-19F5-C146-937A-45DF66395968}" type="slidenum">
              <a:rPr lang="en-US"/>
              <a:pPr>
                <a:defRPr/>
              </a:pPr>
              <a:t>‹#›</a:t>
            </a:fld>
            <a:endParaRPr lang="en-US"/>
          </a:p>
        </p:txBody>
      </p:sp>
    </p:spTree>
    <p:extLst>
      <p:ext uri="{BB962C8B-B14F-4D97-AF65-F5344CB8AC3E}">
        <p14:creationId xmlns:p14="http://schemas.microsoft.com/office/powerpoint/2010/main" val="1178444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ja-JP"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BF04B52-93DD-F840-A712-167FD526116D}" type="datetimeFigureOut">
              <a:rPr lang="en-US"/>
              <a:pPr>
                <a:defRPr/>
              </a:pPr>
              <a:t>10/26/2013</a:t>
            </a:fld>
            <a:endParaRPr lang="en-US"/>
          </a:p>
        </p:txBody>
      </p:sp>
      <p:sp>
        <p:nvSpPr>
          <p:cNvPr id="8" name="Footer Placeholder 4"/>
          <p:cNvSpPr>
            <a:spLocks noGrp="1"/>
          </p:cNvSpPr>
          <p:nvPr>
            <p:ph type="ftr" sz="quarter" idx="11"/>
          </p:nvPr>
        </p:nvSpPr>
        <p:spPr/>
        <p:txBody>
          <a:bodyPr/>
          <a:lstStyle>
            <a:lvl1pPr>
              <a:defRPr/>
            </a:lvl1pPr>
          </a:lstStyle>
          <a:p>
            <a:endParaRPr lang="ja-JP" altLang="en-US"/>
          </a:p>
        </p:txBody>
      </p:sp>
      <p:sp>
        <p:nvSpPr>
          <p:cNvPr id="9" name="Slide Number Placeholder 5"/>
          <p:cNvSpPr>
            <a:spLocks noGrp="1"/>
          </p:cNvSpPr>
          <p:nvPr>
            <p:ph type="sldNum" sz="quarter" idx="12"/>
          </p:nvPr>
        </p:nvSpPr>
        <p:spPr/>
        <p:txBody>
          <a:bodyPr/>
          <a:lstStyle>
            <a:lvl1pPr>
              <a:defRPr/>
            </a:lvl1pPr>
          </a:lstStyle>
          <a:p>
            <a:pPr>
              <a:defRPr/>
            </a:pPr>
            <a:fld id="{CD3C363B-CBF3-CA48-BBC9-B396F797AB3B}" type="slidenum">
              <a:rPr lang="en-US"/>
              <a:pPr>
                <a:defRPr/>
              </a:pPr>
              <a:t>‹#›</a:t>
            </a:fld>
            <a:endParaRPr lang="en-US"/>
          </a:p>
        </p:txBody>
      </p:sp>
    </p:spTree>
    <p:extLst>
      <p:ext uri="{BB962C8B-B14F-4D97-AF65-F5344CB8AC3E}">
        <p14:creationId xmlns:p14="http://schemas.microsoft.com/office/powerpoint/2010/main" val="2371921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253EF436-17D6-384F-91FA-8E8A1DFBF9ED}" type="datetimeFigureOut">
              <a:rPr lang="en-US"/>
              <a:pPr>
                <a:defRPr/>
              </a:pPr>
              <a:t>10/26/2013</a:t>
            </a:fld>
            <a:endParaRPr lang="en-US"/>
          </a:p>
        </p:txBody>
      </p:sp>
      <p:sp>
        <p:nvSpPr>
          <p:cNvPr id="4" name="Footer Placeholder 4"/>
          <p:cNvSpPr>
            <a:spLocks noGrp="1"/>
          </p:cNvSpPr>
          <p:nvPr>
            <p:ph type="ftr" sz="quarter" idx="11"/>
          </p:nvPr>
        </p:nvSpPr>
        <p:spPr/>
        <p:txBody>
          <a:bodyPr/>
          <a:lstStyle>
            <a:lvl1pPr>
              <a:defRPr/>
            </a:lvl1pPr>
          </a:lstStyle>
          <a:p>
            <a:endParaRPr lang="ja-JP" altLang="en-US"/>
          </a:p>
        </p:txBody>
      </p:sp>
      <p:sp>
        <p:nvSpPr>
          <p:cNvPr id="5" name="Slide Number Placeholder 5"/>
          <p:cNvSpPr>
            <a:spLocks noGrp="1"/>
          </p:cNvSpPr>
          <p:nvPr>
            <p:ph type="sldNum" sz="quarter" idx="12"/>
          </p:nvPr>
        </p:nvSpPr>
        <p:spPr/>
        <p:txBody>
          <a:bodyPr/>
          <a:lstStyle>
            <a:lvl1pPr>
              <a:defRPr/>
            </a:lvl1pPr>
          </a:lstStyle>
          <a:p>
            <a:pPr>
              <a:defRPr/>
            </a:pPr>
            <a:fld id="{15B4D2D9-9363-EA4A-BBE3-D7AF834A52DE}" type="slidenum">
              <a:rPr lang="en-US"/>
              <a:pPr>
                <a:defRPr/>
              </a:pPr>
              <a:t>‹#›</a:t>
            </a:fld>
            <a:endParaRPr lang="en-US"/>
          </a:p>
        </p:txBody>
      </p:sp>
    </p:spTree>
    <p:extLst>
      <p:ext uri="{BB962C8B-B14F-4D97-AF65-F5344CB8AC3E}">
        <p14:creationId xmlns:p14="http://schemas.microsoft.com/office/powerpoint/2010/main" val="3485682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D52918F-3865-C545-9166-5A29A7AF6323}" type="datetimeFigureOut">
              <a:rPr lang="en-US"/>
              <a:pPr>
                <a:defRPr/>
              </a:pPr>
              <a:t>10/26/2013</a:t>
            </a:fld>
            <a:endParaRPr lang="en-US"/>
          </a:p>
        </p:txBody>
      </p:sp>
      <p:sp>
        <p:nvSpPr>
          <p:cNvPr id="3" name="Footer Placeholder 4"/>
          <p:cNvSpPr>
            <a:spLocks noGrp="1"/>
          </p:cNvSpPr>
          <p:nvPr>
            <p:ph type="ftr" sz="quarter" idx="11"/>
          </p:nvPr>
        </p:nvSpPr>
        <p:spPr/>
        <p:txBody>
          <a:bodyPr/>
          <a:lstStyle>
            <a:lvl1pPr>
              <a:defRPr/>
            </a:lvl1pPr>
          </a:lstStyle>
          <a:p>
            <a:endParaRPr lang="ja-JP" altLang="en-US"/>
          </a:p>
        </p:txBody>
      </p:sp>
      <p:sp>
        <p:nvSpPr>
          <p:cNvPr id="4" name="Slide Number Placeholder 5"/>
          <p:cNvSpPr>
            <a:spLocks noGrp="1"/>
          </p:cNvSpPr>
          <p:nvPr>
            <p:ph type="sldNum" sz="quarter" idx="12"/>
          </p:nvPr>
        </p:nvSpPr>
        <p:spPr/>
        <p:txBody>
          <a:bodyPr/>
          <a:lstStyle>
            <a:lvl1pPr>
              <a:defRPr/>
            </a:lvl1pPr>
          </a:lstStyle>
          <a:p>
            <a:pPr>
              <a:defRPr/>
            </a:pPr>
            <a:fld id="{00330709-C8B2-2348-958C-0B426D45B75B}" type="slidenum">
              <a:rPr lang="en-US"/>
              <a:pPr>
                <a:defRPr/>
              </a:pPr>
              <a:t>‹#›</a:t>
            </a:fld>
            <a:endParaRPr lang="en-US"/>
          </a:p>
        </p:txBody>
      </p:sp>
    </p:spTree>
    <p:extLst>
      <p:ext uri="{BB962C8B-B14F-4D97-AF65-F5344CB8AC3E}">
        <p14:creationId xmlns:p14="http://schemas.microsoft.com/office/powerpoint/2010/main" val="3730709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ja-JP"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8E843A8-D740-9C46-83FE-082B6CB9816A}" type="datetimeFigureOut">
              <a:rPr lang="en-US"/>
              <a:pPr>
                <a:defRPr/>
              </a:pPr>
              <a:t>10/26/2013</a:t>
            </a:fld>
            <a:endParaRPr lang="en-US"/>
          </a:p>
        </p:txBody>
      </p:sp>
      <p:sp>
        <p:nvSpPr>
          <p:cNvPr id="6" name="Footer Placeholder 4"/>
          <p:cNvSpPr>
            <a:spLocks noGrp="1"/>
          </p:cNvSpPr>
          <p:nvPr>
            <p:ph type="ftr" sz="quarter" idx="11"/>
          </p:nvPr>
        </p:nvSpPr>
        <p:spPr/>
        <p:txBody>
          <a:bodyPr/>
          <a:lstStyle>
            <a:lvl1pPr>
              <a:defRPr/>
            </a:lvl1pPr>
          </a:lstStyle>
          <a:p>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DDC46432-C10F-0842-960B-86EC245955EF}" type="slidenum">
              <a:rPr lang="en-US"/>
              <a:pPr>
                <a:defRPr/>
              </a:pPr>
              <a:t>‹#›</a:t>
            </a:fld>
            <a:endParaRPr lang="en-US"/>
          </a:p>
        </p:txBody>
      </p:sp>
    </p:spTree>
    <p:extLst>
      <p:ext uri="{BB962C8B-B14F-4D97-AF65-F5344CB8AC3E}">
        <p14:creationId xmlns:p14="http://schemas.microsoft.com/office/powerpoint/2010/main" val="3053208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ja-JP"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ja-JP" noProof="0" smtClean="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F6C03D0-8336-0F4B-BAF2-82A5C01EF6CC}" type="datetimeFigureOut">
              <a:rPr lang="en-US"/>
              <a:pPr>
                <a:defRPr/>
              </a:pPr>
              <a:t>10/26/2013</a:t>
            </a:fld>
            <a:endParaRPr lang="en-US"/>
          </a:p>
        </p:txBody>
      </p:sp>
      <p:sp>
        <p:nvSpPr>
          <p:cNvPr id="6" name="Footer Placeholder 4"/>
          <p:cNvSpPr>
            <a:spLocks noGrp="1"/>
          </p:cNvSpPr>
          <p:nvPr>
            <p:ph type="ftr" sz="quarter" idx="11"/>
          </p:nvPr>
        </p:nvSpPr>
        <p:spPr/>
        <p:txBody>
          <a:bodyPr/>
          <a:lstStyle>
            <a:lvl1pPr>
              <a:defRPr/>
            </a:lvl1pPr>
          </a:lstStyle>
          <a:p>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E915370E-743B-CC48-8199-471565D651CB}" type="slidenum">
              <a:rPr lang="en-US"/>
              <a:pPr>
                <a:defRPr/>
              </a:pPr>
              <a:t>‹#›</a:t>
            </a:fld>
            <a:endParaRPr lang="en-US"/>
          </a:p>
        </p:txBody>
      </p:sp>
    </p:spTree>
    <p:extLst>
      <p:ext uri="{BB962C8B-B14F-4D97-AF65-F5344CB8AC3E}">
        <p14:creationId xmlns:p14="http://schemas.microsoft.com/office/powerpoint/2010/main" val="2579748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253D1D2-1854-2244-91FF-308DC56C8FCA}" type="datetimeFigureOut">
              <a:rPr lang="en-US"/>
              <a:pPr>
                <a:defRPr/>
              </a:pPr>
              <a:t>10/26/2013</a:t>
            </a:fld>
            <a:endParaRPr lang="en-US"/>
          </a:p>
        </p:txBody>
      </p:sp>
      <p:sp>
        <p:nvSpPr>
          <p:cNvPr id="5" name="Footer Placeholder 4"/>
          <p:cNvSpPr>
            <a:spLocks noGrp="1"/>
          </p:cNvSpPr>
          <p:nvPr>
            <p:ph type="ftr" sz="quarter" idx="11"/>
          </p:nvPr>
        </p:nvSpPr>
        <p:spPr/>
        <p:txBody>
          <a:bodyPr/>
          <a:lstStyle>
            <a:lvl1pPr>
              <a:defRPr/>
            </a:lvl1pPr>
          </a:lstStyle>
          <a:p>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3A44AC73-62FE-DE4F-B952-1FE65D6BF80E}" type="slidenum">
              <a:rPr lang="en-US"/>
              <a:pPr>
                <a:defRPr/>
              </a:pPr>
              <a:t>‹#›</a:t>
            </a:fld>
            <a:endParaRPr lang="en-US"/>
          </a:p>
        </p:txBody>
      </p:sp>
    </p:spTree>
    <p:extLst>
      <p:ext uri="{BB962C8B-B14F-4D97-AF65-F5344CB8AC3E}">
        <p14:creationId xmlns:p14="http://schemas.microsoft.com/office/powerpoint/2010/main" val="2387257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ja-JP"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082AB30-8174-1D44-8445-A40691E8D950}" type="datetimeFigureOut">
              <a:rPr lang="en-US"/>
              <a:pPr>
                <a:defRPr/>
              </a:pPr>
              <a:t>10/26/2013</a:t>
            </a:fld>
            <a:endParaRPr lang="en-US"/>
          </a:p>
        </p:txBody>
      </p:sp>
      <p:sp>
        <p:nvSpPr>
          <p:cNvPr id="5" name="Footer Placeholder 4"/>
          <p:cNvSpPr>
            <a:spLocks noGrp="1"/>
          </p:cNvSpPr>
          <p:nvPr>
            <p:ph type="ftr" sz="quarter" idx="11"/>
          </p:nvPr>
        </p:nvSpPr>
        <p:spPr/>
        <p:txBody>
          <a:bodyPr/>
          <a:lstStyle>
            <a:lvl1pPr>
              <a:defRPr/>
            </a:lvl1pPr>
          </a:lstStyle>
          <a:p>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7FB9619E-E3F9-9D44-A8E0-E804CD55ABE4}" type="slidenum">
              <a:rPr lang="en-US"/>
              <a:pPr>
                <a:defRPr/>
              </a:pPr>
              <a:t>‹#›</a:t>
            </a:fld>
            <a:endParaRPr lang="en-US"/>
          </a:p>
        </p:txBody>
      </p:sp>
    </p:spTree>
    <p:extLst>
      <p:ext uri="{BB962C8B-B14F-4D97-AF65-F5344CB8AC3E}">
        <p14:creationId xmlns:p14="http://schemas.microsoft.com/office/powerpoint/2010/main" val="129063253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ja-JP" smtClean="0"/>
              <a:t>Click to edit Master title style</a:t>
            </a:r>
            <a:endParaRPr lang="en-US" altLang="ja-JP"/>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ltLang="ja-JP"/>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cs typeface="+mn-cs"/>
              </a:defRPr>
            </a:lvl1pPr>
          </a:lstStyle>
          <a:p>
            <a:pPr>
              <a:defRPr/>
            </a:pPr>
            <a:fld id="{3A700251-07F9-5945-A02D-627A89B62A46}" type="datetimeFigureOut">
              <a:rPr lang="en-US"/>
              <a:pPr>
                <a:defRPr/>
              </a:pPr>
              <a:t>10/26/2013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kumimoji="0" sz="1200">
                <a:solidFill>
                  <a:srgbClr val="FFFFFF"/>
                </a:solidFill>
              </a:defRPr>
            </a:lvl1pPr>
          </a:lstStyle>
          <a:p>
            <a:endParaRPr lang="ja-JP"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kumimoji="0" sz="1200">
                <a:solidFill>
                  <a:schemeClr val="tx1">
                    <a:tint val="75000"/>
                  </a:schemeClr>
                </a:solidFill>
                <a:latin typeface="+mn-lt"/>
                <a:ea typeface="+mn-ea"/>
                <a:cs typeface="+mn-cs"/>
              </a:defRPr>
            </a:lvl1pPr>
          </a:lstStyle>
          <a:p>
            <a:pPr>
              <a:defRPr/>
            </a:pPr>
            <a:fld id="{D1227DB5-11E1-A249-AB8A-2C87ECB5FF4E}"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kumimoji="1" sz="4400" kern="1200">
          <a:solidFill>
            <a:schemeClr val="tx1"/>
          </a:solidFill>
          <a:latin typeface="+mj-lt"/>
          <a:ea typeface="ＭＳ Ｐゴシック" charset="0"/>
          <a:cs typeface="ＭＳ Ｐゴシック" charset="0"/>
        </a:defRPr>
      </a:lvl1pPr>
      <a:lvl2pPr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2pPr>
      <a:lvl3pPr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3pPr>
      <a:lvl4pPr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4pPr>
      <a:lvl5pPr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5pPr>
      <a:lvl6pPr marL="457200"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6pPr>
      <a:lvl7pPr marL="914400"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7pPr>
      <a:lvl8pPr marL="1371600"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8pPr>
      <a:lvl9pPr marL="1828800"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9pPr>
    </p:titleStyle>
    <p:bodyStyle>
      <a:lvl1pPr marL="342900" indent="-342900" algn="l" rtl="0" eaLnBrk="1" fontAlgn="base" hangingPunct="1">
        <a:spcBef>
          <a:spcPct val="20000"/>
        </a:spcBef>
        <a:spcAft>
          <a:spcPct val="0"/>
        </a:spcAft>
        <a:buFont typeface="Arial" charset="0"/>
        <a:buChar char="•"/>
        <a:defRPr kumimoji="1" sz="3200" kern="1200">
          <a:solidFill>
            <a:schemeClr val="tx1"/>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Font typeface="Arial" charset="0"/>
        <a:buChar char="–"/>
        <a:defRPr kumimoji="1" sz="2800" kern="1200">
          <a:solidFill>
            <a:schemeClr val="tx1"/>
          </a:solidFill>
          <a:latin typeface="+mn-lt"/>
          <a:ea typeface="ＭＳ Ｐゴシック" charset="0"/>
          <a:cs typeface="+mn-cs"/>
        </a:defRPr>
      </a:lvl2pPr>
      <a:lvl3pPr marL="1143000" indent="-228600" algn="l" rtl="0" eaLnBrk="1" fontAlgn="base" hangingPunct="1">
        <a:spcBef>
          <a:spcPct val="20000"/>
        </a:spcBef>
        <a:spcAft>
          <a:spcPct val="0"/>
        </a:spcAft>
        <a:buFont typeface="Arial" charset="0"/>
        <a:buChar char="•"/>
        <a:defRPr kumimoji="1" sz="2400" kern="1200">
          <a:solidFill>
            <a:schemeClr val="tx1"/>
          </a:solidFill>
          <a:latin typeface="+mn-lt"/>
          <a:ea typeface="ＭＳ Ｐゴシック" charset="0"/>
          <a:cs typeface="+mn-cs"/>
        </a:defRPr>
      </a:lvl3pPr>
      <a:lvl4pPr marL="1600200" indent="-228600" algn="l" rtl="0" eaLnBrk="1" fontAlgn="base" hangingPunct="1">
        <a:spcBef>
          <a:spcPct val="20000"/>
        </a:spcBef>
        <a:spcAft>
          <a:spcPct val="0"/>
        </a:spcAft>
        <a:buFont typeface="Arial" charset="0"/>
        <a:buChar char="–"/>
        <a:defRPr kumimoji="1" sz="2000" kern="1200">
          <a:solidFill>
            <a:schemeClr val="tx1"/>
          </a:solidFill>
          <a:latin typeface="+mn-lt"/>
          <a:ea typeface="ＭＳ Ｐゴシック" charset="0"/>
          <a:cs typeface="+mn-cs"/>
        </a:defRPr>
      </a:lvl4pPr>
      <a:lvl5pPr marL="2057400" indent="-228600" algn="l" rtl="0" eaLnBrk="1" fontAlgn="base" hangingPunct="1">
        <a:spcBef>
          <a:spcPct val="20000"/>
        </a:spcBef>
        <a:spcAft>
          <a:spcPct val="0"/>
        </a:spcAft>
        <a:buFont typeface="Arial" charset="0"/>
        <a:buChar char="»"/>
        <a:defRPr kumimoji="1"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image" Target="../media/image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image" Target="../media/image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5.xml"/><Relationship Id="rId3" Type="http://schemas.openxmlformats.org/officeDocument/2006/relationships/image" Target="../media/image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6.xml"/><Relationship Id="rId3" Type="http://schemas.openxmlformats.org/officeDocument/2006/relationships/image" Target="../media/image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 Id="rId3" Type="http://schemas.openxmlformats.org/officeDocument/2006/relationships/image" Target="../media/image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9.xml"/><Relationship Id="rId3"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2.xml"/><Relationship Id="rId3" Type="http://schemas.openxmlformats.org/officeDocument/2006/relationships/image" Target="../media/image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4.xml"/><Relationship Id="rId3" Type="http://schemas.openxmlformats.org/officeDocument/2006/relationships/image" Target="../media/image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5.xml"/><Relationship Id="rId3" Type="http://schemas.openxmlformats.org/officeDocument/2006/relationships/image" Target="../media/image8.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7.xml"/><Relationship Id="rId3" Type="http://schemas.openxmlformats.org/officeDocument/2006/relationships/image" Target="../media/image9.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0.xml"/><Relationship Id="rId3" Type="http://schemas.openxmlformats.org/officeDocument/2006/relationships/image" Target="../media/image1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1.xml"/><Relationship Id="rId3" Type="http://schemas.openxmlformats.org/officeDocument/2006/relationships/image" Target="../media/image11.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3.xml"/><Relationship Id="rId3"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Yosa Buson</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Summer, Autumn, Winter</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endParaRPr lang="ja-JP" altLang="en-US" sz="2600" i="1" dirty="0">
              <a:solidFill>
                <a:srgbClr val="D9D9D9"/>
              </a:solidFill>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40552457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Summer</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endParaRPr lang="ja-JP" altLang="en-US" sz="2600" i="1" dirty="0">
              <a:solidFill>
                <a:srgbClr val="D9D9D9"/>
              </a:solidFill>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500722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1</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The man and his wife</a:t>
            </a:r>
            <a:br>
              <a:rPr lang="en-US" altLang="ja-JP" sz="2600" b="0" dirty="0">
                <a:solidFill>
                  <a:prstClr val="white"/>
                </a:solidFill>
                <a:latin typeface="Calibri" charset="0"/>
              </a:rPr>
            </a:br>
            <a:r>
              <a:rPr lang="en-US" altLang="ja-JP" sz="2600" b="0" dirty="0">
                <a:solidFill>
                  <a:prstClr val="white"/>
                </a:solidFill>
                <a:latin typeface="Calibri" charset="0"/>
              </a:rPr>
              <a:t>once to be punished by death</a:t>
            </a:r>
            <a:br>
              <a:rPr lang="en-US" altLang="ja-JP" sz="2600" b="0" dirty="0">
                <a:solidFill>
                  <a:prstClr val="white"/>
                </a:solidFill>
                <a:latin typeface="Calibri" charset="0"/>
              </a:rPr>
            </a:br>
            <a:r>
              <a:rPr lang="en-US" altLang="ja-JP" sz="2600" b="0" dirty="0">
                <a:solidFill>
                  <a:prstClr val="white"/>
                </a:solidFill>
                <a:latin typeface="Calibri" charset="0"/>
              </a:rPr>
              <a:t>change into summer </a:t>
            </a:r>
            <a:r>
              <a:rPr lang="en-US" altLang="ja-JP" sz="2600" b="0" dirty="0" smtClean="0">
                <a:solidFill>
                  <a:prstClr val="white"/>
                </a:solidFill>
                <a:latin typeface="Calibri" charset="0"/>
              </a:rPr>
              <a:t>clothes</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r>
              <a:rPr lang="en-US" altLang="ja-JP" sz="2600" i="1" dirty="0">
                <a:solidFill>
                  <a:schemeClr val="tx1">
                    <a:lumMod val="85000"/>
                  </a:schemeClr>
                </a:solidFill>
                <a:latin typeface="Calibri" charset="0"/>
              </a:rPr>
              <a:t>Ueda</a:t>
            </a:r>
            <a:endParaRPr lang="ja-JP" altLang="en-US" sz="2600" dirty="0">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198506657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356514" y="239058"/>
            <a:ext cx="8534028" cy="6290248"/>
          </a:xfrm>
        </p:spPr>
        <p:txBody>
          <a:bodyPr anchor="ctr" anchorCtr="1"/>
          <a:lstStyle/>
          <a:p>
            <a:r>
              <a:rPr lang="en-US" altLang="ja-JP" sz="2600" b="0" dirty="0" smtClean="0">
                <a:solidFill>
                  <a:prstClr val="white"/>
                </a:solidFill>
                <a:latin typeface="Calibri" charset="0"/>
              </a:rPr>
              <a:t>Few </a:t>
            </a:r>
            <a:r>
              <a:rPr lang="en-US" altLang="ja-JP" sz="2600" b="0" dirty="0">
                <a:solidFill>
                  <a:prstClr val="white"/>
                </a:solidFill>
                <a:latin typeface="Calibri" charset="0"/>
              </a:rPr>
              <a:t>men can give a quick and apt response to a witticism from a woman, they say. During the reign of the Cloistered Emperor </a:t>
            </a:r>
            <a:r>
              <a:rPr lang="en-US" altLang="ja-JP" sz="2600" b="0" dirty="0" err="1">
                <a:solidFill>
                  <a:prstClr val="white"/>
                </a:solidFill>
                <a:latin typeface="Calibri" charset="0"/>
              </a:rPr>
              <a:t>Kameyama</a:t>
            </a:r>
            <a:r>
              <a:rPr lang="en-US" altLang="ja-JP" sz="2600" b="0" dirty="0">
                <a:solidFill>
                  <a:prstClr val="white"/>
                </a:solidFill>
                <a:latin typeface="Calibri" charset="0"/>
              </a:rPr>
              <a:t> some mischievous court ladies made a practice of testing young men who came to court by asking if they had ever heard a nightingale sing. A certain major counselor answered, “An insignificant person the likes of myself could never be so privileged.” The Horikawa minister of the interior said, “I believe I have heard one at </a:t>
            </a:r>
            <a:r>
              <a:rPr lang="en-US" altLang="ja-JP" sz="2600" b="0" dirty="0" err="1">
                <a:solidFill>
                  <a:prstClr val="white"/>
                </a:solidFill>
                <a:latin typeface="Calibri" charset="0"/>
              </a:rPr>
              <a:t>Iwakura</a:t>
            </a:r>
            <a:r>
              <a:rPr lang="en-US" altLang="ja-JP" sz="2600" b="0" dirty="0">
                <a:solidFill>
                  <a:prstClr val="white"/>
                </a:solidFill>
                <a:latin typeface="Calibri" charset="0"/>
              </a:rPr>
              <a:t>.” The women said, “That’s a perfectly good answer. The major counselor’s calling himself insignificant was unfortunate.” Such where their evaluations</a:t>
            </a:r>
            <a:r>
              <a:rPr lang="en-US" altLang="ja-JP" sz="2600" b="0" dirty="0" smtClean="0">
                <a:solidFill>
                  <a:prstClr val="white"/>
                </a:solidFill>
                <a:latin typeface="Calibri" charset="0"/>
              </a:rPr>
              <a:t>.</a:t>
            </a:r>
            <a:endParaRPr lang="ja-JP" altLang="en-US" sz="3200" b="0" dirty="0">
              <a:solidFill>
                <a:srgbClr val="FFFF66"/>
              </a:solidFill>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
        <p:nvSpPr>
          <p:cNvPr id="3" name="Text Placeholder 2"/>
          <p:cNvSpPr>
            <a:spLocks noGrp="1"/>
          </p:cNvSpPr>
          <p:nvPr>
            <p:ph type="body" sz="half" idx="2"/>
          </p:nvPr>
        </p:nvSpPr>
        <p:spPr/>
        <p:txBody>
          <a:bodyPr/>
          <a:lstStyle/>
          <a:p>
            <a:endParaRPr kumimoji="1" lang="ja-JP" altLang="en-US" dirty="0"/>
          </a:p>
        </p:txBody>
      </p:sp>
    </p:spTree>
    <p:extLst>
      <p:ext uri="{BB962C8B-B14F-4D97-AF65-F5344CB8AC3E}">
        <p14:creationId xmlns:p14="http://schemas.microsoft.com/office/powerpoint/2010/main" val="289107025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356514" y="239058"/>
            <a:ext cx="8534028" cy="6290248"/>
          </a:xfrm>
        </p:spPr>
        <p:txBody>
          <a:bodyPr anchor="ctr" anchorCtr="1"/>
          <a:lstStyle/>
          <a:p>
            <a:r>
              <a:rPr lang="en-US" altLang="ja-JP" sz="2600" b="0" dirty="0" smtClean="0">
                <a:solidFill>
                  <a:prstClr val="white"/>
                </a:solidFill>
                <a:latin typeface="Calibri" charset="0"/>
              </a:rPr>
              <a:t>A </a:t>
            </a:r>
            <a:r>
              <a:rPr lang="en-US" altLang="ja-JP" sz="2600" b="0" dirty="0">
                <a:solidFill>
                  <a:prstClr val="white"/>
                </a:solidFill>
                <a:latin typeface="Calibri" charset="0"/>
              </a:rPr>
              <a:t>man should be trained in such a way that no woman will ever laugh at him</a:t>
            </a:r>
            <a:r>
              <a:rPr lang="en-US" altLang="ja-JP" sz="2600" b="0" dirty="0" smtClean="0">
                <a:solidFill>
                  <a:prstClr val="white"/>
                </a:solidFill>
                <a:latin typeface="Calibri" charset="0"/>
              </a:rPr>
              <a:t>. </a:t>
            </a:r>
            <a:r>
              <a:rPr lang="en-US" altLang="ja-JP" sz="2600" b="0" dirty="0">
                <a:solidFill>
                  <a:prstClr val="white"/>
                </a:solidFill>
                <a:latin typeface="Calibri" charset="0"/>
              </a:rPr>
              <a:t>I once heard someone say that it was thanks to the instruction the </a:t>
            </a:r>
            <a:r>
              <a:rPr lang="en-US" altLang="ja-JP" sz="2600" b="0" dirty="0" err="1">
                <a:solidFill>
                  <a:prstClr val="white"/>
                </a:solidFill>
                <a:latin typeface="Calibri" charset="0"/>
              </a:rPr>
              <a:t>Jodoji</a:t>
            </a:r>
            <a:r>
              <a:rPr lang="en-US" altLang="ja-JP" sz="2600" b="0" dirty="0">
                <a:solidFill>
                  <a:prstClr val="white"/>
                </a:solidFill>
                <a:latin typeface="Calibri" charset="0"/>
              </a:rPr>
              <a:t> chancellor received as a boy from the Retired Empress </a:t>
            </a:r>
            <a:r>
              <a:rPr lang="en-US" altLang="ja-JP" sz="2600" b="0" dirty="0" err="1">
                <a:solidFill>
                  <a:prstClr val="white"/>
                </a:solidFill>
                <a:latin typeface="Calibri" charset="0"/>
              </a:rPr>
              <a:t>Anki</a:t>
            </a:r>
            <a:r>
              <a:rPr lang="en-US" altLang="ja-JP" sz="2600" b="0" dirty="0">
                <a:solidFill>
                  <a:prstClr val="white"/>
                </a:solidFill>
                <a:latin typeface="Calibri" charset="0"/>
              </a:rPr>
              <a:t> that he spoke so ably. The Yamashina minister of the left once said, “I feel embarrassed and nervous even when some wretched serving-girl looks at me.” In a world without women it would not make any difference what kind of clothes or hate a man wore; nobody would take the trouble to dress properly. </a:t>
            </a: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One </a:t>
            </a:r>
            <a:r>
              <a:rPr lang="en-US" altLang="ja-JP" sz="2600" b="0" dirty="0">
                <a:solidFill>
                  <a:prstClr val="white"/>
                </a:solidFill>
                <a:latin typeface="Calibri" charset="0"/>
              </a:rPr>
              <a:t>might wonder, then, what exalted creatures women must be to inspire such fear in men. In fact, women are all perverse by nature. They are deeply self-centered, grasping in the extreme, devoid of all susceptibility to reason, quick to indulge in superstitious </a:t>
            </a:r>
            <a:r>
              <a:rPr lang="en-US" altLang="ja-JP" sz="2600" b="0" dirty="0" smtClean="0">
                <a:solidFill>
                  <a:prstClr val="white"/>
                </a:solidFill>
                <a:latin typeface="Calibri" charset="0"/>
              </a:rPr>
              <a:t>practices. . . .</a:t>
            </a:r>
            <a:endParaRPr lang="ja-JP" altLang="en-US" sz="3200" b="0" dirty="0">
              <a:solidFill>
                <a:srgbClr val="FFFF66"/>
              </a:solidFill>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
        <p:nvSpPr>
          <p:cNvPr id="3" name="Text Placeholder 2"/>
          <p:cNvSpPr>
            <a:spLocks noGrp="1"/>
          </p:cNvSpPr>
          <p:nvPr>
            <p:ph type="body" sz="half" idx="2"/>
          </p:nvPr>
        </p:nvSpPr>
        <p:spPr/>
        <p:txBody>
          <a:bodyPr/>
          <a:lstStyle/>
          <a:p>
            <a:endParaRPr kumimoji="1" lang="ja-JP" altLang="en-US"/>
          </a:p>
        </p:txBody>
      </p:sp>
    </p:spTree>
    <p:extLst>
      <p:ext uri="{BB962C8B-B14F-4D97-AF65-F5344CB8AC3E}">
        <p14:creationId xmlns:p14="http://schemas.microsoft.com/office/powerpoint/2010/main" val="365689889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2</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Cause the madwoman at </a:t>
            </a:r>
            <a:r>
              <a:rPr lang="en-US" altLang="ja-JP" sz="2600" b="0" dirty="0" err="1">
                <a:solidFill>
                  <a:prstClr val="white"/>
                </a:solidFill>
                <a:latin typeface="Calibri" charset="0"/>
              </a:rPr>
              <a:t>Iwakura</a:t>
            </a: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to fall more deeply in love</a:t>
            </a:r>
            <a:br>
              <a:rPr lang="en-US" altLang="ja-JP" sz="2600" b="0" dirty="0">
                <a:solidFill>
                  <a:prstClr val="white"/>
                </a:solidFill>
                <a:latin typeface="Calibri" charset="0"/>
              </a:rPr>
            </a:br>
            <a:r>
              <a:rPr lang="en-US" altLang="ja-JP" sz="2600" b="0" dirty="0">
                <a:solidFill>
                  <a:prstClr val="white"/>
                </a:solidFill>
                <a:latin typeface="Calibri" charset="0"/>
              </a:rPr>
              <a:t>O </a:t>
            </a:r>
            <a:r>
              <a:rPr lang="en-US" altLang="ja-JP" sz="2600" b="0" dirty="0" smtClean="0">
                <a:solidFill>
                  <a:prstClr val="white"/>
                </a:solidFill>
                <a:latin typeface="Calibri" charset="0"/>
              </a:rPr>
              <a:t>hototogisu</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Hey, </a:t>
            </a:r>
            <a:r>
              <a:rPr lang="en-US" altLang="ja-JP" sz="2600" b="0" dirty="0">
                <a:solidFill>
                  <a:prstClr val="white"/>
                </a:solidFill>
                <a:latin typeface="Calibri" charset="0"/>
              </a:rPr>
              <a:t>h</a:t>
            </a:r>
            <a:r>
              <a:rPr lang="en-US" altLang="ja-JP" sz="2600" b="0" dirty="0" smtClean="0">
                <a:solidFill>
                  <a:prstClr val="white"/>
                </a:solidFill>
                <a:latin typeface="Calibri" charset="0"/>
              </a:rPr>
              <a:t>ototogisu!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Go love</a:t>
            </a:r>
            <a:br>
              <a:rPr lang="en-US" altLang="ja-JP" sz="2600" b="0" dirty="0" smtClean="0">
                <a:solidFill>
                  <a:prstClr val="white"/>
                </a:solidFill>
                <a:latin typeface="Calibri" charset="0"/>
              </a:rPr>
            </a:br>
            <a:r>
              <a:rPr lang="en-US" altLang="ja-JP" sz="2600" b="0" dirty="0" smtClean="0">
                <a:solidFill>
                  <a:prstClr val="white"/>
                </a:solidFill>
                <a:latin typeface="Calibri" charset="0"/>
              </a:rPr>
              <a:t>that perverse </a:t>
            </a:r>
            <a:r>
              <a:rPr lang="en-US" altLang="ja-JP" sz="2600" b="0" dirty="0" err="1" smtClean="0">
                <a:solidFill>
                  <a:prstClr val="white"/>
                </a:solidFill>
                <a:latin typeface="Calibri" charset="0"/>
              </a:rPr>
              <a:t>Iwakura</a:t>
            </a:r>
            <a:r>
              <a:rPr lang="en-US" altLang="ja-JP" sz="2600" b="0" dirty="0" smtClean="0">
                <a:solidFill>
                  <a:prstClr val="white"/>
                </a:solidFill>
                <a:latin typeface="Calibri" charset="0"/>
              </a:rPr>
              <a:t> woman.</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7775079" cy="745172"/>
          </a:xfrm>
        </p:spPr>
        <p:txBody>
          <a:bodyPr/>
          <a:lstStyle/>
          <a:p>
            <a:r>
              <a:rPr lang="en-US" altLang="ja-JP" sz="2600" i="1" dirty="0">
                <a:solidFill>
                  <a:srgbClr val="D9D9D9"/>
                </a:solidFill>
                <a:latin typeface="Calibri" charset="0"/>
              </a:rPr>
              <a:t>Cheryl A. </a:t>
            </a:r>
            <a:r>
              <a:rPr lang="en-US" altLang="ja-JP" sz="2600" i="1" dirty="0" smtClean="0">
                <a:solidFill>
                  <a:srgbClr val="D9D9D9"/>
                </a:solidFill>
                <a:latin typeface="Calibri" charset="0"/>
              </a:rPr>
              <a:t>Crowley</a:t>
            </a:r>
          </a:p>
          <a:p>
            <a:r>
              <a:rPr lang="en-US" altLang="ja-JP" sz="2600" i="1" dirty="0" smtClean="0">
                <a:solidFill>
                  <a:srgbClr val="D9D9D9"/>
                </a:solidFill>
                <a:latin typeface="Calibri" charset="0"/>
              </a:rPr>
              <a:t>Wallace</a:t>
            </a:r>
            <a:r>
              <a:rPr lang="en-US" altLang="ja-JP" sz="2600" i="1" dirty="0" smtClean="0">
                <a:solidFill>
                  <a:srgbClr val="D9D9D9"/>
                </a:solidFill>
                <a:latin typeface="Calibri" charset="0"/>
              </a:rPr>
              <a:t> </a:t>
            </a:r>
            <a:endParaRPr lang="ja-JP" altLang="en-US" sz="2600" i="1" dirty="0">
              <a:solidFill>
                <a:srgbClr val="D9D9D9"/>
              </a:solidFill>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375720519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323273" y="5611091"/>
            <a:ext cx="8432800" cy="1062182"/>
          </a:xfrm>
        </p:spPr>
        <p:txBody>
          <a:bodyPr anchor="t"/>
          <a:lstStyle/>
          <a:p>
            <a:r>
              <a:rPr lang="en-US" altLang="ja-JP" sz="2600" b="0" dirty="0">
                <a:solidFill>
                  <a:prstClr val="white"/>
                </a:solidFill>
                <a:latin typeface="Calibri" charset="0"/>
              </a:rPr>
              <a:t>Hey, hototogisu! </a:t>
            </a:r>
            <a:br>
              <a:rPr lang="en-US" altLang="ja-JP" sz="2600" b="0" dirty="0">
                <a:solidFill>
                  <a:prstClr val="white"/>
                </a:solidFill>
                <a:latin typeface="Calibri" charset="0"/>
              </a:rPr>
            </a:br>
            <a:r>
              <a:rPr lang="en-US" altLang="ja-JP" sz="2600" b="0" dirty="0">
                <a:solidFill>
                  <a:prstClr val="white"/>
                </a:solidFill>
                <a:latin typeface="Calibri" charset="0"/>
              </a:rPr>
              <a:t>Go </a:t>
            </a:r>
            <a:r>
              <a:rPr lang="en-US" altLang="ja-JP" sz="2600" b="0" dirty="0" smtClean="0">
                <a:solidFill>
                  <a:prstClr val="white"/>
                </a:solidFill>
                <a:latin typeface="Calibri" charset="0"/>
              </a:rPr>
              <a:t>love     that </a:t>
            </a:r>
            <a:r>
              <a:rPr lang="en-US" altLang="ja-JP" sz="2600" b="0" dirty="0">
                <a:solidFill>
                  <a:prstClr val="white"/>
                </a:solidFill>
                <a:latin typeface="Calibri" charset="0"/>
              </a:rPr>
              <a:t>perverse </a:t>
            </a:r>
            <a:r>
              <a:rPr lang="en-US" altLang="ja-JP" sz="2600" b="0" dirty="0" err="1">
                <a:solidFill>
                  <a:prstClr val="white"/>
                </a:solidFill>
                <a:latin typeface="Calibri" charset="0"/>
              </a:rPr>
              <a:t>Iwakura</a:t>
            </a:r>
            <a:r>
              <a:rPr lang="en-US" altLang="ja-JP" sz="2600" b="0" dirty="0">
                <a:solidFill>
                  <a:prstClr val="white"/>
                </a:solidFill>
                <a:latin typeface="Calibri" charset="0"/>
              </a:rPr>
              <a:t> woman</a:t>
            </a:r>
            <a:endParaRPr lang="ja-JP" altLang="en-US" sz="3200" b="0" dirty="0">
              <a:solidFill>
                <a:srgbClr val="FFFF66"/>
              </a:solidFill>
              <a:latin typeface="Calibri" charset="0"/>
            </a:endParaRPr>
          </a:p>
        </p:txBody>
      </p:sp>
      <p:pic>
        <p:nvPicPr>
          <p:cNvPr id="2" name="Content Placeholder 1" descr="Buson haiga - iwakura no copy.jpg"/>
          <p:cNvPicPr>
            <a:picLocks noGrp="1" noChangeAspect="1"/>
          </p:cNvPicPr>
          <p:nvPr>
            <p:ph idx="1"/>
          </p:nvPr>
        </p:nvPicPr>
        <p:blipFill>
          <a:blip r:embed="rId3">
            <a:extLst>
              <a:ext uri="{28A0092B-C50C-407E-A947-70E740481C1C}">
                <a14:useLocalDpi xmlns:a14="http://schemas.microsoft.com/office/drawing/2010/main" val="0"/>
              </a:ext>
            </a:extLst>
          </a:blip>
          <a:srcRect t="-1740" b="-1740"/>
          <a:stretch>
            <a:fillRect/>
          </a:stretch>
        </p:blipFill>
        <p:spPr>
          <a:xfrm>
            <a:off x="261938" y="196850"/>
            <a:ext cx="8658225" cy="5337175"/>
          </a:xfrm>
        </p:spPr>
      </p:pic>
    </p:spTree>
    <p:extLst>
      <p:ext uri="{BB962C8B-B14F-4D97-AF65-F5344CB8AC3E}">
        <p14:creationId xmlns:p14="http://schemas.microsoft.com/office/powerpoint/2010/main" val="245771985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323273" y="5611091"/>
            <a:ext cx="8432800" cy="1062182"/>
          </a:xfrm>
        </p:spPr>
        <p:txBody>
          <a:bodyPr anchor="t"/>
          <a:lstStyle/>
          <a:p>
            <a:r>
              <a:rPr lang="en-US" altLang="ja-JP" sz="2600" b="0" dirty="0">
                <a:solidFill>
                  <a:prstClr val="white"/>
                </a:solidFill>
                <a:latin typeface="Calibri" charset="0"/>
              </a:rPr>
              <a:t>Hey, hototogisu! </a:t>
            </a:r>
            <a:br>
              <a:rPr lang="en-US" altLang="ja-JP" sz="2600" b="0" dirty="0">
                <a:solidFill>
                  <a:prstClr val="white"/>
                </a:solidFill>
                <a:latin typeface="Calibri" charset="0"/>
              </a:rPr>
            </a:br>
            <a:r>
              <a:rPr lang="en-US" altLang="ja-JP" sz="2600" b="0" dirty="0">
                <a:solidFill>
                  <a:prstClr val="white"/>
                </a:solidFill>
                <a:latin typeface="Calibri" charset="0"/>
              </a:rPr>
              <a:t>Go </a:t>
            </a:r>
            <a:r>
              <a:rPr lang="en-US" altLang="ja-JP" sz="2600" b="0" dirty="0" smtClean="0">
                <a:solidFill>
                  <a:prstClr val="white"/>
                </a:solidFill>
                <a:latin typeface="Calibri" charset="0"/>
              </a:rPr>
              <a:t>love     that </a:t>
            </a:r>
            <a:r>
              <a:rPr lang="en-US" altLang="ja-JP" sz="2600" b="0" dirty="0">
                <a:solidFill>
                  <a:prstClr val="white"/>
                </a:solidFill>
                <a:latin typeface="Calibri" charset="0"/>
              </a:rPr>
              <a:t>perverse </a:t>
            </a:r>
            <a:r>
              <a:rPr lang="en-US" altLang="ja-JP" sz="2600" b="0" dirty="0" err="1">
                <a:solidFill>
                  <a:prstClr val="white"/>
                </a:solidFill>
                <a:latin typeface="Calibri" charset="0"/>
              </a:rPr>
              <a:t>Iwakura</a:t>
            </a:r>
            <a:r>
              <a:rPr lang="en-US" altLang="ja-JP" sz="2600" b="0" dirty="0">
                <a:solidFill>
                  <a:prstClr val="white"/>
                </a:solidFill>
                <a:latin typeface="Calibri" charset="0"/>
              </a:rPr>
              <a:t> woman</a:t>
            </a:r>
            <a:endParaRPr lang="ja-JP" altLang="en-US" sz="3200" b="0" dirty="0">
              <a:solidFill>
                <a:srgbClr val="FFFF66"/>
              </a:solidFill>
              <a:latin typeface="Calibri" charset="0"/>
            </a:endParaRPr>
          </a:p>
        </p:txBody>
      </p:sp>
      <p:pic>
        <p:nvPicPr>
          <p:cNvPr id="2" name="Content Placeholder 1" descr="Buson haiga - iwakura no copy.jpg"/>
          <p:cNvPicPr>
            <a:picLocks noGrp="1" noChangeAspect="1"/>
          </p:cNvPicPr>
          <p:nvPr>
            <p:ph idx="1"/>
          </p:nvPr>
        </p:nvPicPr>
        <p:blipFill rotWithShape="1">
          <a:blip r:embed="rId3">
            <a:extLst>
              <a:ext uri="{28A0092B-C50C-407E-A947-70E740481C1C}">
                <a14:useLocalDpi xmlns:a14="http://schemas.microsoft.com/office/drawing/2010/main" val="0"/>
              </a:ext>
            </a:extLst>
          </a:blip>
          <a:srcRect l="62937" t="369" r="1007" b="57138"/>
          <a:stretch/>
        </p:blipFill>
        <p:spPr>
          <a:xfrm>
            <a:off x="1418474" y="419693"/>
            <a:ext cx="6699536" cy="4906259"/>
          </a:xfrm>
        </p:spPr>
      </p:pic>
    </p:spTree>
    <p:extLst>
      <p:ext uri="{BB962C8B-B14F-4D97-AF65-F5344CB8AC3E}">
        <p14:creationId xmlns:p14="http://schemas.microsoft.com/office/powerpoint/2010/main" val="171139497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323273" y="5611091"/>
            <a:ext cx="8432800" cy="1062182"/>
          </a:xfrm>
        </p:spPr>
        <p:txBody>
          <a:bodyPr anchor="t"/>
          <a:lstStyle/>
          <a:p>
            <a:r>
              <a:rPr lang="en-US" altLang="ja-JP" sz="2600" b="0" dirty="0">
                <a:solidFill>
                  <a:prstClr val="white"/>
                </a:solidFill>
                <a:latin typeface="Calibri" charset="0"/>
              </a:rPr>
              <a:t>Hey, hototogisu! </a:t>
            </a:r>
            <a:br>
              <a:rPr lang="en-US" altLang="ja-JP" sz="2600" b="0" dirty="0">
                <a:solidFill>
                  <a:prstClr val="white"/>
                </a:solidFill>
                <a:latin typeface="Calibri" charset="0"/>
              </a:rPr>
            </a:br>
            <a:r>
              <a:rPr lang="en-US" altLang="ja-JP" sz="2600" b="0" dirty="0">
                <a:solidFill>
                  <a:prstClr val="white"/>
                </a:solidFill>
                <a:latin typeface="Calibri" charset="0"/>
              </a:rPr>
              <a:t>Go </a:t>
            </a:r>
            <a:r>
              <a:rPr lang="en-US" altLang="ja-JP" sz="2600" b="0" dirty="0" smtClean="0">
                <a:solidFill>
                  <a:prstClr val="white"/>
                </a:solidFill>
                <a:latin typeface="Calibri" charset="0"/>
              </a:rPr>
              <a:t>love     that </a:t>
            </a:r>
            <a:r>
              <a:rPr lang="en-US" altLang="ja-JP" sz="2600" b="0" dirty="0">
                <a:solidFill>
                  <a:prstClr val="white"/>
                </a:solidFill>
                <a:latin typeface="Calibri" charset="0"/>
              </a:rPr>
              <a:t>perverse </a:t>
            </a:r>
            <a:r>
              <a:rPr lang="en-US" altLang="ja-JP" sz="2600" b="0" dirty="0" err="1">
                <a:solidFill>
                  <a:prstClr val="white"/>
                </a:solidFill>
                <a:latin typeface="Calibri" charset="0"/>
              </a:rPr>
              <a:t>Iwakura</a:t>
            </a:r>
            <a:r>
              <a:rPr lang="en-US" altLang="ja-JP" sz="2600" b="0" dirty="0">
                <a:solidFill>
                  <a:prstClr val="white"/>
                </a:solidFill>
                <a:latin typeface="Calibri" charset="0"/>
              </a:rPr>
              <a:t> woman</a:t>
            </a:r>
            <a:endParaRPr lang="ja-JP" altLang="en-US" sz="3200" b="0" dirty="0">
              <a:solidFill>
                <a:srgbClr val="FFFF66"/>
              </a:solidFill>
              <a:latin typeface="Calibri" charset="0"/>
            </a:endParaRPr>
          </a:p>
        </p:txBody>
      </p:sp>
      <p:pic>
        <p:nvPicPr>
          <p:cNvPr id="2" name="Content Placeholder 1" descr="Buson haiga - iwakura no copy.jpg"/>
          <p:cNvPicPr>
            <a:picLocks noGrp="1" noChangeAspect="1"/>
          </p:cNvPicPr>
          <p:nvPr>
            <p:ph idx="1"/>
          </p:nvPr>
        </p:nvPicPr>
        <p:blipFill rotWithShape="1">
          <a:blip r:embed="rId3">
            <a:extLst>
              <a:ext uri="{28A0092B-C50C-407E-A947-70E740481C1C}">
                <a14:useLocalDpi xmlns:a14="http://schemas.microsoft.com/office/drawing/2010/main" val="0"/>
              </a:ext>
            </a:extLst>
          </a:blip>
          <a:srcRect l="68775" t="44994" r="7034" b="8776"/>
          <a:stretch/>
        </p:blipFill>
        <p:spPr>
          <a:xfrm>
            <a:off x="4211309" y="301073"/>
            <a:ext cx="4590104" cy="5225432"/>
          </a:xfrm>
        </p:spPr>
      </p:pic>
    </p:spTree>
    <p:extLst>
      <p:ext uri="{BB962C8B-B14F-4D97-AF65-F5344CB8AC3E}">
        <p14:creationId xmlns:p14="http://schemas.microsoft.com/office/powerpoint/2010/main" val="348662887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5</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All the way I have come</a:t>
            </a:r>
            <a:br>
              <a:rPr lang="en-US" altLang="ja-JP" sz="2600" b="0" dirty="0">
                <a:solidFill>
                  <a:prstClr val="white"/>
                </a:solidFill>
                <a:latin typeface="Calibri" charset="0"/>
              </a:rPr>
            </a:br>
            <a:r>
              <a:rPr lang="en-US" altLang="ja-JP" sz="2600" b="0" dirty="0">
                <a:solidFill>
                  <a:prstClr val="white"/>
                </a:solidFill>
                <a:latin typeface="Calibri" charset="0"/>
              </a:rPr>
              <a:t>all the way I am going</a:t>
            </a:r>
            <a:br>
              <a:rPr lang="en-US" altLang="ja-JP" sz="2600" b="0" dirty="0">
                <a:solidFill>
                  <a:prstClr val="white"/>
                </a:solidFill>
                <a:latin typeface="Calibri" charset="0"/>
              </a:rPr>
            </a:br>
            <a:r>
              <a:rPr lang="en-US" altLang="ja-JP" sz="2600" b="0" dirty="0">
                <a:solidFill>
                  <a:prstClr val="white"/>
                </a:solidFill>
                <a:latin typeface="Calibri" charset="0"/>
              </a:rPr>
              <a:t>here in the summer </a:t>
            </a:r>
            <a:r>
              <a:rPr lang="en-US" altLang="ja-JP" sz="2600" b="0" dirty="0" smtClean="0">
                <a:solidFill>
                  <a:prstClr val="white"/>
                </a:solidFill>
                <a:latin typeface="Calibri" charset="0"/>
              </a:rPr>
              <a:t>field</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I have walked, walked.</a:t>
            </a:r>
            <a:br>
              <a:rPr lang="en-US" altLang="ja-JP" sz="2600" b="0" dirty="0" smtClean="0">
                <a:solidFill>
                  <a:prstClr val="white"/>
                </a:solidFill>
                <a:latin typeface="Calibri" charset="0"/>
              </a:rPr>
            </a:br>
            <a:r>
              <a:rPr lang="en-US" altLang="ja-JP" sz="2600" b="0" dirty="0" smtClean="0">
                <a:solidFill>
                  <a:prstClr val="white"/>
                </a:solidFill>
                <a:latin typeface="Calibri" charset="0"/>
              </a:rPr>
              <a:t>I will walk, walk.</a:t>
            </a:r>
            <a:br>
              <a:rPr lang="en-US" altLang="ja-JP" sz="2600" b="0" dirty="0" smtClean="0">
                <a:solidFill>
                  <a:prstClr val="white"/>
                </a:solidFill>
                <a:latin typeface="Calibri" charset="0"/>
              </a:rPr>
            </a:br>
            <a:r>
              <a:rPr lang="en-US" altLang="ja-JP" sz="2600" b="0" dirty="0" smtClean="0">
                <a:solidFill>
                  <a:prstClr val="white"/>
                </a:solidFill>
                <a:latin typeface="Calibri" charset="0"/>
              </a:rPr>
              <a:t>Summer field!</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4455052" cy="745172"/>
          </a:xfrm>
        </p:spPr>
        <p:txBody>
          <a:bodyPr/>
          <a:lstStyle/>
          <a:p>
            <a:r>
              <a:rPr lang="en-US" altLang="ja-JP" sz="2600" i="1" dirty="0" err="1">
                <a:solidFill>
                  <a:srgbClr val="D9D9D9"/>
                </a:solidFill>
                <a:latin typeface="Calibri" charset="0"/>
              </a:rPr>
              <a:t>Merwin</a:t>
            </a:r>
            <a:r>
              <a:rPr lang="en-US" altLang="ja-JP" sz="2600" i="1" dirty="0">
                <a:solidFill>
                  <a:srgbClr val="D9D9D9"/>
                </a:solidFill>
                <a:latin typeface="Calibri" charset="0"/>
              </a:rPr>
              <a:t> &amp; Lento </a:t>
            </a:r>
            <a:endParaRPr lang="en-US" altLang="ja-JP" sz="2600" i="1" dirty="0" smtClean="0">
              <a:solidFill>
                <a:srgbClr val="D9D9D9"/>
              </a:solidFill>
              <a:latin typeface="Calibri" charset="0"/>
            </a:endParaRPr>
          </a:p>
          <a:p>
            <a:r>
              <a:rPr lang="en-US" altLang="ja-JP" sz="2600" i="1" dirty="0" smtClean="0">
                <a:solidFill>
                  <a:srgbClr val="D9D9D9"/>
                </a:solidFill>
                <a:latin typeface="Calibri" charset="0"/>
              </a:rPr>
              <a:t>Wallace</a:t>
            </a:r>
            <a:endParaRPr lang="ja-JP" altLang="en-US" sz="2600" i="1" dirty="0">
              <a:solidFill>
                <a:srgbClr val="D9D9D9"/>
              </a:solidFill>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67062917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5</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ja-JP" altLang="en-US" sz="2600" b="0" dirty="0">
                <a:solidFill>
                  <a:prstClr val="white"/>
                </a:solidFill>
                <a:latin typeface="Calibri" charset="0"/>
              </a:rPr>
              <a:t>行行重行行</a:t>
            </a:r>
            <a:br>
              <a:rPr lang="ja-JP" altLang="en-US" sz="2600" b="0" dirty="0">
                <a:solidFill>
                  <a:prstClr val="white"/>
                </a:solidFill>
                <a:latin typeface="Calibri" charset="0"/>
              </a:rPr>
            </a:br>
            <a:r>
              <a:rPr lang="en-US" altLang="ja-JP" sz="2600" b="0" dirty="0" err="1">
                <a:solidFill>
                  <a:prstClr val="white"/>
                </a:solidFill>
                <a:latin typeface="Calibri" charset="0"/>
              </a:rPr>
              <a:t>xíng</a:t>
            </a:r>
            <a:r>
              <a:rPr lang="en-US" altLang="ja-JP" sz="2600" b="0" dirty="0">
                <a:solidFill>
                  <a:prstClr val="white"/>
                </a:solidFill>
                <a:latin typeface="Calibri" charset="0"/>
              </a:rPr>
              <a:t> </a:t>
            </a:r>
            <a:r>
              <a:rPr lang="en-US" altLang="ja-JP" sz="2600" b="0" dirty="0" err="1">
                <a:solidFill>
                  <a:prstClr val="white"/>
                </a:solidFill>
                <a:latin typeface="Calibri" charset="0"/>
              </a:rPr>
              <a:t>xíng</a:t>
            </a:r>
            <a:r>
              <a:rPr lang="en-US" altLang="ja-JP" sz="2600" b="0" dirty="0">
                <a:solidFill>
                  <a:prstClr val="white"/>
                </a:solidFill>
                <a:latin typeface="Calibri" charset="0"/>
              </a:rPr>
              <a:t> </a:t>
            </a:r>
            <a:r>
              <a:rPr lang="en-US" altLang="ja-JP" sz="2600" b="0" dirty="0" err="1">
                <a:solidFill>
                  <a:prstClr val="white"/>
                </a:solidFill>
                <a:latin typeface="Calibri" charset="0"/>
              </a:rPr>
              <a:t>chóng</a:t>
            </a:r>
            <a:r>
              <a:rPr lang="en-US" altLang="ja-JP" sz="2600" b="0" dirty="0">
                <a:solidFill>
                  <a:prstClr val="white"/>
                </a:solidFill>
                <a:latin typeface="Calibri" charset="0"/>
              </a:rPr>
              <a:t> </a:t>
            </a:r>
            <a:r>
              <a:rPr lang="en-US" altLang="ja-JP" sz="2600" b="0" dirty="0" err="1">
                <a:solidFill>
                  <a:prstClr val="white"/>
                </a:solidFill>
                <a:latin typeface="Calibri" charset="0"/>
              </a:rPr>
              <a:t>xíng</a:t>
            </a:r>
            <a:r>
              <a:rPr lang="en-US" altLang="ja-JP" sz="2600" b="0" dirty="0">
                <a:solidFill>
                  <a:prstClr val="white"/>
                </a:solidFill>
                <a:latin typeface="Calibri" charset="0"/>
              </a:rPr>
              <a:t> </a:t>
            </a:r>
            <a:r>
              <a:rPr lang="en-US" altLang="ja-JP" sz="2600" b="0" dirty="0" err="1">
                <a:solidFill>
                  <a:prstClr val="white"/>
                </a:solidFill>
                <a:latin typeface="Calibri" charset="0"/>
              </a:rPr>
              <a:t>xíng</a:t>
            </a:r>
            <a:endParaRPr lang="en-US" altLang="ja-JP" sz="2600" b="0" dirty="0">
              <a:solidFill>
                <a:prstClr val="white"/>
              </a:solidFill>
              <a:latin typeface="Calibri" charset="0"/>
            </a:endParaRPr>
          </a:p>
        </p:txBody>
      </p:sp>
      <p:sp>
        <p:nvSpPr>
          <p:cNvPr id="15364" name="Text Placeholder 3"/>
          <p:cNvSpPr>
            <a:spLocks noGrp="1"/>
          </p:cNvSpPr>
          <p:nvPr>
            <p:ph type="body" sz="half" idx="2"/>
          </p:nvPr>
        </p:nvSpPr>
        <p:spPr>
          <a:xfrm>
            <a:off x="90488" y="5825491"/>
            <a:ext cx="9053512" cy="745172"/>
          </a:xfrm>
        </p:spPr>
        <p:txBody>
          <a:bodyPr/>
          <a:lstStyle/>
          <a:p>
            <a:r>
              <a:rPr lang="ja-JP" altLang="en-US" sz="2600" i="1" dirty="0" smtClean="0">
                <a:solidFill>
                  <a:srgbClr val="D9D9D9"/>
                </a:solidFill>
                <a:latin typeface="Calibri" charset="0"/>
              </a:rPr>
              <a:t>行</a:t>
            </a:r>
            <a:r>
              <a:rPr lang="ja-JP" altLang="en-US" sz="2600" i="1" dirty="0">
                <a:solidFill>
                  <a:srgbClr val="D9D9D9"/>
                </a:solidFill>
                <a:latin typeface="Calibri" charset="0"/>
              </a:rPr>
              <a:t>行重行行 </a:t>
            </a:r>
            <a:r>
              <a:rPr lang="en-US" altLang="ja-JP" sz="2600" i="1" dirty="0">
                <a:solidFill>
                  <a:srgbClr val="D9D9D9"/>
                </a:solidFill>
                <a:latin typeface="Calibri" charset="0"/>
              </a:rPr>
              <a:t>from </a:t>
            </a:r>
            <a:r>
              <a:rPr lang="ja-JP" altLang="en-US" sz="2600" i="1" dirty="0">
                <a:solidFill>
                  <a:srgbClr val="D9D9D9"/>
                </a:solidFill>
                <a:latin typeface="Calibri" charset="0"/>
              </a:rPr>
              <a:t>古詩十九首 </a:t>
            </a:r>
            <a:r>
              <a:rPr lang="en-US" altLang="ja-JP" sz="2600" i="1" dirty="0">
                <a:solidFill>
                  <a:srgbClr val="D9D9D9"/>
                </a:solidFill>
                <a:latin typeface="Calibri" charset="0"/>
              </a:rPr>
              <a:t>(Nineteen Old Poems)</a:t>
            </a:r>
            <a:endParaRPr lang="ja-JP" altLang="en-US" sz="2600" i="1" dirty="0">
              <a:solidFill>
                <a:srgbClr val="D9D9D9"/>
              </a:solidFill>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335797032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7"/>
            <a:ext cx="7171765" cy="5428317"/>
          </a:xfrm>
        </p:spPr>
        <p:txBody>
          <a:bodyPr anchor="ctr" anchorCtr="1"/>
          <a:lstStyle/>
          <a:p>
            <a:pPr algn="ctr"/>
            <a:r>
              <a:rPr lang="en-US" altLang="ja-JP" sz="2600" b="0" dirty="0" smtClean="0">
                <a:solidFill>
                  <a:prstClr val="white"/>
                </a:solidFill>
                <a:latin typeface="Calibri" charset="0"/>
              </a:rPr>
              <a:t>6</a:t>
            </a: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i="1" dirty="0" smtClean="0">
                <a:solidFill>
                  <a:prstClr val="white"/>
                </a:solidFill>
                <a:latin typeface="Calibri" charset="0"/>
              </a:rPr>
              <a:t>An </a:t>
            </a:r>
            <a:r>
              <a:rPr lang="en-US" altLang="ja-JP" sz="2600" b="0" i="1" dirty="0">
                <a:solidFill>
                  <a:prstClr val="white"/>
                </a:solidFill>
                <a:latin typeface="Calibri" charset="0"/>
              </a:rPr>
              <a:t>Idle Student by the Window</a:t>
            </a:r>
            <a:br>
              <a:rPr lang="en-US" altLang="ja-JP" sz="2600" b="0" i="1" dirty="0">
                <a:solidFill>
                  <a:prstClr val="white"/>
                </a:solidFill>
                <a:latin typeface="Calibri" charset="0"/>
              </a:rPr>
            </a:br>
            <a:r>
              <a:rPr lang="en-US" altLang="ja-JP" sz="2600" b="0" i="1" dirty="0" smtClean="0">
                <a:solidFill>
                  <a:prstClr val="white"/>
                </a:solidFill>
                <a:latin typeface="Calibri" charset="0"/>
              </a:rPr>
              <a:t/>
            </a:r>
            <a:br>
              <a:rPr lang="en-US" altLang="ja-JP" sz="2600" b="0" i="1" dirty="0" smtClean="0">
                <a:solidFill>
                  <a:prstClr val="white"/>
                </a:solidFill>
                <a:latin typeface="Calibri" charset="0"/>
              </a:rPr>
            </a:br>
            <a:r>
              <a:rPr lang="en-US" altLang="ja-JP" sz="2600" b="0" dirty="0" smtClean="0">
                <a:solidFill>
                  <a:prstClr val="white"/>
                </a:solidFill>
                <a:latin typeface="Calibri" charset="0"/>
              </a:rPr>
              <a:t>Whatever </a:t>
            </a:r>
            <a:r>
              <a:rPr lang="en-US" altLang="ja-JP" sz="2600" b="0" dirty="0">
                <a:solidFill>
                  <a:prstClr val="white"/>
                </a:solidFill>
                <a:latin typeface="Calibri" charset="0"/>
              </a:rPr>
              <a:t>he learns goes in</a:t>
            </a:r>
            <a:br>
              <a:rPr lang="en-US" altLang="ja-JP" sz="2600" b="0" dirty="0">
                <a:solidFill>
                  <a:prstClr val="white"/>
                </a:solidFill>
                <a:latin typeface="Calibri" charset="0"/>
              </a:rPr>
            </a:br>
            <a:r>
              <a:rPr lang="en-US" altLang="ja-JP" sz="2600" b="0" dirty="0">
                <a:solidFill>
                  <a:prstClr val="white"/>
                </a:solidFill>
                <a:latin typeface="Calibri" charset="0"/>
              </a:rPr>
              <a:t>one ear and out the other</a:t>
            </a:r>
            <a:br>
              <a:rPr lang="en-US" altLang="ja-JP" sz="2600" b="0" dirty="0">
                <a:solidFill>
                  <a:prstClr val="white"/>
                </a:solidFill>
                <a:latin typeface="Calibri" charset="0"/>
              </a:rPr>
            </a:br>
            <a:r>
              <a:rPr lang="en-US" altLang="ja-JP" sz="2600" b="0" dirty="0">
                <a:solidFill>
                  <a:prstClr val="white"/>
                </a:solidFill>
                <a:latin typeface="Calibri" charset="0"/>
              </a:rPr>
              <a:t>a firefly</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scholarly brilliance</a:t>
            </a:r>
            <a:br>
              <a:rPr lang="en-US" altLang="ja-JP" sz="2600" b="0" dirty="0">
                <a:solidFill>
                  <a:prstClr val="white"/>
                </a:solidFill>
                <a:latin typeface="Calibri" charset="0"/>
              </a:rPr>
            </a:br>
            <a:r>
              <a:rPr lang="en-US" altLang="ja-JP" sz="2600" b="0" dirty="0">
                <a:solidFill>
                  <a:prstClr val="white"/>
                </a:solidFill>
                <a:latin typeface="Calibri" charset="0"/>
              </a:rPr>
              <a:t>issues forth from your bottom</a:t>
            </a:r>
            <a:br>
              <a:rPr lang="en-US" altLang="ja-JP" sz="2600" b="0" dirty="0">
                <a:solidFill>
                  <a:prstClr val="white"/>
                </a:solidFill>
                <a:latin typeface="Calibri" charset="0"/>
              </a:rPr>
            </a:br>
            <a:r>
              <a:rPr lang="en-US" altLang="ja-JP" sz="2600" b="0" dirty="0" smtClean="0">
                <a:solidFill>
                  <a:prstClr val="white"/>
                </a:solidFill>
                <a:latin typeface="Calibri" charset="0"/>
              </a:rPr>
              <a:t>firefly</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5815012" cy="745172"/>
          </a:xfrm>
        </p:spPr>
        <p:txBody>
          <a:bodyPr/>
          <a:lstStyle/>
          <a:p>
            <a:r>
              <a:rPr lang="en-US" altLang="ja-JP" sz="2600" i="1" dirty="0" err="1">
                <a:solidFill>
                  <a:srgbClr val="D9D9D9"/>
                </a:solidFill>
                <a:latin typeface="Calibri" charset="0"/>
              </a:rPr>
              <a:t>Merwin</a:t>
            </a:r>
            <a:r>
              <a:rPr lang="en-US" altLang="ja-JP" sz="2600" i="1" dirty="0">
                <a:solidFill>
                  <a:srgbClr val="D9D9D9"/>
                </a:solidFill>
                <a:latin typeface="Calibri" charset="0"/>
              </a:rPr>
              <a:t> &amp; </a:t>
            </a:r>
            <a:r>
              <a:rPr lang="en-US" altLang="ja-JP" sz="2600" i="1" dirty="0" smtClean="0">
                <a:solidFill>
                  <a:srgbClr val="D9D9D9"/>
                </a:solidFill>
                <a:latin typeface="Calibri" charset="0"/>
              </a:rPr>
              <a:t>Lento</a:t>
            </a:r>
          </a:p>
          <a:p>
            <a:r>
              <a:rPr lang="en-US" altLang="ja-JP" sz="2600" i="1" dirty="0">
                <a:solidFill>
                  <a:srgbClr val="D9D9D9"/>
                </a:solidFill>
                <a:latin typeface="Calibri" charset="0"/>
              </a:rPr>
              <a:t>Cheryl A. Crowley </a:t>
            </a:r>
            <a:endParaRPr lang="en-US" altLang="ja-JP" sz="2600" i="1" dirty="0" smtClean="0">
              <a:solidFill>
                <a:srgbClr val="D9D9D9"/>
              </a:solidFill>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294881160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726603" cy="5247578"/>
          </a:xfrm>
        </p:spPr>
        <p:txBody>
          <a:bodyPr anchor="t"/>
          <a:lstStyle/>
          <a:p>
            <a:r>
              <a:rPr lang="en-US" altLang="ja-JP" sz="2600" b="0" dirty="0">
                <a:solidFill>
                  <a:prstClr val="white"/>
                </a:solidFill>
                <a:latin typeface="Calibri" charset="0"/>
              </a:rPr>
              <a:t>scholarly brilliance</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issues </a:t>
            </a:r>
            <a:r>
              <a:rPr lang="en-US" altLang="ja-JP" sz="2600" b="0" dirty="0">
                <a:solidFill>
                  <a:prstClr val="white"/>
                </a:solidFill>
                <a:latin typeface="Calibri" charset="0"/>
              </a:rPr>
              <a:t>forth from </a:t>
            </a: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your </a:t>
            </a:r>
            <a:r>
              <a:rPr lang="en-US" altLang="ja-JP" sz="2600" b="0" dirty="0">
                <a:solidFill>
                  <a:prstClr val="white"/>
                </a:solidFill>
                <a:latin typeface="Calibri" charset="0"/>
              </a:rPr>
              <a:t>bottom</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firefly</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385691"/>
            <a:ext cx="2726603" cy="1125945"/>
          </a:xfrm>
        </p:spPr>
        <p:txBody>
          <a:bodyPr/>
          <a:lstStyle/>
          <a:p>
            <a:r>
              <a:rPr lang="en-US" altLang="ja-JP" sz="2600" i="1" dirty="0" smtClean="0">
                <a:latin typeface="Calibri" charset="0"/>
              </a:rPr>
              <a:t>Calligraphy and painting by Buson</a:t>
            </a:r>
            <a:endParaRPr lang="ja-JP" altLang="en-US" sz="2600" i="1" dirty="0">
              <a:latin typeface="Calibri" charset="0"/>
            </a:endParaRPr>
          </a:p>
        </p:txBody>
      </p:sp>
      <p:pic>
        <p:nvPicPr>
          <p:cNvPr id="3" name="Content Placeholder 2" descr="gakumon ha shiri kara - BusonE.jpg"/>
          <p:cNvPicPr>
            <a:picLocks noGrp="1" noChangeAspect="1"/>
          </p:cNvPicPr>
          <p:nvPr>
            <p:ph idx="1"/>
          </p:nvPr>
        </p:nvPicPr>
        <p:blipFill>
          <a:blip r:embed="rId3">
            <a:extLst>
              <a:ext uri="{28A0092B-C50C-407E-A947-70E740481C1C}">
                <a14:useLocalDpi xmlns:a14="http://schemas.microsoft.com/office/drawing/2010/main" val="0"/>
              </a:ext>
            </a:extLst>
          </a:blip>
          <a:srcRect l="-11753" r="-11753"/>
          <a:stretch>
            <a:fillRect/>
          </a:stretch>
        </p:blipFill>
        <p:spPr>
          <a:xfrm>
            <a:off x="3014663" y="138113"/>
            <a:ext cx="5935662" cy="6373812"/>
          </a:xfrm>
        </p:spPr>
      </p:pic>
    </p:spTree>
    <p:extLst>
      <p:ext uri="{BB962C8B-B14F-4D97-AF65-F5344CB8AC3E}">
        <p14:creationId xmlns:p14="http://schemas.microsoft.com/office/powerpoint/2010/main" val="51598414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8</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Cicada chorus</a:t>
            </a:r>
            <a:br>
              <a:rPr lang="en-US" altLang="ja-JP" sz="2600" b="0" dirty="0">
                <a:solidFill>
                  <a:prstClr val="white"/>
                </a:solidFill>
                <a:latin typeface="Calibri" charset="0"/>
              </a:rPr>
            </a:br>
            <a:r>
              <a:rPr lang="en-US" altLang="ja-JP" sz="2600" b="0" dirty="0">
                <a:solidFill>
                  <a:prstClr val="white"/>
                </a:solidFill>
                <a:latin typeface="Calibri" charset="0"/>
              </a:rPr>
              <a:t>time for the head priest</a:t>
            </a:r>
            <a:br>
              <a:rPr lang="en-US" altLang="ja-JP" sz="2600" b="0" dirty="0">
                <a:solidFill>
                  <a:prstClr val="white"/>
                </a:solidFill>
                <a:latin typeface="Calibri" charset="0"/>
              </a:rPr>
            </a:br>
            <a:r>
              <a:rPr lang="en-US" altLang="ja-JP" sz="2600" b="0" dirty="0">
                <a:solidFill>
                  <a:prstClr val="white"/>
                </a:solidFill>
                <a:latin typeface="Calibri" charset="0"/>
              </a:rPr>
              <a:t>to take his </a:t>
            </a:r>
            <a:r>
              <a:rPr lang="en-US" altLang="ja-JP" sz="2600" b="0" dirty="0" smtClean="0">
                <a:solidFill>
                  <a:prstClr val="white"/>
                </a:solidFill>
                <a:latin typeface="Calibri" charset="0"/>
              </a:rPr>
              <a:t>bath</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the cicada are singing—</a:t>
            </a:r>
            <a:br>
              <a:rPr lang="en-US" altLang="ja-JP" sz="2600" b="0" dirty="0" smtClean="0">
                <a:solidFill>
                  <a:prstClr val="white"/>
                </a:solidFill>
                <a:latin typeface="Calibri" charset="0"/>
              </a:rPr>
            </a:br>
            <a:r>
              <a:rPr lang="en-US" altLang="ja-JP" sz="2600" b="0" dirty="0" smtClean="0">
                <a:solidFill>
                  <a:prstClr val="white"/>
                </a:solidFill>
                <a:latin typeface="Calibri" charset="0"/>
              </a:rPr>
              <a:t>abbot's</a:t>
            </a:r>
            <a:br>
              <a:rPr lang="en-US" altLang="ja-JP" sz="2600" b="0" dirty="0" smtClean="0">
                <a:solidFill>
                  <a:prstClr val="white"/>
                </a:solidFill>
                <a:latin typeface="Calibri" charset="0"/>
              </a:rPr>
            </a:br>
            <a:r>
              <a:rPr lang="en-US" altLang="ja-JP" sz="2600" b="0" dirty="0" smtClean="0">
                <a:solidFill>
                  <a:prstClr val="white"/>
                </a:solidFill>
                <a:latin typeface="Calibri" charset="0"/>
              </a:rPr>
              <a:t>bath time</a:t>
            </a:r>
            <a:br>
              <a:rPr lang="en-US" altLang="ja-JP" sz="2600" b="0" dirty="0" smtClean="0">
                <a:solidFill>
                  <a:prstClr val="white"/>
                </a:solidFill>
                <a:latin typeface="Calibri" charset="0"/>
              </a:rPr>
            </a:b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5502309" cy="745172"/>
          </a:xfrm>
        </p:spPr>
        <p:txBody>
          <a:bodyPr/>
          <a:lstStyle/>
          <a:p>
            <a:r>
              <a:rPr lang="en-US" altLang="ja-JP" sz="2600" i="1" dirty="0" err="1">
                <a:solidFill>
                  <a:srgbClr val="D9D9D9"/>
                </a:solidFill>
                <a:latin typeface="Calibri" charset="0"/>
              </a:rPr>
              <a:t>Merwin</a:t>
            </a:r>
            <a:r>
              <a:rPr lang="en-US" altLang="ja-JP" sz="2600" i="1" dirty="0">
                <a:solidFill>
                  <a:srgbClr val="D9D9D9"/>
                </a:solidFill>
                <a:latin typeface="Calibri" charset="0"/>
              </a:rPr>
              <a:t> &amp; </a:t>
            </a:r>
            <a:r>
              <a:rPr lang="en-US" altLang="ja-JP" sz="2600" i="1" dirty="0" smtClean="0">
                <a:solidFill>
                  <a:srgbClr val="D9D9D9"/>
                </a:solidFill>
                <a:latin typeface="Calibri" charset="0"/>
              </a:rPr>
              <a:t>Lento</a:t>
            </a:r>
          </a:p>
          <a:p>
            <a:r>
              <a:rPr lang="en-US" altLang="ja-JP" sz="2600" i="1" dirty="0" smtClean="0">
                <a:solidFill>
                  <a:srgbClr val="D9D9D9"/>
                </a:solidFill>
                <a:latin typeface="Calibri" charset="0"/>
              </a:rPr>
              <a:t>Wallace</a:t>
            </a:r>
            <a:r>
              <a:rPr lang="en-US" altLang="ja-JP" sz="2600" i="1" dirty="0" smtClean="0">
                <a:solidFill>
                  <a:srgbClr val="D9D9D9"/>
                </a:solidFill>
                <a:latin typeface="Calibri" charset="0"/>
              </a:rPr>
              <a:t> </a:t>
            </a:r>
            <a:endParaRPr lang="ja-JP" altLang="en-US" sz="2600" i="1" dirty="0">
              <a:solidFill>
                <a:srgbClr val="D9D9D9"/>
              </a:solidFill>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322576461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726603" cy="5247578"/>
          </a:xfrm>
        </p:spPr>
        <p:txBody>
          <a:bodyPr anchor="t"/>
          <a:lstStyle/>
          <a:p>
            <a:r>
              <a:rPr lang="en-US" altLang="ja-JP" sz="2600" b="0" dirty="0">
                <a:solidFill>
                  <a:prstClr val="white"/>
                </a:solidFill>
                <a:latin typeface="Calibri" charset="0"/>
              </a:rPr>
              <a:t>Cicada chorus</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time </a:t>
            </a:r>
            <a:r>
              <a:rPr lang="en-US" altLang="ja-JP" sz="2600" b="0" dirty="0">
                <a:solidFill>
                  <a:prstClr val="white"/>
                </a:solidFill>
                <a:latin typeface="Calibri" charset="0"/>
              </a:rPr>
              <a:t>for the head priest</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to </a:t>
            </a:r>
            <a:r>
              <a:rPr lang="en-US" altLang="ja-JP" sz="2600" b="0" dirty="0">
                <a:solidFill>
                  <a:prstClr val="white"/>
                </a:solidFill>
                <a:latin typeface="Calibri" charset="0"/>
              </a:rPr>
              <a:t>take his bath</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385691"/>
            <a:ext cx="2726603" cy="1125945"/>
          </a:xfrm>
        </p:spPr>
        <p:txBody>
          <a:bodyPr/>
          <a:lstStyle/>
          <a:p>
            <a:r>
              <a:rPr lang="en-US" altLang="ja-JP" sz="2600" i="1" dirty="0" smtClean="0">
                <a:latin typeface="Calibri" charset="0"/>
              </a:rPr>
              <a:t>Calligraphy and painting by Buson</a:t>
            </a:r>
            <a:endParaRPr lang="ja-JP" altLang="en-US" sz="2600" i="1" dirty="0">
              <a:latin typeface="Calibri" charset="0"/>
            </a:endParaRPr>
          </a:p>
        </p:txBody>
      </p:sp>
      <p:pic>
        <p:nvPicPr>
          <p:cNvPr id="3" name="Content Placeholder 2" descr="semi naki ya.jpg"/>
          <p:cNvPicPr>
            <a:picLocks noGrp="1" noChangeAspect="1"/>
          </p:cNvPicPr>
          <p:nvPr>
            <p:ph idx="1"/>
          </p:nvPr>
        </p:nvPicPr>
        <p:blipFill>
          <a:blip r:embed="rId3" cstate="print">
            <a:extLst>
              <a:ext uri="{28A0092B-C50C-407E-A947-70E740481C1C}">
                <a14:useLocalDpi xmlns:a14="http://schemas.microsoft.com/office/drawing/2010/main" val="0"/>
              </a:ext>
            </a:extLst>
          </a:blip>
          <a:srcRect t="7501" b="7501"/>
          <a:stretch>
            <a:fillRect/>
          </a:stretch>
        </p:blipFill>
        <p:spPr>
          <a:xfrm>
            <a:off x="3014663" y="138113"/>
            <a:ext cx="5935662" cy="6373812"/>
          </a:xfrm>
        </p:spPr>
      </p:pic>
    </p:spTree>
    <p:extLst>
      <p:ext uri="{BB962C8B-B14F-4D97-AF65-F5344CB8AC3E}">
        <p14:creationId xmlns:p14="http://schemas.microsoft.com/office/powerpoint/2010/main" val="208678664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9</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summer shower—</a:t>
            </a:r>
            <a:br>
              <a:rPr lang="en-US" altLang="ja-JP" sz="2600" b="0" dirty="0">
                <a:solidFill>
                  <a:prstClr val="white"/>
                </a:solidFill>
                <a:latin typeface="Calibri" charset="0"/>
              </a:rPr>
            </a:br>
            <a:r>
              <a:rPr lang="en-US" altLang="ja-JP" sz="2600" b="0" dirty="0">
                <a:solidFill>
                  <a:prstClr val="white"/>
                </a:solidFill>
                <a:latin typeface="Calibri" charset="0"/>
              </a:rPr>
              <a:t>clutching the leaves of grass</a:t>
            </a:r>
            <a:br>
              <a:rPr lang="en-US" altLang="ja-JP" sz="2600" b="0" dirty="0">
                <a:solidFill>
                  <a:prstClr val="white"/>
                </a:solidFill>
                <a:latin typeface="Calibri" charset="0"/>
              </a:rPr>
            </a:br>
            <a:r>
              <a:rPr lang="en-US" altLang="ja-JP" sz="2600" b="0" dirty="0">
                <a:solidFill>
                  <a:prstClr val="white"/>
                </a:solidFill>
                <a:latin typeface="Calibri" charset="0"/>
              </a:rPr>
              <a:t>a flock of </a:t>
            </a:r>
            <a:r>
              <a:rPr lang="en-US" altLang="ja-JP" sz="2600" b="0" dirty="0" smtClean="0">
                <a:solidFill>
                  <a:prstClr val="white"/>
                </a:solidFill>
                <a:latin typeface="Calibri" charset="0"/>
              </a:rPr>
              <a:t>sparrows</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r>
              <a:rPr lang="en-US" altLang="ja-JP" sz="2600" i="1" dirty="0">
                <a:solidFill>
                  <a:srgbClr val="D9D9D9"/>
                </a:solidFill>
                <a:latin typeface="Calibri" charset="0"/>
              </a:rPr>
              <a:t>Ueda </a:t>
            </a:r>
            <a:endParaRPr lang="ja-JP" altLang="en-US" sz="2600" i="1" dirty="0">
              <a:solidFill>
                <a:srgbClr val="D9D9D9"/>
              </a:solidFill>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47549539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10</a:t>
            </a: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Don’t </a:t>
            </a:r>
            <a:r>
              <a:rPr lang="en-US" altLang="ja-JP" sz="2600" b="0" dirty="0">
                <a:solidFill>
                  <a:prstClr val="white"/>
                </a:solidFill>
                <a:latin typeface="Calibri" charset="0"/>
              </a:rPr>
              <a:t>wake me from</a:t>
            </a:r>
            <a:br>
              <a:rPr lang="en-US" altLang="ja-JP" sz="2600" b="0" dirty="0">
                <a:solidFill>
                  <a:prstClr val="white"/>
                </a:solidFill>
                <a:latin typeface="Calibri" charset="0"/>
              </a:rPr>
            </a:br>
            <a:r>
              <a:rPr lang="en-US" altLang="ja-JP" sz="2600" b="0" dirty="0">
                <a:solidFill>
                  <a:prstClr val="white"/>
                </a:solidFill>
                <a:latin typeface="Calibri" charset="0"/>
              </a:rPr>
              <a:t>This intoxicating dream</a:t>
            </a:r>
            <a:br>
              <a:rPr lang="en-US" altLang="ja-JP" sz="2600" b="0" dirty="0">
                <a:solidFill>
                  <a:prstClr val="white"/>
                </a:solidFill>
                <a:latin typeface="Calibri" charset="0"/>
              </a:rPr>
            </a:br>
            <a:r>
              <a:rPr lang="en-US" altLang="ja-JP" sz="2600" b="0" dirty="0">
                <a:solidFill>
                  <a:prstClr val="white"/>
                </a:solidFill>
                <a:latin typeface="Calibri" charset="0"/>
              </a:rPr>
              <a:t>On this intoxicated night.</a:t>
            </a:r>
            <a:br>
              <a:rPr lang="en-US" altLang="ja-JP" sz="2600" b="0" dirty="0">
                <a:solidFill>
                  <a:prstClr val="white"/>
                </a:solidFill>
                <a:latin typeface="Calibri" charset="0"/>
              </a:rPr>
            </a:br>
            <a:r>
              <a:rPr lang="en-US" altLang="ja-JP" sz="2600" b="0" dirty="0">
                <a:solidFill>
                  <a:prstClr val="white"/>
                </a:solidFill>
                <a:latin typeface="Calibri" charset="0"/>
              </a:rPr>
              <a:t>”Welcome luck! (Go away demons!)</a:t>
            </a:r>
            <a:r>
              <a:rPr lang="en-US" altLang="ja-JP" sz="2600" b="0" dirty="0" smtClean="0">
                <a:solidFill>
                  <a:prstClr val="white"/>
                </a:solidFill>
                <a:latin typeface="Calibri" charset="0"/>
              </a:rPr>
              <a:t>”</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YOI-YUME NO YOI-NE SAMASUNA.</a:t>
            </a:r>
            <a:br>
              <a:rPr lang="en-US" altLang="ja-JP" sz="2600" b="0" dirty="0" smtClean="0">
                <a:solidFill>
                  <a:prstClr val="white"/>
                </a:solidFill>
                <a:latin typeface="Calibri" charset="0"/>
              </a:rPr>
            </a:br>
            <a:r>
              <a:rPr lang="en-US" altLang="ja-JP" sz="2600" b="0" dirty="0" smtClean="0">
                <a:solidFill>
                  <a:prstClr val="white"/>
                </a:solidFill>
                <a:latin typeface="Calibri" charset="0"/>
              </a:rPr>
              <a:t>FUKU HA UCHI!</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r>
              <a:rPr lang="en-US" altLang="ja-JP" sz="2600" i="1" dirty="0">
                <a:solidFill>
                  <a:srgbClr val="D9D9D9"/>
                </a:solidFill>
                <a:latin typeface="Calibri" charset="0"/>
              </a:rPr>
              <a:t>Wallace </a:t>
            </a:r>
            <a:endParaRPr lang="ja-JP" altLang="en-US" sz="2600" i="1" dirty="0">
              <a:solidFill>
                <a:srgbClr val="D9D9D9"/>
              </a:solidFill>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105627244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10</a:t>
            </a: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Don’t </a:t>
            </a:r>
            <a:r>
              <a:rPr lang="en-US" altLang="ja-JP" sz="2600" b="0" dirty="0">
                <a:solidFill>
                  <a:prstClr val="white"/>
                </a:solidFill>
                <a:latin typeface="Calibri" charset="0"/>
              </a:rPr>
              <a:t>wake me from</a:t>
            </a:r>
            <a:br>
              <a:rPr lang="en-US" altLang="ja-JP" sz="2600" b="0" dirty="0">
                <a:solidFill>
                  <a:prstClr val="white"/>
                </a:solidFill>
                <a:latin typeface="Calibri" charset="0"/>
              </a:rPr>
            </a:br>
            <a:r>
              <a:rPr lang="en-US" altLang="ja-JP" sz="2600" b="0" dirty="0">
                <a:solidFill>
                  <a:prstClr val="white"/>
                </a:solidFill>
                <a:latin typeface="Calibri" charset="0"/>
              </a:rPr>
              <a:t>This intoxicating dream</a:t>
            </a:r>
            <a:br>
              <a:rPr lang="en-US" altLang="ja-JP" sz="2600" b="0" dirty="0">
                <a:solidFill>
                  <a:prstClr val="white"/>
                </a:solidFill>
                <a:latin typeface="Calibri" charset="0"/>
              </a:rPr>
            </a:br>
            <a:r>
              <a:rPr lang="en-US" altLang="ja-JP" sz="2600" b="0" dirty="0">
                <a:solidFill>
                  <a:prstClr val="white"/>
                </a:solidFill>
                <a:latin typeface="Calibri" charset="0"/>
              </a:rPr>
              <a:t>On this intoxicated night.</a:t>
            </a:r>
            <a:br>
              <a:rPr lang="en-US" altLang="ja-JP" sz="2600" b="0" dirty="0">
                <a:solidFill>
                  <a:prstClr val="white"/>
                </a:solidFill>
                <a:latin typeface="Calibri" charset="0"/>
              </a:rPr>
            </a:br>
            <a:r>
              <a:rPr lang="en-US" altLang="ja-JP" sz="2600" b="0" dirty="0" smtClean="0">
                <a:solidFill>
                  <a:prstClr val="white"/>
                </a:solidFill>
                <a:latin typeface="Calibri" charset="0"/>
              </a:rPr>
              <a:t>"Help! There are bats in the house!"</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YOI-YUME NO YOI-NE SAMASUNA.</a:t>
            </a:r>
            <a:br>
              <a:rPr lang="en-US" altLang="ja-JP" sz="2600" b="0" dirty="0" smtClean="0">
                <a:solidFill>
                  <a:prstClr val="white"/>
                </a:solidFill>
                <a:latin typeface="Calibri" charset="0"/>
              </a:rPr>
            </a:br>
            <a:r>
              <a:rPr lang="en-US" altLang="ja-JP" sz="2600" b="0" dirty="0" smtClean="0">
                <a:solidFill>
                  <a:prstClr val="white"/>
                </a:solidFill>
                <a:latin typeface="Calibri" charset="0"/>
              </a:rPr>
              <a:t>FUKU HA UCHI!</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r>
              <a:rPr lang="en-US" altLang="ja-JP" sz="2600" i="1" dirty="0">
                <a:solidFill>
                  <a:srgbClr val="D9D9D9"/>
                </a:solidFill>
                <a:latin typeface="Calibri" charset="0"/>
              </a:rPr>
              <a:t>Wallace </a:t>
            </a:r>
            <a:endParaRPr lang="ja-JP" altLang="en-US" sz="2600" i="1" dirty="0">
              <a:solidFill>
                <a:srgbClr val="D9D9D9"/>
              </a:solidFill>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316618475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3834967" cy="5247578"/>
          </a:xfrm>
        </p:spPr>
        <p:txBody>
          <a:bodyPr anchor="t"/>
          <a:lstStyle/>
          <a:p>
            <a:r>
              <a:rPr lang="en-US" altLang="ja-JP" sz="2600" b="0" dirty="0">
                <a:solidFill>
                  <a:prstClr val="white"/>
                </a:solidFill>
                <a:latin typeface="Calibri" charset="0"/>
              </a:rPr>
              <a:t>Don’t wake me from</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This </a:t>
            </a:r>
            <a:r>
              <a:rPr lang="en-US" altLang="ja-JP" sz="2600" b="0" dirty="0">
                <a:solidFill>
                  <a:prstClr val="white"/>
                </a:solidFill>
                <a:latin typeface="Calibri" charset="0"/>
              </a:rPr>
              <a:t>intoxicating dream</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On </a:t>
            </a:r>
            <a:r>
              <a:rPr lang="en-US" altLang="ja-JP" sz="2600" b="0" dirty="0">
                <a:solidFill>
                  <a:prstClr val="white"/>
                </a:solidFill>
                <a:latin typeface="Calibri" charset="0"/>
              </a:rPr>
              <a:t>this intoxicated night.</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a:t>
            </a:r>
            <a:r>
              <a:rPr lang="en-US" altLang="ja-JP" sz="2600" b="0" dirty="0">
                <a:solidFill>
                  <a:prstClr val="white"/>
                </a:solidFill>
                <a:latin typeface="Calibri" charset="0"/>
              </a:rPr>
              <a:t>Welcome luck! (Go away demons!)”</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385691"/>
            <a:ext cx="2726603" cy="1125945"/>
          </a:xfrm>
        </p:spPr>
        <p:txBody>
          <a:bodyPr/>
          <a:lstStyle/>
          <a:p>
            <a:r>
              <a:rPr lang="en-US" altLang="ja-JP" sz="2600" i="1" dirty="0" smtClean="0">
                <a:latin typeface="Calibri" charset="0"/>
              </a:rPr>
              <a:t>Calligraphy and painting by Buson</a:t>
            </a:r>
            <a:endParaRPr lang="ja-JP" altLang="en-US" sz="2600" i="1" dirty="0">
              <a:latin typeface="Calibri" charset="0"/>
            </a:endParaRPr>
          </a:p>
        </p:txBody>
      </p:sp>
      <p:pic>
        <p:nvPicPr>
          <p:cNvPr id="3" name="Content Placeholder 2" descr="Buson haiga - yoi yumeEE.jpg"/>
          <p:cNvPicPr>
            <a:picLocks noGrp="1" noChangeAspect="1"/>
          </p:cNvPicPr>
          <p:nvPr>
            <p:ph idx="1"/>
          </p:nvPr>
        </p:nvPicPr>
        <p:blipFill rotWithShape="1">
          <a:blip r:embed="rId3">
            <a:extLst>
              <a:ext uri="{28A0092B-C50C-407E-A947-70E740481C1C}">
                <a14:useLocalDpi xmlns:a14="http://schemas.microsoft.com/office/drawing/2010/main" val="0"/>
              </a:ext>
            </a:extLst>
          </a:blip>
          <a:srcRect l="6433" t="62863" r="14452" b="19374"/>
          <a:stretch/>
        </p:blipFill>
        <p:spPr>
          <a:xfrm>
            <a:off x="3774187" y="873485"/>
            <a:ext cx="5203418" cy="4653016"/>
          </a:xfrm>
        </p:spPr>
      </p:pic>
    </p:spTree>
    <p:extLst>
      <p:ext uri="{BB962C8B-B14F-4D97-AF65-F5344CB8AC3E}">
        <p14:creationId xmlns:p14="http://schemas.microsoft.com/office/powerpoint/2010/main" val="191932345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3834967" cy="5247578"/>
          </a:xfrm>
        </p:spPr>
        <p:txBody>
          <a:bodyPr anchor="t"/>
          <a:lstStyle/>
          <a:p>
            <a:r>
              <a:rPr lang="en-US" altLang="ja-JP" sz="2600" b="0" dirty="0">
                <a:solidFill>
                  <a:prstClr val="white"/>
                </a:solidFill>
                <a:latin typeface="Calibri" charset="0"/>
              </a:rPr>
              <a:t>Don’t wake me from</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This </a:t>
            </a:r>
            <a:r>
              <a:rPr lang="en-US" altLang="ja-JP" sz="2600" b="0" dirty="0">
                <a:solidFill>
                  <a:prstClr val="white"/>
                </a:solidFill>
                <a:latin typeface="Calibri" charset="0"/>
              </a:rPr>
              <a:t>intoxicating dream</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On </a:t>
            </a:r>
            <a:r>
              <a:rPr lang="en-US" altLang="ja-JP" sz="2600" b="0" dirty="0">
                <a:solidFill>
                  <a:prstClr val="white"/>
                </a:solidFill>
                <a:latin typeface="Calibri" charset="0"/>
              </a:rPr>
              <a:t>this intoxicated night.</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a:t>
            </a:r>
            <a:r>
              <a:rPr lang="en-US" altLang="ja-JP" sz="2600" b="0" dirty="0">
                <a:solidFill>
                  <a:prstClr val="white"/>
                </a:solidFill>
                <a:latin typeface="Calibri" charset="0"/>
              </a:rPr>
              <a:t>Welcome luck! (Go away demons!)”</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385691"/>
            <a:ext cx="2726603" cy="1125945"/>
          </a:xfrm>
        </p:spPr>
        <p:txBody>
          <a:bodyPr/>
          <a:lstStyle/>
          <a:p>
            <a:r>
              <a:rPr lang="en-US" altLang="ja-JP" sz="2600" i="1" dirty="0" smtClean="0">
                <a:latin typeface="Calibri" charset="0"/>
              </a:rPr>
              <a:t>Calligraphy and painting by Buson</a:t>
            </a:r>
            <a:endParaRPr lang="ja-JP" altLang="en-US" sz="2600" i="1" dirty="0">
              <a:latin typeface="Calibri" charset="0"/>
            </a:endParaRPr>
          </a:p>
        </p:txBody>
      </p:sp>
      <p:pic>
        <p:nvPicPr>
          <p:cNvPr id="3" name="Content Placeholder 2" descr="Buson haiga - yoi yumeEE.jpg"/>
          <p:cNvPicPr>
            <a:picLocks noGrp="1" noChangeAspect="1"/>
          </p:cNvPicPr>
          <p:nvPr>
            <p:ph idx="1"/>
          </p:nvPr>
        </p:nvPicPr>
        <p:blipFill>
          <a:blip r:embed="rId3">
            <a:extLst>
              <a:ext uri="{28A0092B-C50C-407E-A947-70E740481C1C}">
                <a14:useLocalDpi xmlns:a14="http://schemas.microsoft.com/office/drawing/2010/main" val="0"/>
              </a:ext>
            </a:extLst>
          </a:blip>
          <a:srcRect l="-135454" r="-135454"/>
          <a:stretch>
            <a:fillRect/>
          </a:stretch>
        </p:blipFill>
        <p:spPr>
          <a:xfrm>
            <a:off x="3014663" y="138113"/>
            <a:ext cx="5935662" cy="6373812"/>
          </a:xfrm>
        </p:spPr>
      </p:pic>
    </p:spTree>
    <p:extLst>
      <p:ext uri="{BB962C8B-B14F-4D97-AF65-F5344CB8AC3E}">
        <p14:creationId xmlns:p14="http://schemas.microsoft.com/office/powerpoint/2010/main" val="138532743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Autumn</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endParaRPr lang="ja-JP" altLang="en-US" sz="2600" i="1" dirty="0">
              <a:solidFill>
                <a:srgbClr val="D9D9D9"/>
              </a:solidFill>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134279599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12</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at a flash</a:t>
            </a:r>
            <a:br>
              <a:rPr lang="en-US" altLang="ja-JP" sz="2600" b="0" dirty="0">
                <a:solidFill>
                  <a:prstClr val="white"/>
                </a:solidFill>
                <a:latin typeface="Calibri" charset="0"/>
              </a:rPr>
            </a:br>
            <a:r>
              <a:rPr lang="en-US" altLang="ja-JP" sz="2600" b="0" dirty="0">
                <a:solidFill>
                  <a:prstClr val="white"/>
                </a:solidFill>
                <a:latin typeface="Calibri" charset="0"/>
              </a:rPr>
              <a:t>of lightning, the sound of dew</a:t>
            </a:r>
            <a:br>
              <a:rPr lang="en-US" altLang="ja-JP" sz="2600" b="0" dirty="0">
                <a:solidFill>
                  <a:prstClr val="white"/>
                </a:solidFill>
                <a:latin typeface="Calibri" charset="0"/>
              </a:rPr>
            </a:br>
            <a:r>
              <a:rPr lang="en-US" altLang="ja-JP" sz="2600" b="0" dirty="0">
                <a:solidFill>
                  <a:prstClr val="white"/>
                </a:solidFill>
                <a:latin typeface="Calibri" charset="0"/>
              </a:rPr>
              <a:t>falling from a </a:t>
            </a:r>
            <a:r>
              <a:rPr lang="en-US" altLang="ja-JP" sz="2600" b="0" dirty="0" smtClean="0">
                <a:solidFill>
                  <a:prstClr val="white"/>
                </a:solidFill>
                <a:latin typeface="Calibri" charset="0"/>
              </a:rPr>
              <a:t>bamboo</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r>
              <a:rPr lang="en-US" altLang="ja-JP" sz="2600" i="1" dirty="0">
                <a:solidFill>
                  <a:srgbClr val="D9D9D9"/>
                </a:solidFill>
                <a:latin typeface="Calibri" charset="0"/>
              </a:rPr>
              <a:t>Ueda </a:t>
            </a:r>
            <a:endParaRPr lang="ja-JP" altLang="en-US" sz="2600" i="1" dirty="0">
              <a:solidFill>
                <a:srgbClr val="D9D9D9"/>
              </a:solidFill>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398181791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250550" y="0"/>
            <a:ext cx="7171765" cy="4482354"/>
          </a:xfrm>
        </p:spPr>
        <p:txBody>
          <a:bodyPr anchor="ctr" anchorCtr="1"/>
          <a:lstStyle/>
          <a:p>
            <a:pPr algn="ctr"/>
            <a:r>
              <a:rPr lang="en-US" altLang="ja-JP" sz="2600" b="0" dirty="0" smtClean="0">
                <a:solidFill>
                  <a:prstClr val="white"/>
                </a:solidFill>
                <a:latin typeface="Calibri" charset="0"/>
              </a:rPr>
              <a:t>12</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at a flash</a:t>
            </a:r>
            <a:br>
              <a:rPr lang="en-US" altLang="ja-JP" sz="2600" b="0" dirty="0">
                <a:solidFill>
                  <a:prstClr val="white"/>
                </a:solidFill>
                <a:latin typeface="Calibri" charset="0"/>
              </a:rPr>
            </a:br>
            <a:r>
              <a:rPr lang="en-US" altLang="ja-JP" sz="2600" b="0" dirty="0">
                <a:solidFill>
                  <a:prstClr val="white"/>
                </a:solidFill>
                <a:latin typeface="Calibri" charset="0"/>
              </a:rPr>
              <a:t>of lightning, the sound of dew</a:t>
            </a:r>
            <a:br>
              <a:rPr lang="en-US" altLang="ja-JP" sz="2600" b="0" dirty="0">
                <a:solidFill>
                  <a:prstClr val="white"/>
                </a:solidFill>
                <a:latin typeface="Calibri" charset="0"/>
              </a:rPr>
            </a:br>
            <a:r>
              <a:rPr lang="en-US" altLang="ja-JP" sz="2600" b="0" dirty="0">
                <a:solidFill>
                  <a:prstClr val="white"/>
                </a:solidFill>
                <a:latin typeface="Calibri" charset="0"/>
              </a:rPr>
              <a:t>falling from a </a:t>
            </a:r>
            <a:r>
              <a:rPr lang="en-US" altLang="ja-JP" sz="2600" b="0" dirty="0" smtClean="0">
                <a:solidFill>
                  <a:prstClr val="white"/>
                </a:solidFill>
                <a:latin typeface="Calibri" charset="0"/>
              </a:rPr>
              <a:t>bamboo</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r>
              <a:rPr lang="en-US" altLang="ja-JP" sz="2600" i="1" dirty="0">
                <a:solidFill>
                  <a:srgbClr val="D9D9D9"/>
                </a:solidFill>
                <a:latin typeface="Calibri" charset="0"/>
              </a:rPr>
              <a:t>Ueda </a:t>
            </a:r>
            <a:endParaRPr lang="ja-JP" altLang="en-US" sz="2600" i="1" dirty="0">
              <a:solidFill>
                <a:srgbClr val="D9D9D9"/>
              </a:solidFill>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
        <p:nvSpPr>
          <p:cNvPr id="3" name="TextBox 2"/>
          <p:cNvSpPr txBox="1"/>
          <p:nvPr/>
        </p:nvSpPr>
        <p:spPr>
          <a:xfrm>
            <a:off x="4077616" y="4211737"/>
            <a:ext cx="4790643" cy="1938992"/>
          </a:xfrm>
          <a:prstGeom prst="rect">
            <a:avLst/>
          </a:prstGeom>
          <a:noFill/>
        </p:spPr>
        <p:txBody>
          <a:bodyPr wrap="square" rtlCol="0">
            <a:spAutoFit/>
          </a:bodyPr>
          <a:lstStyle/>
          <a:p>
            <a:r>
              <a:rPr lang="en-US" altLang="ja-JP" dirty="0">
                <a:solidFill>
                  <a:srgbClr val="FFFF00"/>
                </a:solidFill>
              </a:rPr>
              <a:t>petal after petal</a:t>
            </a:r>
          </a:p>
          <a:p>
            <a:r>
              <a:rPr lang="en-US" altLang="ja-JP" dirty="0">
                <a:solidFill>
                  <a:srgbClr val="FFFF00"/>
                </a:solidFill>
              </a:rPr>
              <a:t>mountain roses flutter down:</a:t>
            </a:r>
          </a:p>
          <a:p>
            <a:r>
              <a:rPr lang="en-US" altLang="ja-JP" dirty="0">
                <a:solidFill>
                  <a:srgbClr val="FFFF00"/>
                </a:solidFill>
              </a:rPr>
              <a:t>the sound of the rapids </a:t>
            </a:r>
            <a:endParaRPr lang="en-US" altLang="ja-JP" dirty="0" smtClean="0">
              <a:solidFill>
                <a:srgbClr val="FFFF00"/>
              </a:solidFill>
            </a:endParaRPr>
          </a:p>
          <a:p>
            <a:endParaRPr kumimoji="1" lang="en-US" altLang="ja-JP" dirty="0">
              <a:solidFill>
                <a:srgbClr val="FFFF00"/>
              </a:solidFill>
            </a:endParaRPr>
          </a:p>
          <a:p>
            <a:r>
              <a:rPr lang="en-US" altLang="ja-JP" dirty="0" smtClean="0">
                <a:solidFill>
                  <a:srgbClr val="FFFF00"/>
                </a:solidFill>
              </a:rPr>
              <a:t>(Basho)</a:t>
            </a:r>
            <a:endParaRPr kumimoji="1" lang="ja-JP" altLang="en-US" dirty="0">
              <a:solidFill>
                <a:srgbClr val="FFFF00"/>
              </a:solidFill>
            </a:endParaRPr>
          </a:p>
        </p:txBody>
      </p:sp>
    </p:spTree>
    <p:extLst>
      <p:ext uri="{BB962C8B-B14F-4D97-AF65-F5344CB8AC3E}">
        <p14:creationId xmlns:p14="http://schemas.microsoft.com/office/powerpoint/2010/main" val="69512059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13</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over the sumo match</a:t>
            </a:r>
            <a:br>
              <a:rPr lang="en-US" altLang="ja-JP" sz="2600" b="0" dirty="0">
                <a:solidFill>
                  <a:prstClr val="white"/>
                </a:solidFill>
                <a:latin typeface="Calibri" charset="0"/>
              </a:rPr>
            </a:br>
            <a:r>
              <a:rPr lang="en-US" altLang="ja-JP" sz="2600" b="0" dirty="0">
                <a:solidFill>
                  <a:prstClr val="white"/>
                </a:solidFill>
                <a:latin typeface="Calibri" charset="0"/>
              </a:rPr>
              <a:t>he should </a:t>
            </a:r>
            <a:r>
              <a:rPr lang="en-US" altLang="ja-JP" sz="2600" b="0" dirty="0" smtClean="0">
                <a:solidFill>
                  <a:prstClr val="white"/>
                </a:solidFill>
                <a:latin typeface="Calibri" charset="0"/>
              </a:rPr>
              <a:t>never have </a:t>
            </a:r>
            <a:r>
              <a:rPr lang="en-US" altLang="ja-JP" sz="2600" b="0" dirty="0">
                <a:solidFill>
                  <a:prstClr val="white"/>
                </a:solidFill>
                <a:latin typeface="Calibri" charset="0"/>
              </a:rPr>
              <a:t>lost</a:t>
            </a:r>
            <a:br>
              <a:rPr lang="en-US" altLang="ja-JP" sz="2600" b="0" dirty="0">
                <a:solidFill>
                  <a:prstClr val="white"/>
                </a:solidFill>
                <a:latin typeface="Calibri" charset="0"/>
              </a:rPr>
            </a:br>
            <a:r>
              <a:rPr lang="en-US" altLang="ja-JP" sz="2600" b="0" dirty="0">
                <a:solidFill>
                  <a:prstClr val="white"/>
                </a:solidFill>
                <a:latin typeface="Calibri" charset="0"/>
              </a:rPr>
              <a:t>a pillow </a:t>
            </a:r>
            <a:r>
              <a:rPr lang="en-US" altLang="ja-JP" sz="2600" b="0" dirty="0" smtClean="0">
                <a:solidFill>
                  <a:prstClr val="white"/>
                </a:solidFill>
                <a:latin typeface="Calibri" charset="0"/>
              </a:rPr>
              <a:t>talk</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r>
              <a:rPr lang="en-US" altLang="ja-JP" sz="2600" i="1" dirty="0">
                <a:solidFill>
                  <a:srgbClr val="D9D9D9"/>
                </a:solidFill>
                <a:latin typeface="Calibri" charset="0"/>
              </a:rPr>
              <a:t>Ueda </a:t>
            </a:r>
            <a:endParaRPr lang="ja-JP" altLang="en-US" sz="2600" i="1" dirty="0">
              <a:solidFill>
                <a:srgbClr val="D9D9D9"/>
              </a:solidFill>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42004853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726603" cy="5247578"/>
          </a:xfrm>
        </p:spPr>
        <p:txBody>
          <a:bodyPr anchor="t"/>
          <a:lstStyle/>
          <a:p>
            <a:r>
              <a:rPr lang="en-US" altLang="ja-JP" sz="2600" b="0" dirty="0">
                <a:solidFill>
                  <a:prstClr val="white"/>
                </a:solidFill>
                <a:latin typeface="Calibri" charset="0"/>
              </a:rPr>
              <a:t>over the sumo match</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he </a:t>
            </a:r>
            <a:r>
              <a:rPr lang="en-US" altLang="ja-JP" sz="2600" b="0" dirty="0">
                <a:solidFill>
                  <a:prstClr val="white"/>
                </a:solidFill>
                <a:latin typeface="Calibri" charset="0"/>
              </a:rPr>
              <a:t>should never have lost</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a </a:t>
            </a:r>
            <a:r>
              <a:rPr lang="en-US" altLang="ja-JP" sz="2600" b="0" dirty="0">
                <a:solidFill>
                  <a:prstClr val="white"/>
                </a:solidFill>
                <a:latin typeface="Calibri" charset="0"/>
              </a:rPr>
              <a:t>pillow talk</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385691"/>
            <a:ext cx="2726603" cy="1125945"/>
          </a:xfrm>
        </p:spPr>
        <p:txBody>
          <a:bodyPr/>
          <a:lstStyle/>
          <a:p>
            <a:r>
              <a:rPr lang="en-US" altLang="ja-JP" sz="2600" i="1" dirty="0" smtClean="0">
                <a:latin typeface="Calibri" charset="0"/>
              </a:rPr>
              <a:t>Calligraphy and painting by Buson</a:t>
            </a:r>
            <a:endParaRPr lang="ja-JP" altLang="en-US" sz="2600" i="1" dirty="0">
              <a:latin typeface="Calibri" charset="0"/>
            </a:endParaRPr>
          </a:p>
        </p:txBody>
      </p:sp>
      <p:pic>
        <p:nvPicPr>
          <p:cNvPr id="3" name="Content Placeholder 2" descr="Buson haiga - makemajiki.jpg"/>
          <p:cNvPicPr>
            <a:picLocks noGrp="1" noChangeAspect="1"/>
          </p:cNvPicPr>
          <p:nvPr>
            <p:ph idx="1"/>
          </p:nvPr>
        </p:nvPicPr>
        <p:blipFill rotWithShape="1">
          <a:blip r:embed="rId3">
            <a:extLst>
              <a:ext uri="{28A0092B-C50C-407E-A947-70E740481C1C}">
                <a14:useLocalDpi xmlns:a14="http://schemas.microsoft.com/office/drawing/2010/main" val="0"/>
              </a:ext>
            </a:extLst>
          </a:blip>
          <a:srcRect l="50192" t="33500" r="12645" b="30389"/>
          <a:stretch/>
        </p:blipFill>
        <p:spPr>
          <a:xfrm>
            <a:off x="3670967" y="869082"/>
            <a:ext cx="5152729" cy="4580666"/>
          </a:xfrm>
        </p:spPr>
      </p:pic>
    </p:spTree>
    <p:extLst>
      <p:ext uri="{BB962C8B-B14F-4D97-AF65-F5344CB8AC3E}">
        <p14:creationId xmlns:p14="http://schemas.microsoft.com/office/powerpoint/2010/main" val="137941007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726603" cy="5247578"/>
          </a:xfrm>
        </p:spPr>
        <p:txBody>
          <a:bodyPr anchor="t"/>
          <a:lstStyle/>
          <a:p>
            <a:r>
              <a:rPr lang="en-US" altLang="ja-JP" sz="2600" b="0" dirty="0">
                <a:solidFill>
                  <a:prstClr val="white"/>
                </a:solidFill>
                <a:latin typeface="Calibri" charset="0"/>
              </a:rPr>
              <a:t>over the sumo match</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he </a:t>
            </a:r>
            <a:r>
              <a:rPr lang="en-US" altLang="ja-JP" sz="2600" b="0" dirty="0">
                <a:solidFill>
                  <a:prstClr val="white"/>
                </a:solidFill>
                <a:latin typeface="Calibri" charset="0"/>
              </a:rPr>
              <a:t>should never have lost</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a </a:t>
            </a:r>
            <a:r>
              <a:rPr lang="en-US" altLang="ja-JP" sz="2600" b="0" dirty="0">
                <a:solidFill>
                  <a:prstClr val="white"/>
                </a:solidFill>
                <a:latin typeface="Calibri" charset="0"/>
              </a:rPr>
              <a:t>pillow talk</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385691"/>
            <a:ext cx="2726603" cy="1125945"/>
          </a:xfrm>
        </p:spPr>
        <p:txBody>
          <a:bodyPr/>
          <a:lstStyle/>
          <a:p>
            <a:r>
              <a:rPr lang="en-US" altLang="ja-JP" sz="2600" i="1" dirty="0" smtClean="0">
                <a:latin typeface="Calibri" charset="0"/>
              </a:rPr>
              <a:t>Calligraphy and painting by Buson</a:t>
            </a:r>
            <a:endParaRPr lang="ja-JP" altLang="en-US" sz="2600" i="1" dirty="0">
              <a:latin typeface="Calibri" charset="0"/>
            </a:endParaRPr>
          </a:p>
        </p:txBody>
      </p:sp>
      <p:pic>
        <p:nvPicPr>
          <p:cNvPr id="3" name="Content Placeholder 2" descr="Buson haiga - makemajiki.jpg"/>
          <p:cNvPicPr>
            <a:picLocks noGrp="1" noChangeAspect="1"/>
          </p:cNvPicPr>
          <p:nvPr>
            <p:ph idx="1"/>
          </p:nvPr>
        </p:nvPicPr>
        <p:blipFill>
          <a:blip r:embed="rId3">
            <a:extLst>
              <a:ext uri="{28A0092B-C50C-407E-A947-70E740481C1C}">
                <a14:useLocalDpi xmlns:a14="http://schemas.microsoft.com/office/drawing/2010/main" val="0"/>
              </a:ext>
            </a:extLst>
          </a:blip>
          <a:srcRect t="-8684" b="-8684"/>
          <a:stretch>
            <a:fillRect/>
          </a:stretch>
        </p:blipFill>
        <p:spPr>
          <a:xfrm>
            <a:off x="3014663" y="138113"/>
            <a:ext cx="5935662" cy="6373812"/>
          </a:xfrm>
        </p:spPr>
      </p:pic>
    </p:spTree>
    <p:extLst>
      <p:ext uri="{BB962C8B-B14F-4D97-AF65-F5344CB8AC3E}">
        <p14:creationId xmlns:p14="http://schemas.microsoft.com/office/powerpoint/2010/main" val="150437016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726603" cy="5247578"/>
          </a:xfrm>
        </p:spPr>
        <p:txBody>
          <a:bodyPr anchor="t"/>
          <a:lstStyle/>
          <a:p>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385691"/>
            <a:ext cx="2726603" cy="1125945"/>
          </a:xfrm>
        </p:spPr>
        <p:txBody>
          <a:bodyPr/>
          <a:lstStyle/>
          <a:p>
            <a:endParaRPr lang="ja-JP" altLang="en-US" sz="2600" i="1" dirty="0">
              <a:latin typeface="Calibri" charset="0"/>
            </a:endParaRPr>
          </a:p>
        </p:txBody>
      </p:sp>
      <p:pic>
        <p:nvPicPr>
          <p:cNvPr id="3" name="Content Placeholder 2" descr="Buson haiga - makemajiki.jpg"/>
          <p:cNvPicPr>
            <a:picLocks noGrp="1" noChangeAspect="1"/>
          </p:cNvPicPr>
          <p:nvPr>
            <p:ph idx="1"/>
          </p:nvPr>
        </p:nvPicPr>
        <p:blipFill rotWithShape="1">
          <a:blip r:embed="rId3">
            <a:extLst>
              <a:ext uri="{28A0092B-C50C-407E-A947-70E740481C1C}">
                <a14:useLocalDpi xmlns:a14="http://schemas.microsoft.com/office/drawing/2010/main" val="0"/>
              </a:ext>
            </a:extLst>
          </a:blip>
          <a:srcRect t="33090" b="435"/>
          <a:stretch/>
        </p:blipFill>
        <p:spPr>
          <a:xfrm>
            <a:off x="332027" y="802236"/>
            <a:ext cx="8573734" cy="5214531"/>
          </a:xfrm>
        </p:spPr>
      </p:pic>
    </p:spTree>
    <p:extLst>
      <p:ext uri="{BB962C8B-B14F-4D97-AF65-F5344CB8AC3E}">
        <p14:creationId xmlns:p14="http://schemas.microsoft.com/office/powerpoint/2010/main" val="223636678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14</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the willow is bare</a:t>
            </a:r>
            <a:br>
              <a:rPr lang="en-US" altLang="ja-JP" sz="2600" b="0" dirty="0">
                <a:solidFill>
                  <a:prstClr val="white"/>
                </a:solidFill>
                <a:latin typeface="Calibri" charset="0"/>
              </a:rPr>
            </a:br>
            <a:r>
              <a:rPr lang="en-US" altLang="ja-JP" sz="2600" b="0" dirty="0">
                <a:solidFill>
                  <a:prstClr val="white"/>
                </a:solidFill>
                <a:latin typeface="Calibri" charset="0"/>
              </a:rPr>
              <a:t>the clear stream has dried, and stones</a:t>
            </a:r>
            <a:br>
              <a:rPr lang="en-US" altLang="ja-JP" sz="2600" b="0" dirty="0">
                <a:solidFill>
                  <a:prstClr val="white"/>
                </a:solidFill>
                <a:latin typeface="Calibri" charset="0"/>
              </a:rPr>
            </a:br>
            <a:r>
              <a:rPr lang="en-US" altLang="ja-JP" sz="2600" b="0" dirty="0">
                <a:solidFill>
                  <a:prstClr val="white"/>
                </a:solidFill>
                <a:latin typeface="Calibri" charset="0"/>
              </a:rPr>
              <a:t>lie scattered here and </a:t>
            </a:r>
            <a:r>
              <a:rPr lang="en-US" altLang="ja-JP" sz="2600" b="0" dirty="0" smtClean="0">
                <a:solidFill>
                  <a:prstClr val="white"/>
                </a:solidFill>
                <a:latin typeface="Calibri" charset="0"/>
              </a:rPr>
              <a:t>there</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r>
              <a:rPr lang="en-US" altLang="ja-JP" sz="2600" i="1" dirty="0">
                <a:solidFill>
                  <a:srgbClr val="D9D9D9"/>
                </a:solidFill>
                <a:latin typeface="Calibri" charset="0"/>
              </a:rPr>
              <a:t>Ueda </a:t>
            </a:r>
            <a:endParaRPr lang="ja-JP" altLang="en-US" sz="2600" i="1" dirty="0">
              <a:solidFill>
                <a:srgbClr val="D9D9D9"/>
              </a:solidFill>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395885731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726603" cy="5247578"/>
          </a:xfrm>
        </p:spPr>
        <p:txBody>
          <a:bodyPr anchor="t"/>
          <a:lstStyle/>
          <a:p>
            <a:r>
              <a:rPr lang="en-US" altLang="ja-JP" sz="2600" b="0" dirty="0">
                <a:solidFill>
                  <a:prstClr val="white"/>
                </a:solidFill>
                <a:latin typeface="Calibri" charset="0"/>
              </a:rPr>
              <a:t>the willow is bare</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the </a:t>
            </a:r>
            <a:r>
              <a:rPr lang="en-US" altLang="ja-JP" sz="2600" b="0" dirty="0">
                <a:solidFill>
                  <a:prstClr val="white"/>
                </a:solidFill>
                <a:latin typeface="Calibri" charset="0"/>
              </a:rPr>
              <a:t>clear stream has dried, and stones</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lie </a:t>
            </a:r>
            <a:r>
              <a:rPr lang="en-US" altLang="ja-JP" sz="2600" b="0" dirty="0">
                <a:solidFill>
                  <a:prstClr val="white"/>
                </a:solidFill>
                <a:latin typeface="Calibri" charset="0"/>
              </a:rPr>
              <a:t>scattered here and there</a:t>
            </a:r>
            <a:r>
              <a:rPr lang="ja-JP" altLang="en-US" sz="3200" b="0" dirty="0">
                <a:solidFill>
                  <a:srgbClr val="FFFF66"/>
                </a:solidFill>
                <a:latin typeface="Calibri" charset="0"/>
              </a:rPr>
              <a:t/>
            </a:r>
            <a:br>
              <a:rPr lang="ja-JP" altLang="en-US" sz="3200" b="0" dirty="0">
                <a:solidFill>
                  <a:srgbClr val="FFFF66"/>
                </a:solidFill>
                <a:latin typeface="Calibri" charset="0"/>
              </a:rPr>
            </a:b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385691"/>
            <a:ext cx="2726603" cy="1125945"/>
          </a:xfrm>
        </p:spPr>
        <p:txBody>
          <a:bodyPr/>
          <a:lstStyle/>
          <a:p>
            <a:r>
              <a:rPr lang="en-US" altLang="ja-JP" sz="2600" i="1" dirty="0" smtClean="0">
                <a:latin typeface="Calibri" charset="0"/>
              </a:rPr>
              <a:t>Calligraphy and painting by Buson</a:t>
            </a:r>
            <a:endParaRPr lang="ja-JP" altLang="en-US" sz="2600" i="1" dirty="0">
              <a:latin typeface="Calibri" charset="0"/>
            </a:endParaRPr>
          </a:p>
        </p:txBody>
      </p:sp>
      <p:pic>
        <p:nvPicPr>
          <p:cNvPr id="3" name="Content Placeholder 2" descr="Buson haiga - yanagi chiriE.jpg"/>
          <p:cNvPicPr>
            <a:picLocks noGrp="1" noChangeAspect="1"/>
          </p:cNvPicPr>
          <p:nvPr>
            <p:ph idx="1"/>
          </p:nvPr>
        </p:nvPicPr>
        <p:blipFill>
          <a:blip r:embed="rId3">
            <a:extLst>
              <a:ext uri="{28A0092B-C50C-407E-A947-70E740481C1C}">
                <a14:useLocalDpi xmlns:a14="http://schemas.microsoft.com/office/drawing/2010/main" val="0"/>
              </a:ext>
            </a:extLst>
          </a:blip>
          <a:srcRect l="-24886" r="-24886"/>
          <a:stretch>
            <a:fillRect/>
          </a:stretch>
        </p:blipFill>
        <p:spPr>
          <a:xfrm>
            <a:off x="3014663" y="138113"/>
            <a:ext cx="5935662" cy="6373812"/>
          </a:xfrm>
        </p:spPr>
      </p:pic>
    </p:spTree>
    <p:extLst>
      <p:ext uri="{BB962C8B-B14F-4D97-AF65-F5344CB8AC3E}">
        <p14:creationId xmlns:p14="http://schemas.microsoft.com/office/powerpoint/2010/main" val="1149508717"/>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15</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this piercing cold—</a:t>
            </a:r>
            <a:br>
              <a:rPr lang="en-US" altLang="ja-JP" sz="2600" b="0" dirty="0">
                <a:solidFill>
                  <a:prstClr val="white"/>
                </a:solidFill>
                <a:latin typeface="Calibri" charset="0"/>
              </a:rPr>
            </a:br>
            <a:r>
              <a:rPr lang="en-US" altLang="ja-JP" sz="2600" b="0" dirty="0">
                <a:solidFill>
                  <a:prstClr val="white"/>
                </a:solidFill>
                <a:latin typeface="Calibri" charset="0"/>
              </a:rPr>
              <a:t>in the bedroom, I have stepped</a:t>
            </a:r>
            <a:br>
              <a:rPr lang="en-US" altLang="ja-JP" sz="2600" b="0" dirty="0">
                <a:solidFill>
                  <a:prstClr val="white"/>
                </a:solidFill>
                <a:latin typeface="Calibri" charset="0"/>
              </a:rPr>
            </a:br>
            <a:r>
              <a:rPr lang="en-US" altLang="ja-JP" sz="2600" b="0" dirty="0">
                <a:solidFill>
                  <a:prstClr val="white"/>
                </a:solidFill>
                <a:latin typeface="Calibri" charset="0"/>
              </a:rPr>
              <a:t>on my dead wife’s </a:t>
            </a:r>
            <a:r>
              <a:rPr lang="en-US" altLang="ja-JP" sz="2600" b="0" dirty="0" smtClean="0">
                <a:solidFill>
                  <a:prstClr val="white"/>
                </a:solidFill>
                <a:latin typeface="Calibri" charset="0"/>
              </a:rPr>
              <a:t>comb</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r>
              <a:rPr lang="en-US" altLang="ja-JP" sz="2600" i="1" dirty="0">
                <a:solidFill>
                  <a:srgbClr val="D9D9D9"/>
                </a:solidFill>
                <a:latin typeface="Calibri" charset="0"/>
              </a:rPr>
              <a:t>Ueda </a:t>
            </a:r>
            <a:endParaRPr lang="ja-JP" altLang="en-US" sz="2600" i="1" dirty="0">
              <a:solidFill>
                <a:srgbClr val="D9D9D9"/>
              </a:solidFill>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3465004702"/>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16</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With age</a:t>
            </a:r>
            <a:br>
              <a:rPr lang="en-US" altLang="ja-JP" sz="2600" b="0" dirty="0">
                <a:solidFill>
                  <a:prstClr val="white"/>
                </a:solidFill>
                <a:latin typeface="Calibri" charset="0"/>
              </a:rPr>
            </a:br>
            <a:r>
              <a:rPr lang="en-US" altLang="ja-JP" sz="2600" b="0" dirty="0" smtClean="0">
                <a:solidFill>
                  <a:prstClr val="white"/>
                </a:solidFill>
                <a:latin typeface="Calibri" charset="0"/>
              </a:rPr>
              <a:t>even </a:t>
            </a:r>
            <a:r>
              <a:rPr lang="en-US" altLang="ja-JP" sz="2600" b="0" dirty="0">
                <a:solidFill>
                  <a:prstClr val="white"/>
                </a:solidFill>
                <a:latin typeface="Calibri" charset="0"/>
              </a:rPr>
              <a:t>the voice of the cricket</a:t>
            </a:r>
            <a:br>
              <a:rPr lang="en-US" altLang="ja-JP" sz="2600" b="0" dirty="0">
                <a:solidFill>
                  <a:prstClr val="white"/>
                </a:solidFill>
                <a:latin typeface="Calibri" charset="0"/>
              </a:rPr>
            </a:br>
            <a:r>
              <a:rPr lang="en-US" altLang="ja-JP" sz="2600" b="0" dirty="0" smtClean="0">
                <a:solidFill>
                  <a:prstClr val="white"/>
                </a:solidFill>
                <a:latin typeface="Calibri" charset="0"/>
              </a:rPr>
              <a:t>is sad</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r>
              <a:rPr lang="en-US" altLang="ja-JP" sz="2600" i="1" dirty="0">
                <a:solidFill>
                  <a:srgbClr val="D9D9D9"/>
                </a:solidFill>
                <a:latin typeface="Calibri" charset="0"/>
              </a:rPr>
              <a:t>Wallace </a:t>
            </a:r>
            <a:endParaRPr lang="ja-JP" altLang="en-US" sz="2600" i="1" dirty="0">
              <a:solidFill>
                <a:srgbClr val="D9D9D9"/>
              </a:solidFill>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252149734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726603" cy="5247578"/>
          </a:xfrm>
        </p:spPr>
        <p:txBody>
          <a:bodyPr anchor="t"/>
          <a:lstStyle/>
          <a:p>
            <a:r>
              <a:rPr lang="en-US" altLang="ja-JP" sz="2600" b="0" dirty="0">
                <a:solidFill>
                  <a:prstClr val="white"/>
                </a:solidFill>
                <a:latin typeface="Calibri" charset="0"/>
              </a:rPr>
              <a:t>With age</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Even </a:t>
            </a:r>
            <a:r>
              <a:rPr lang="en-US" altLang="ja-JP" sz="2600" b="0" dirty="0">
                <a:solidFill>
                  <a:prstClr val="white"/>
                </a:solidFill>
                <a:latin typeface="Calibri" charset="0"/>
              </a:rPr>
              <a:t>the voice of the cricket</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Is </a:t>
            </a:r>
            <a:r>
              <a:rPr lang="en-US" altLang="ja-JP" sz="2600" b="0" dirty="0">
                <a:solidFill>
                  <a:prstClr val="white"/>
                </a:solidFill>
                <a:latin typeface="Calibri" charset="0"/>
              </a:rPr>
              <a:t>sad</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385691"/>
            <a:ext cx="2726603" cy="1125945"/>
          </a:xfrm>
        </p:spPr>
        <p:txBody>
          <a:bodyPr/>
          <a:lstStyle/>
          <a:p>
            <a:r>
              <a:rPr lang="en-US" altLang="ja-JP" sz="2600" i="1" dirty="0" smtClean="0">
                <a:latin typeface="Calibri" charset="0"/>
              </a:rPr>
              <a:t>Calligraphy and painting by Buson</a:t>
            </a:r>
            <a:endParaRPr lang="ja-JP" altLang="en-US" sz="2600" i="1" dirty="0">
              <a:latin typeface="Calibri" charset="0"/>
            </a:endParaRPr>
          </a:p>
        </p:txBody>
      </p:sp>
      <p:pic>
        <p:nvPicPr>
          <p:cNvPr id="3" name="Content Placeholder 2" descr="Buson haiga - toshi yorebaEE.png"/>
          <p:cNvPicPr>
            <a:picLocks noGrp="1" noChangeAspect="1"/>
          </p:cNvPicPr>
          <p:nvPr>
            <p:ph idx="1"/>
          </p:nvPr>
        </p:nvPicPr>
        <p:blipFill>
          <a:blip r:embed="rId3" cstate="print">
            <a:extLst>
              <a:ext uri="{28A0092B-C50C-407E-A947-70E740481C1C}">
                <a14:useLocalDpi xmlns:a14="http://schemas.microsoft.com/office/drawing/2010/main" val="0"/>
              </a:ext>
            </a:extLst>
          </a:blip>
          <a:srcRect l="-15904" r="-15904"/>
          <a:stretch>
            <a:fillRect/>
          </a:stretch>
        </p:blipFill>
        <p:spPr>
          <a:xfrm>
            <a:off x="3014663" y="138113"/>
            <a:ext cx="5935662" cy="6373812"/>
          </a:xfrm>
        </p:spPr>
      </p:pic>
    </p:spTree>
    <p:extLst>
      <p:ext uri="{BB962C8B-B14F-4D97-AF65-F5344CB8AC3E}">
        <p14:creationId xmlns:p14="http://schemas.microsoft.com/office/powerpoint/2010/main" val="149650781"/>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18</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i="1" dirty="0">
                <a:solidFill>
                  <a:prstClr val="white"/>
                </a:solidFill>
                <a:latin typeface="Calibri" charset="0"/>
              </a:rPr>
              <a:t>Upon Maruyama’s Request for a Caption to His Painting of a Black Dog</a:t>
            </a:r>
            <a:br>
              <a:rPr lang="en-US" altLang="ja-JP" sz="2600" b="0" i="1" dirty="0">
                <a:solidFill>
                  <a:prstClr val="white"/>
                </a:solidFill>
                <a:latin typeface="Calibri" charset="0"/>
              </a:rPr>
            </a:br>
            <a:r>
              <a:rPr lang="en-US" altLang="ja-JP" sz="2600" b="0" i="1" dirty="0" smtClean="0">
                <a:solidFill>
                  <a:prstClr val="white"/>
                </a:solidFill>
                <a:latin typeface="Calibri" charset="0"/>
              </a:rPr>
              <a:t/>
            </a:r>
            <a:br>
              <a:rPr lang="en-US" altLang="ja-JP" sz="2600" b="0" i="1" dirty="0" smtClean="0">
                <a:solidFill>
                  <a:prstClr val="white"/>
                </a:solidFill>
                <a:latin typeface="Calibri" charset="0"/>
              </a:rPr>
            </a:br>
            <a:r>
              <a:rPr lang="en-US" altLang="ja-JP" sz="2600" b="0" dirty="0" smtClean="0">
                <a:solidFill>
                  <a:prstClr val="white"/>
                </a:solidFill>
                <a:latin typeface="Calibri" charset="0"/>
              </a:rPr>
              <a:t>His </a:t>
            </a:r>
            <a:r>
              <a:rPr lang="en-US" altLang="ja-JP" sz="2600" b="0" dirty="0">
                <a:solidFill>
                  <a:prstClr val="white"/>
                </a:solidFill>
                <a:latin typeface="Calibri" charset="0"/>
              </a:rPr>
              <a:t>bark comes</a:t>
            </a:r>
            <a:br>
              <a:rPr lang="en-US" altLang="ja-JP" sz="2600" b="0" dirty="0">
                <a:solidFill>
                  <a:prstClr val="white"/>
                </a:solidFill>
                <a:latin typeface="Calibri" charset="0"/>
              </a:rPr>
            </a:br>
            <a:r>
              <a:rPr lang="en-US" altLang="ja-JP" sz="2600" b="0" dirty="0">
                <a:solidFill>
                  <a:prstClr val="white"/>
                </a:solidFill>
                <a:latin typeface="Calibri" charset="0"/>
              </a:rPr>
              <a:t>from the darkness inside him</a:t>
            </a:r>
            <a:br>
              <a:rPr lang="en-US" altLang="ja-JP" sz="2600" b="0" dirty="0">
                <a:solidFill>
                  <a:prstClr val="white"/>
                </a:solidFill>
                <a:latin typeface="Calibri" charset="0"/>
              </a:rPr>
            </a:br>
            <a:r>
              <a:rPr lang="en-US" altLang="ja-JP" sz="2600" b="0" dirty="0">
                <a:solidFill>
                  <a:prstClr val="white"/>
                </a:solidFill>
                <a:latin typeface="Calibri" charset="0"/>
              </a:rPr>
              <a:t>deep in the autumn </a:t>
            </a:r>
            <a:r>
              <a:rPr lang="en-US" altLang="ja-JP" sz="2600" b="0" dirty="0" smtClean="0">
                <a:solidFill>
                  <a:prstClr val="white"/>
                </a:solidFill>
                <a:latin typeface="Calibri" charset="0"/>
              </a:rPr>
              <a:t>night</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r>
              <a:rPr lang="en-US" altLang="ja-JP" sz="2600" i="1" dirty="0" err="1">
                <a:solidFill>
                  <a:srgbClr val="D9D9D9"/>
                </a:solidFill>
                <a:latin typeface="Calibri" charset="0"/>
              </a:rPr>
              <a:t>Merwin</a:t>
            </a:r>
            <a:r>
              <a:rPr lang="en-US" altLang="ja-JP" sz="2600" i="1" dirty="0">
                <a:solidFill>
                  <a:srgbClr val="D9D9D9"/>
                </a:solidFill>
                <a:latin typeface="Calibri" charset="0"/>
              </a:rPr>
              <a:t> &amp; Lento </a:t>
            </a:r>
            <a:endParaRPr lang="ja-JP" altLang="en-US" sz="2600" i="1" dirty="0">
              <a:solidFill>
                <a:srgbClr val="D9D9D9"/>
              </a:solidFill>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1998459054"/>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726603" cy="5247578"/>
          </a:xfrm>
        </p:spPr>
        <p:txBody>
          <a:bodyPr anchor="t"/>
          <a:lstStyle/>
          <a:p>
            <a:r>
              <a:rPr lang="en-US" altLang="ja-JP" sz="2600" b="0" dirty="0">
                <a:solidFill>
                  <a:prstClr val="white"/>
                </a:solidFill>
                <a:latin typeface="Calibri" charset="0"/>
              </a:rPr>
              <a:t>His bark comes</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from </a:t>
            </a:r>
            <a:r>
              <a:rPr lang="en-US" altLang="ja-JP" sz="2600" b="0" dirty="0">
                <a:solidFill>
                  <a:prstClr val="white"/>
                </a:solidFill>
                <a:latin typeface="Calibri" charset="0"/>
              </a:rPr>
              <a:t>the darkness inside him</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deep </a:t>
            </a:r>
            <a:r>
              <a:rPr lang="en-US" altLang="ja-JP" sz="2600" b="0" dirty="0">
                <a:solidFill>
                  <a:prstClr val="white"/>
                </a:solidFill>
                <a:latin typeface="Calibri" charset="0"/>
              </a:rPr>
              <a:t>in the autumn night</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385691"/>
            <a:ext cx="2726603" cy="1125945"/>
          </a:xfrm>
        </p:spPr>
        <p:txBody>
          <a:bodyPr/>
          <a:lstStyle/>
          <a:p>
            <a:r>
              <a:rPr lang="en-US" altLang="ja-JP" sz="2600" i="1" dirty="0" smtClean="0">
                <a:latin typeface="Calibri" charset="0"/>
              </a:rPr>
              <a:t>Calligraphy </a:t>
            </a:r>
            <a:r>
              <a:rPr lang="en-US" altLang="ja-JP" sz="2600" i="1" dirty="0" smtClean="0">
                <a:latin typeface="Calibri" charset="0"/>
              </a:rPr>
              <a:t>by Buson, painting </a:t>
            </a:r>
            <a:r>
              <a:rPr lang="en-US" altLang="ja-JP" sz="2600" i="1" dirty="0" smtClean="0">
                <a:latin typeface="Calibri" charset="0"/>
              </a:rPr>
              <a:t>by </a:t>
            </a:r>
            <a:r>
              <a:rPr lang="en-US" altLang="ja-JP" sz="2600" i="1" dirty="0" smtClean="0">
                <a:latin typeface="Calibri" charset="0"/>
              </a:rPr>
              <a:t>Maruyama</a:t>
            </a:r>
            <a:endParaRPr lang="ja-JP" altLang="en-US" sz="2600" i="1" dirty="0">
              <a:latin typeface="Calibri" charset="0"/>
            </a:endParaRPr>
          </a:p>
        </p:txBody>
      </p:sp>
      <p:pic>
        <p:nvPicPr>
          <p:cNvPr id="3" name="Content Placeholder 2" descr="Buson haiga - o no ga mi no BARKING DOG - Buson copy.jpg"/>
          <p:cNvPicPr>
            <a:picLocks noGrp="1" noChangeAspect="1"/>
          </p:cNvPicPr>
          <p:nvPr>
            <p:ph idx="1"/>
          </p:nvPr>
        </p:nvPicPr>
        <p:blipFill>
          <a:blip r:embed="rId3">
            <a:extLst>
              <a:ext uri="{28A0092B-C50C-407E-A947-70E740481C1C}">
                <a14:useLocalDpi xmlns:a14="http://schemas.microsoft.com/office/drawing/2010/main" val="0"/>
              </a:ext>
            </a:extLst>
          </a:blip>
          <a:srcRect t="-23423" b="-23423"/>
          <a:stretch>
            <a:fillRect/>
          </a:stretch>
        </p:blipFill>
        <p:spPr>
          <a:xfrm>
            <a:off x="3014663" y="138113"/>
            <a:ext cx="5935662" cy="6373812"/>
          </a:xfrm>
        </p:spPr>
      </p:pic>
    </p:spTree>
    <p:extLst>
      <p:ext uri="{BB962C8B-B14F-4D97-AF65-F5344CB8AC3E}">
        <p14:creationId xmlns:p14="http://schemas.microsoft.com/office/powerpoint/2010/main" val="3673938153"/>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726603" cy="5247578"/>
          </a:xfrm>
        </p:spPr>
        <p:txBody>
          <a:bodyPr anchor="t"/>
          <a:lstStyle/>
          <a:p>
            <a:r>
              <a:rPr lang="en-US" altLang="ja-JP" sz="2600" b="0" dirty="0">
                <a:solidFill>
                  <a:prstClr val="white"/>
                </a:solidFill>
                <a:latin typeface="Calibri" charset="0"/>
              </a:rPr>
              <a:t>His bark comes</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from </a:t>
            </a:r>
            <a:r>
              <a:rPr lang="en-US" altLang="ja-JP" sz="2600" b="0" dirty="0">
                <a:solidFill>
                  <a:prstClr val="white"/>
                </a:solidFill>
                <a:latin typeface="Calibri" charset="0"/>
              </a:rPr>
              <a:t>the darkness </a:t>
            </a: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deep </a:t>
            </a:r>
            <a:r>
              <a:rPr lang="en-US" altLang="ja-JP" sz="2600" b="0" dirty="0">
                <a:solidFill>
                  <a:prstClr val="white"/>
                </a:solidFill>
                <a:latin typeface="Calibri" charset="0"/>
              </a:rPr>
              <a:t>in the autumn night</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385691"/>
            <a:ext cx="2726603" cy="1125945"/>
          </a:xfrm>
        </p:spPr>
        <p:txBody>
          <a:bodyPr/>
          <a:lstStyle/>
          <a:p>
            <a:r>
              <a:rPr lang="en-US" altLang="ja-JP" sz="2600" i="1" dirty="0" smtClean="0">
                <a:latin typeface="Calibri" charset="0"/>
              </a:rPr>
              <a:t>Calligraphy </a:t>
            </a:r>
            <a:r>
              <a:rPr lang="en-US" altLang="ja-JP" sz="2600" i="1" dirty="0" smtClean="0">
                <a:latin typeface="Calibri" charset="0"/>
              </a:rPr>
              <a:t>by Buson, painting </a:t>
            </a:r>
            <a:r>
              <a:rPr lang="en-US" altLang="ja-JP" sz="2600" i="1" dirty="0" smtClean="0">
                <a:latin typeface="Calibri" charset="0"/>
              </a:rPr>
              <a:t>by </a:t>
            </a:r>
            <a:r>
              <a:rPr lang="en-US" altLang="ja-JP" sz="2600" i="1" dirty="0" smtClean="0">
                <a:latin typeface="Calibri" charset="0"/>
              </a:rPr>
              <a:t>Maruyama</a:t>
            </a:r>
            <a:endParaRPr lang="ja-JP" altLang="en-US" sz="2600" i="1" dirty="0">
              <a:latin typeface="Calibri" charset="0"/>
            </a:endParaRPr>
          </a:p>
        </p:txBody>
      </p:sp>
      <p:pic>
        <p:nvPicPr>
          <p:cNvPr id="3" name="Content Placeholder 2" descr="Buson haiga - o no ga mi no BARKING DOG - Buson copy.jpg"/>
          <p:cNvPicPr>
            <a:picLocks noGrp="1" noChangeAspect="1"/>
          </p:cNvPicPr>
          <p:nvPr>
            <p:ph idx="1"/>
          </p:nvPr>
        </p:nvPicPr>
        <p:blipFill>
          <a:blip r:embed="rId3">
            <a:extLst>
              <a:ext uri="{28A0092B-C50C-407E-A947-70E740481C1C}">
                <a14:useLocalDpi xmlns:a14="http://schemas.microsoft.com/office/drawing/2010/main" val="0"/>
              </a:ext>
            </a:extLst>
          </a:blip>
          <a:srcRect t="-23423" b="-23423"/>
          <a:stretch>
            <a:fillRect/>
          </a:stretch>
        </p:blipFill>
        <p:spPr>
          <a:xfrm>
            <a:off x="3014663" y="138113"/>
            <a:ext cx="5935662" cy="6373812"/>
          </a:xfrm>
        </p:spPr>
      </p:pic>
    </p:spTree>
    <p:extLst>
      <p:ext uri="{BB962C8B-B14F-4D97-AF65-F5344CB8AC3E}">
        <p14:creationId xmlns:p14="http://schemas.microsoft.com/office/powerpoint/2010/main" val="830574643"/>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21</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Secluded house—</a:t>
            </a:r>
            <a:br>
              <a:rPr lang="en-US" altLang="ja-JP" sz="2600" b="0" dirty="0">
                <a:solidFill>
                  <a:prstClr val="white"/>
                </a:solidFill>
                <a:latin typeface="Calibri" charset="0"/>
              </a:rPr>
            </a:br>
            <a:r>
              <a:rPr lang="en-US" altLang="ja-JP" sz="2600" b="0" dirty="0">
                <a:solidFill>
                  <a:prstClr val="white"/>
                </a:solidFill>
                <a:latin typeface="Calibri" charset="0"/>
              </a:rPr>
              <a:t>The lord of this chrysanthemum:</a:t>
            </a:r>
            <a:br>
              <a:rPr lang="en-US" altLang="ja-JP" sz="2600" b="0" dirty="0">
                <a:solidFill>
                  <a:prstClr val="white"/>
                </a:solidFill>
                <a:latin typeface="Calibri" charset="0"/>
              </a:rPr>
            </a:br>
            <a:r>
              <a:rPr lang="en-US" altLang="ja-JP" sz="2600" b="0" dirty="0">
                <a:solidFill>
                  <a:prstClr val="white"/>
                </a:solidFill>
                <a:latin typeface="Calibri" charset="0"/>
              </a:rPr>
              <a:t>Fox Spirit </a:t>
            </a:r>
            <a:r>
              <a:rPr lang="en-US" altLang="ja-JP" sz="2600" b="0" dirty="0" err="1" smtClean="0">
                <a:solidFill>
                  <a:prstClr val="white"/>
                </a:solidFill>
                <a:latin typeface="Calibri" charset="0"/>
              </a:rPr>
              <a:t>Hakuzōsu</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r>
              <a:rPr lang="en-US" altLang="ja-JP" sz="2600" i="1" dirty="0">
                <a:solidFill>
                  <a:srgbClr val="D9D9D9"/>
                </a:solidFill>
                <a:latin typeface="Calibri" charset="0"/>
              </a:rPr>
              <a:t>Wallace </a:t>
            </a:r>
            <a:endParaRPr lang="ja-JP" altLang="en-US" sz="2600" i="1" dirty="0">
              <a:solidFill>
                <a:srgbClr val="D9D9D9"/>
              </a:solidFill>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1908449862"/>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3904239" cy="5247578"/>
          </a:xfrm>
        </p:spPr>
        <p:txBody>
          <a:bodyPr anchor="t"/>
          <a:lstStyle/>
          <a:p>
            <a:r>
              <a:rPr lang="en-US" altLang="ja-JP" sz="2600" b="0" dirty="0">
                <a:solidFill>
                  <a:prstClr val="white"/>
                </a:solidFill>
                <a:latin typeface="Calibri" charset="0"/>
              </a:rPr>
              <a:t>Secluded house—</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The </a:t>
            </a:r>
            <a:r>
              <a:rPr lang="en-US" altLang="ja-JP" sz="2600" b="0" dirty="0">
                <a:solidFill>
                  <a:prstClr val="white"/>
                </a:solidFill>
                <a:latin typeface="Calibri" charset="0"/>
              </a:rPr>
              <a:t>lord of this chrysanthemum:</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Fox </a:t>
            </a:r>
            <a:r>
              <a:rPr lang="en-US" altLang="ja-JP" sz="2600" b="0" dirty="0">
                <a:solidFill>
                  <a:prstClr val="white"/>
                </a:solidFill>
                <a:latin typeface="Calibri" charset="0"/>
              </a:rPr>
              <a:t>Spirit </a:t>
            </a:r>
            <a:r>
              <a:rPr lang="en-US" altLang="ja-JP" sz="2600" b="0" dirty="0" err="1">
                <a:solidFill>
                  <a:prstClr val="white"/>
                </a:solidFill>
                <a:latin typeface="Calibri" charset="0"/>
              </a:rPr>
              <a:t>Hakuzōsu</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385691"/>
            <a:ext cx="2726603" cy="1125945"/>
          </a:xfrm>
        </p:spPr>
        <p:txBody>
          <a:bodyPr/>
          <a:lstStyle/>
          <a:p>
            <a:r>
              <a:rPr lang="en-US" altLang="ja-JP" sz="2600" i="1" dirty="0" smtClean="0">
                <a:latin typeface="Calibri" charset="0"/>
              </a:rPr>
              <a:t>Calligraphy and painting by Buson</a:t>
            </a:r>
            <a:endParaRPr lang="ja-JP" altLang="en-US" sz="2600" i="1" dirty="0">
              <a:latin typeface="Calibri" charset="0"/>
            </a:endParaRPr>
          </a:p>
        </p:txBody>
      </p:sp>
      <p:pic>
        <p:nvPicPr>
          <p:cNvPr id="5" name="Content Placeholder 4" descr="Buson haiga - kakure ka ya (kiku)N.jpg"/>
          <p:cNvPicPr>
            <a:picLocks noGrp="1" noChangeAspect="1"/>
          </p:cNvPicPr>
          <p:nvPr>
            <p:ph idx="1"/>
          </p:nvPr>
        </p:nvPicPr>
        <p:blipFill>
          <a:blip r:embed="rId3">
            <a:extLst>
              <a:ext uri="{28A0092B-C50C-407E-A947-70E740481C1C}">
                <a14:useLocalDpi xmlns:a14="http://schemas.microsoft.com/office/drawing/2010/main" val="0"/>
              </a:ext>
            </a:extLst>
          </a:blip>
          <a:srcRect l="-331522" r="-331522"/>
          <a:stretch>
            <a:fillRect/>
          </a:stretch>
        </p:blipFill>
        <p:spPr>
          <a:xfrm>
            <a:off x="3014663" y="138113"/>
            <a:ext cx="5935662" cy="6373812"/>
          </a:xfrm>
        </p:spPr>
      </p:pic>
    </p:spTree>
    <p:extLst>
      <p:ext uri="{BB962C8B-B14F-4D97-AF65-F5344CB8AC3E}">
        <p14:creationId xmlns:p14="http://schemas.microsoft.com/office/powerpoint/2010/main" val="3573857211"/>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kuzousu ShunsenHakuzosu.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000" y="219016"/>
            <a:ext cx="5080000" cy="6375400"/>
          </a:xfrm>
          <a:prstGeom prst="rect">
            <a:avLst/>
          </a:prstGeom>
        </p:spPr>
      </p:pic>
    </p:spTree>
    <p:extLst>
      <p:ext uri="{BB962C8B-B14F-4D97-AF65-F5344CB8AC3E}">
        <p14:creationId xmlns:p14="http://schemas.microsoft.com/office/powerpoint/2010/main" val="35931012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Winter</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endParaRPr lang="ja-JP" altLang="en-US" sz="2600" i="1" dirty="0">
              <a:solidFill>
                <a:srgbClr val="D9D9D9"/>
              </a:solidFill>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2429317284"/>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29</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You who pray to Buddha beating your gourds</a:t>
            </a:r>
            <a:br>
              <a:rPr lang="en-US" altLang="ja-JP" sz="2600" b="0" dirty="0">
                <a:solidFill>
                  <a:prstClr val="white"/>
                </a:solidFill>
                <a:latin typeface="Calibri" charset="0"/>
              </a:rPr>
            </a:br>
            <a:r>
              <a:rPr lang="en-US" altLang="ja-JP" sz="2600" b="0" dirty="0">
                <a:solidFill>
                  <a:prstClr val="white"/>
                </a:solidFill>
                <a:latin typeface="Calibri" charset="0"/>
              </a:rPr>
              <a:t>you are nobody at all</a:t>
            </a:r>
            <a:br>
              <a:rPr lang="en-US" altLang="ja-JP" sz="2600" b="0" dirty="0">
                <a:solidFill>
                  <a:prstClr val="white"/>
                </a:solidFill>
                <a:latin typeface="Calibri" charset="0"/>
              </a:rPr>
            </a:br>
            <a:r>
              <a:rPr lang="en-US" altLang="ja-JP" sz="2600" b="0" dirty="0">
                <a:solidFill>
                  <a:prstClr val="white"/>
                </a:solidFill>
                <a:latin typeface="Calibri" charset="0"/>
              </a:rPr>
              <a:t>not even village </a:t>
            </a:r>
            <a:r>
              <a:rPr lang="en-US" altLang="ja-JP" sz="2600" b="0" dirty="0" smtClean="0">
                <a:solidFill>
                  <a:prstClr val="white"/>
                </a:solidFill>
                <a:latin typeface="Calibri" charset="0"/>
              </a:rPr>
              <a:t>priests</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r>
              <a:rPr lang="en-US" altLang="ja-JP" sz="2600" i="1" dirty="0" err="1">
                <a:solidFill>
                  <a:srgbClr val="D9D9D9"/>
                </a:solidFill>
                <a:latin typeface="Calibri" charset="0"/>
              </a:rPr>
              <a:t>Merwin</a:t>
            </a:r>
            <a:r>
              <a:rPr lang="en-US" altLang="ja-JP" sz="2600" i="1" dirty="0">
                <a:solidFill>
                  <a:srgbClr val="D9D9D9"/>
                </a:solidFill>
                <a:latin typeface="Calibri" charset="0"/>
              </a:rPr>
              <a:t> &amp; Lento </a:t>
            </a:r>
            <a:endParaRPr lang="ja-JP" altLang="en-US" sz="2600" i="1" dirty="0">
              <a:solidFill>
                <a:srgbClr val="D9D9D9"/>
              </a:solidFill>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734714773"/>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3719512" cy="5247578"/>
          </a:xfrm>
        </p:spPr>
        <p:txBody>
          <a:bodyPr anchor="t"/>
          <a:lstStyle/>
          <a:p>
            <a:r>
              <a:rPr lang="en-US" altLang="ja-JP" sz="2600" b="0" dirty="0">
                <a:solidFill>
                  <a:prstClr val="white"/>
                </a:solidFill>
                <a:latin typeface="Calibri" charset="0"/>
              </a:rPr>
              <a:t>You who pray to Buddha </a:t>
            </a: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beating </a:t>
            </a:r>
            <a:r>
              <a:rPr lang="en-US" altLang="ja-JP" sz="2600" b="0" dirty="0">
                <a:solidFill>
                  <a:prstClr val="white"/>
                </a:solidFill>
                <a:latin typeface="Calibri" charset="0"/>
              </a:rPr>
              <a:t>your gourds</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you </a:t>
            </a:r>
            <a:r>
              <a:rPr lang="en-US" altLang="ja-JP" sz="2600" b="0" dirty="0">
                <a:solidFill>
                  <a:prstClr val="white"/>
                </a:solidFill>
                <a:latin typeface="Calibri" charset="0"/>
              </a:rPr>
              <a:t>are nobody at all</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not </a:t>
            </a:r>
            <a:r>
              <a:rPr lang="en-US" altLang="ja-JP" sz="2600" b="0" dirty="0">
                <a:solidFill>
                  <a:prstClr val="white"/>
                </a:solidFill>
                <a:latin typeface="Calibri" charset="0"/>
              </a:rPr>
              <a:t>even village priests</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385691"/>
            <a:ext cx="2726603" cy="1125945"/>
          </a:xfrm>
        </p:spPr>
        <p:txBody>
          <a:bodyPr/>
          <a:lstStyle/>
          <a:p>
            <a:r>
              <a:rPr lang="en-US" altLang="ja-JP" sz="2600" i="1" dirty="0" smtClean="0">
                <a:latin typeface="Calibri" charset="0"/>
              </a:rPr>
              <a:t>Calligraphy and painting by Buson</a:t>
            </a:r>
            <a:endParaRPr lang="ja-JP" altLang="en-US" sz="2600" i="1" dirty="0">
              <a:latin typeface="Calibri" charset="0"/>
            </a:endParaRPr>
          </a:p>
        </p:txBody>
      </p:sp>
      <p:pic>
        <p:nvPicPr>
          <p:cNvPr id="3" name="Content Placeholder 2" descr="Buson haiga - ki no ha niE.jpg"/>
          <p:cNvPicPr>
            <a:picLocks noGrp="1" noChangeAspect="1"/>
          </p:cNvPicPr>
          <p:nvPr>
            <p:ph idx="1"/>
          </p:nvPr>
        </p:nvPicPr>
        <p:blipFill>
          <a:blip r:embed="rId3">
            <a:extLst>
              <a:ext uri="{28A0092B-C50C-407E-A947-70E740481C1C}">
                <a14:useLocalDpi xmlns:a14="http://schemas.microsoft.com/office/drawing/2010/main" val="0"/>
              </a:ext>
            </a:extLst>
          </a:blip>
          <a:srcRect l="-72828" r="-72828"/>
          <a:stretch>
            <a:fillRect/>
          </a:stretch>
        </p:blipFill>
        <p:spPr>
          <a:xfrm>
            <a:off x="3014663" y="138113"/>
            <a:ext cx="5935662" cy="6373812"/>
          </a:xfrm>
        </p:spPr>
      </p:pic>
    </p:spTree>
    <p:extLst>
      <p:ext uri="{BB962C8B-B14F-4D97-AF65-F5344CB8AC3E}">
        <p14:creationId xmlns:p14="http://schemas.microsoft.com/office/powerpoint/2010/main" val="71528940"/>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3719512" cy="5247578"/>
          </a:xfrm>
        </p:spPr>
        <p:txBody>
          <a:bodyPr anchor="t"/>
          <a:lstStyle/>
          <a:p>
            <a:r>
              <a:rPr lang="en-US" altLang="ja-JP" sz="2600" b="0" dirty="0">
                <a:solidFill>
                  <a:prstClr val="white"/>
                </a:solidFill>
                <a:latin typeface="Calibri" charset="0"/>
              </a:rPr>
              <a:t>You who pray to Buddha </a:t>
            </a: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beating </a:t>
            </a:r>
            <a:r>
              <a:rPr lang="en-US" altLang="ja-JP" sz="2600" b="0" dirty="0">
                <a:solidFill>
                  <a:prstClr val="white"/>
                </a:solidFill>
                <a:latin typeface="Calibri" charset="0"/>
              </a:rPr>
              <a:t>your gourds</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you </a:t>
            </a:r>
            <a:r>
              <a:rPr lang="en-US" altLang="ja-JP" sz="2600" b="0" dirty="0">
                <a:solidFill>
                  <a:prstClr val="white"/>
                </a:solidFill>
                <a:latin typeface="Calibri" charset="0"/>
              </a:rPr>
              <a:t>are nobody at all</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not </a:t>
            </a:r>
            <a:r>
              <a:rPr lang="en-US" altLang="ja-JP" sz="2600" b="0" dirty="0">
                <a:solidFill>
                  <a:prstClr val="white"/>
                </a:solidFill>
                <a:latin typeface="Calibri" charset="0"/>
              </a:rPr>
              <a:t>even village priests</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385691"/>
            <a:ext cx="2726603" cy="1125945"/>
          </a:xfrm>
        </p:spPr>
        <p:txBody>
          <a:bodyPr/>
          <a:lstStyle/>
          <a:p>
            <a:r>
              <a:rPr lang="en-US" altLang="ja-JP" sz="2600" i="1" dirty="0" smtClean="0">
                <a:latin typeface="Calibri" charset="0"/>
              </a:rPr>
              <a:t>Calligraphy and painting by Buson</a:t>
            </a:r>
            <a:endParaRPr lang="ja-JP" altLang="en-US" sz="2600" i="1" dirty="0">
              <a:latin typeface="Calibri" charset="0"/>
            </a:endParaRPr>
          </a:p>
        </p:txBody>
      </p:sp>
      <p:pic>
        <p:nvPicPr>
          <p:cNvPr id="3" name="Content Placeholder 2" descr="Buson haiga - ki no ha niE.jpg"/>
          <p:cNvPicPr>
            <a:picLocks noGrp="1" noChangeAspect="1"/>
          </p:cNvPicPr>
          <p:nvPr>
            <p:ph idx="1"/>
          </p:nvPr>
        </p:nvPicPr>
        <p:blipFill rotWithShape="1">
          <a:blip r:embed="rId3">
            <a:extLst>
              <a:ext uri="{28A0092B-C50C-407E-A947-70E740481C1C}">
                <a14:useLocalDpi xmlns:a14="http://schemas.microsoft.com/office/drawing/2010/main" val="0"/>
              </a:ext>
            </a:extLst>
          </a:blip>
          <a:srcRect l="674" t="39438" r="652" b="34690"/>
          <a:stretch/>
        </p:blipFill>
        <p:spPr>
          <a:xfrm>
            <a:off x="3445038" y="1334771"/>
            <a:ext cx="5534631" cy="3828080"/>
          </a:xfrm>
        </p:spPr>
      </p:pic>
    </p:spTree>
    <p:extLst>
      <p:ext uri="{BB962C8B-B14F-4D97-AF65-F5344CB8AC3E}">
        <p14:creationId xmlns:p14="http://schemas.microsoft.com/office/powerpoint/2010/main" val="2268983388"/>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33</a:t>
            </a:r>
            <a:br>
              <a:rPr lang="en-US" altLang="ja-JP" sz="2600" b="0" dirty="0" smtClean="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hu-HU" altLang="ja-JP" sz="2800" b="0" dirty="0"/>
              <a:t>In the night with my few teeth</a:t>
            </a:r>
            <a:r>
              <a:rPr lang="en-US" altLang="ja-JP" sz="2800" b="0" dirty="0"/>
              <a:t/>
            </a:r>
            <a:br>
              <a:rPr lang="en-US" altLang="ja-JP" sz="2800" b="0" dirty="0"/>
            </a:br>
            <a:r>
              <a:rPr lang="hu-HU" altLang="ja-JP" sz="2800" b="0" dirty="0"/>
              <a:t>I try to chew the ice</a:t>
            </a:r>
            <a:r>
              <a:rPr lang="en-US" altLang="ja-JP" sz="2800" b="0" dirty="0"/>
              <a:t/>
            </a:r>
            <a:br>
              <a:rPr lang="en-US" altLang="ja-JP" sz="2800" b="0" dirty="0"/>
            </a:br>
            <a:r>
              <a:rPr lang="hu-HU" altLang="ja-JP" sz="2800" b="0" dirty="0"/>
              <a:t>off the tip of my writing </a:t>
            </a:r>
            <a:r>
              <a:rPr lang="hu-HU" altLang="ja-JP" sz="2800" b="0" dirty="0" smtClean="0"/>
              <a:t>brush</a:t>
            </a:r>
            <a:br>
              <a:rPr lang="hu-HU" altLang="ja-JP" sz="2800" b="0" dirty="0" smtClean="0"/>
            </a:br>
            <a:r>
              <a:rPr lang="hu-HU" altLang="ja-JP" sz="2800" b="0" dirty="0"/>
              <a:t/>
            </a:r>
            <a:br>
              <a:rPr lang="hu-HU" altLang="ja-JP" sz="2800" b="0" dirty="0"/>
            </a:br>
            <a:r>
              <a:rPr lang="hu-HU" altLang="ja-JP" sz="2800" b="0" dirty="0" smtClean="0"/>
              <a:t>baring my teeth</a:t>
            </a:r>
            <a:br>
              <a:rPr lang="hu-HU" altLang="ja-JP" sz="2800" b="0" dirty="0" smtClean="0"/>
            </a:br>
            <a:r>
              <a:rPr lang="hu-HU" altLang="ja-JP" sz="2800" b="0" dirty="0" smtClean="0"/>
              <a:t>I moisten my frozen writing brush </a:t>
            </a:r>
            <a:br>
              <a:rPr lang="hu-HU" altLang="ja-JP" sz="2800" b="0" dirty="0" smtClean="0"/>
            </a:br>
            <a:r>
              <a:rPr lang="hu-HU" altLang="ja-JP" sz="2800" b="0" dirty="0" smtClean="0"/>
              <a:t>—that sort of night</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r>
              <a:rPr lang="en-US" altLang="ja-JP" sz="2400" i="1" dirty="0" err="1">
                <a:solidFill>
                  <a:srgbClr val="D9D9D9"/>
                </a:solidFill>
              </a:rPr>
              <a:t>Merwin</a:t>
            </a:r>
            <a:r>
              <a:rPr lang="en-US" altLang="ja-JP" sz="2400" i="1" dirty="0">
                <a:solidFill>
                  <a:srgbClr val="D9D9D9"/>
                </a:solidFill>
              </a:rPr>
              <a:t> &amp; </a:t>
            </a:r>
            <a:r>
              <a:rPr lang="en-US" altLang="ja-JP" sz="2400" i="1" dirty="0" smtClean="0">
                <a:solidFill>
                  <a:srgbClr val="D9D9D9"/>
                </a:solidFill>
              </a:rPr>
              <a:t>Lento</a:t>
            </a:r>
          </a:p>
          <a:p>
            <a:r>
              <a:rPr lang="en-US" altLang="ja-JP" sz="2400" i="1" dirty="0" smtClean="0">
                <a:solidFill>
                  <a:srgbClr val="D9D9D9"/>
                </a:solidFill>
              </a:rPr>
              <a:t>Wallace</a:t>
            </a:r>
            <a:r>
              <a:rPr lang="en-US" altLang="ja-JP" sz="2400" i="1" dirty="0" smtClean="0">
                <a:solidFill>
                  <a:srgbClr val="D9D9D9"/>
                </a:solidFill>
              </a:rPr>
              <a:t> </a:t>
            </a:r>
            <a:endParaRPr lang="ja-JP" altLang="en-US" sz="2600" i="1" dirty="0">
              <a:solidFill>
                <a:srgbClr val="D9D9D9"/>
              </a:solidFill>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1730209030"/>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0488" y="138113"/>
            <a:ext cx="2726603" cy="5247578"/>
          </a:xfrm>
        </p:spPr>
        <p:txBody>
          <a:bodyPr anchor="t"/>
          <a:lstStyle/>
          <a:p>
            <a:r>
              <a:rPr kumimoji="1" lang="en-US" altLang="ja-JP" sz="2000" b="0" kern="1200" dirty="0" smtClean="0">
                <a:solidFill>
                  <a:schemeClr val="tx1"/>
                </a:solidFill>
                <a:effectLst/>
                <a:latin typeface="+mj-lt"/>
                <a:ea typeface="ＭＳ Ｐゴシック" charset="0"/>
                <a:cs typeface="ＭＳ Ｐゴシック" charset="0"/>
              </a:rPr>
              <a:t>In the night with my few teeth</a:t>
            </a:r>
            <a:br>
              <a:rPr kumimoji="1" lang="en-US" altLang="ja-JP" sz="2000" b="0" kern="1200" dirty="0" smtClean="0">
                <a:solidFill>
                  <a:schemeClr val="tx1"/>
                </a:solidFill>
                <a:effectLst/>
                <a:latin typeface="+mj-lt"/>
                <a:ea typeface="ＭＳ Ｐゴシック" charset="0"/>
                <a:cs typeface="ＭＳ Ｐゴシック" charset="0"/>
              </a:rPr>
            </a:br>
            <a:r>
              <a:rPr kumimoji="1" lang="en-US" altLang="ja-JP" sz="2000" b="0" kern="1200" dirty="0" smtClean="0">
                <a:solidFill>
                  <a:schemeClr val="tx1"/>
                </a:solidFill>
                <a:effectLst/>
                <a:latin typeface="+mj-lt"/>
                <a:ea typeface="ＭＳ Ｐゴシック" charset="0"/>
                <a:cs typeface="ＭＳ Ｐゴシック" charset="0"/>
              </a:rPr>
              <a:t/>
            </a:r>
            <a:br>
              <a:rPr kumimoji="1" lang="en-US" altLang="ja-JP" sz="2000" b="0" kern="1200" dirty="0" smtClean="0">
                <a:solidFill>
                  <a:schemeClr val="tx1"/>
                </a:solidFill>
                <a:effectLst/>
                <a:latin typeface="+mj-lt"/>
                <a:ea typeface="ＭＳ Ｐゴシック" charset="0"/>
                <a:cs typeface="ＭＳ Ｐゴシック" charset="0"/>
              </a:rPr>
            </a:br>
            <a:r>
              <a:rPr kumimoji="1" lang="en-US" altLang="ja-JP" sz="2000" b="0" kern="1200" dirty="0" smtClean="0">
                <a:solidFill>
                  <a:schemeClr val="tx1"/>
                </a:solidFill>
                <a:effectLst/>
                <a:latin typeface="+mj-lt"/>
                <a:ea typeface="ＭＳ Ｐゴシック" charset="0"/>
                <a:cs typeface="ＭＳ Ｐゴシック" charset="0"/>
              </a:rPr>
              <a:t>I try to chew the ice</a:t>
            </a:r>
            <a:br>
              <a:rPr kumimoji="1" lang="en-US" altLang="ja-JP" sz="2000" b="0" kern="1200" dirty="0" smtClean="0">
                <a:solidFill>
                  <a:schemeClr val="tx1"/>
                </a:solidFill>
                <a:effectLst/>
                <a:latin typeface="+mj-lt"/>
                <a:ea typeface="ＭＳ Ｐゴシック" charset="0"/>
                <a:cs typeface="ＭＳ Ｐゴシック" charset="0"/>
              </a:rPr>
            </a:br>
            <a:r>
              <a:rPr kumimoji="1" lang="en-US" altLang="ja-JP" sz="2000" b="0" kern="1200" dirty="0" smtClean="0">
                <a:solidFill>
                  <a:schemeClr val="tx1"/>
                </a:solidFill>
                <a:effectLst/>
                <a:latin typeface="+mj-lt"/>
                <a:ea typeface="ＭＳ Ｐゴシック" charset="0"/>
                <a:cs typeface="ＭＳ Ｐゴシック" charset="0"/>
              </a:rPr>
              <a:t/>
            </a:r>
            <a:br>
              <a:rPr kumimoji="1" lang="en-US" altLang="ja-JP" sz="2000" b="0" kern="1200" dirty="0" smtClean="0">
                <a:solidFill>
                  <a:schemeClr val="tx1"/>
                </a:solidFill>
                <a:effectLst/>
                <a:latin typeface="+mj-lt"/>
                <a:ea typeface="ＭＳ Ｐゴシック" charset="0"/>
                <a:cs typeface="ＭＳ Ｐゴシック" charset="0"/>
              </a:rPr>
            </a:br>
            <a:r>
              <a:rPr kumimoji="1" lang="en-US" altLang="ja-JP" sz="2000" b="0" kern="1200" dirty="0" smtClean="0">
                <a:solidFill>
                  <a:schemeClr val="tx1"/>
                </a:solidFill>
                <a:effectLst/>
                <a:latin typeface="+mj-lt"/>
                <a:ea typeface="ＭＳ Ｐゴシック" charset="0"/>
                <a:cs typeface="ＭＳ Ｐゴシック" charset="0"/>
              </a:rPr>
              <a:t>off the tip of my writing brush</a:t>
            </a:r>
            <a:r>
              <a:rPr lang="en-US" altLang="ja-JP" sz="2800" dirty="0" smtClean="0"/>
              <a:t> </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385691"/>
            <a:ext cx="2726603" cy="1125945"/>
          </a:xfrm>
        </p:spPr>
        <p:txBody>
          <a:bodyPr/>
          <a:lstStyle/>
          <a:p>
            <a:r>
              <a:rPr lang="en-US" altLang="ja-JP" sz="2600" i="1" dirty="0" smtClean="0">
                <a:latin typeface="Calibri" charset="0"/>
              </a:rPr>
              <a:t>Calligraphy and painting by Buson</a:t>
            </a:r>
            <a:endParaRPr lang="ja-JP" altLang="en-US" sz="2600" i="1" dirty="0">
              <a:latin typeface="Calibri" charset="0"/>
            </a:endParaRPr>
          </a:p>
        </p:txBody>
      </p:sp>
      <p:pic>
        <p:nvPicPr>
          <p:cNvPr id="3" name="Content Placeholder 2" descr="Buson haiga - ha arawa ni 02 copy.jpg"/>
          <p:cNvPicPr>
            <a:picLocks noGrp="1" noChangeAspect="1"/>
          </p:cNvPicPr>
          <p:nvPr>
            <p:ph idx="1"/>
          </p:nvPr>
        </p:nvPicPr>
        <p:blipFill>
          <a:blip r:embed="rId3">
            <a:extLst>
              <a:ext uri="{28A0092B-C50C-407E-A947-70E740481C1C}">
                <a14:useLocalDpi xmlns:a14="http://schemas.microsoft.com/office/drawing/2010/main" val="0"/>
              </a:ext>
            </a:extLst>
          </a:blip>
          <a:srcRect l="-346" r="-346"/>
          <a:stretch>
            <a:fillRect/>
          </a:stretch>
        </p:blipFill>
        <p:spPr>
          <a:xfrm>
            <a:off x="3014663" y="138113"/>
            <a:ext cx="5935662" cy="6373812"/>
          </a:xfrm>
        </p:spPr>
      </p:pic>
    </p:spTree>
    <p:extLst>
      <p:ext uri="{BB962C8B-B14F-4D97-AF65-F5344CB8AC3E}">
        <p14:creationId xmlns:p14="http://schemas.microsoft.com/office/powerpoint/2010/main" val="44066872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Calibri3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Calibri30.pot</Template>
  <TotalTime>3599</TotalTime>
  <Words>4326</Words>
  <Application>Microsoft Macintosh PowerPoint</Application>
  <PresentationFormat>On-screen Show (4:3)</PresentationFormat>
  <Paragraphs>551</Paragraphs>
  <Slides>44</Slides>
  <Notes>43</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Calibri30</vt:lpstr>
      <vt:lpstr>Yosa Buson  Summer, Autumn, Winter</vt:lpstr>
      <vt:lpstr>Summer</vt:lpstr>
      <vt:lpstr>1  The man and his wife once to be punished by death change into summer clothes</vt:lpstr>
      <vt:lpstr>Few men can give a quick and apt response to a witticism from a woman, they say. During the reign of the Cloistered Emperor Kameyama some mischievous court ladies made a practice of testing young men who came to court by asking if they had ever heard a nightingale sing. A certain major counselor answered, “An insignificant person the likes of myself could never be so privileged.” The Horikawa minister of the interior said, “I believe I have heard one at Iwakura.” The women said, “That’s a perfectly good answer. The major counselor’s calling himself insignificant was unfortunate.” Such where their evaluations.</vt:lpstr>
      <vt:lpstr>A man should be trained in such a way that no woman will ever laugh at him. I once heard someone say that it was thanks to the instruction the Jodoji chancellor received as a boy from the Retired Empress Anki that he spoke so ably. The Yamashina minister of the left once said, “I feel embarrassed and nervous even when some wretched serving-girl looks at me.” In a world without women it would not make any difference what kind of clothes or hate a man wore; nobody would take the trouble to dress properly.   One might wonder, then, what exalted creatures women must be to inspire such fear in men. In fact, women are all perverse by nature. They are deeply self-centered, grasping in the extreme, devoid of all susceptibility to reason, quick to indulge in superstitious practices. . . .</vt:lpstr>
      <vt:lpstr>2  Cause the madwoman at Iwakura to fall more deeply in love O hototogisu  Hey, hototogisu!  Go love that perverse Iwakura woman.</vt:lpstr>
      <vt:lpstr>Hey, hototogisu!  Go love     that perverse Iwakura woman</vt:lpstr>
      <vt:lpstr>Hey, hototogisu!  Go love     that perverse Iwakura woman</vt:lpstr>
      <vt:lpstr>Hey, hototogisu!  Go love     that perverse Iwakura woman</vt:lpstr>
      <vt:lpstr>5  All the way I have come all the way I am going here in the summer field  I have walked, walked. I will walk, walk. Summer field!</vt:lpstr>
      <vt:lpstr>5  行行重行行 xíng xíng chóng xíng xíng</vt:lpstr>
      <vt:lpstr>6  An Idle Student by the Window  Whatever he learns goes in one ear and out the other a firefly   scholarly brilliance issues forth from your bottom firefly</vt:lpstr>
      <vt:lpstr>scholarly brilliance  issues forth from  your bottom  firefly</vt:lpstr>
      <vt:lpstr>8  Cicada chorus time for the head priest to take his bath  the cicada are singing— abbot's bath time </vt:lpstr>
      <vt:lpstr>Cicada chorus  time for the head priest  to take his bath</vt:lpstr>
      <vt:lpstr>9  summer shower— clutching the leaves of grass a flock of sparrows</vt:lpstr>
      <vt:lpstr>10  Don’t wake me from This intoxicating dream On this intoxicated night. ”Welcome luck! (Go away demons!)”  YOI-YUME NO YOI-NE SAMASUNA. FUKU HA UCHI!</vt:lpstr>
      <vt:lpstr>10  Don’t wake me from This intoxicating dream On this intoxicated night. "Help! There are bats in the house!"  YOI-YUME NO YOI-NE SAMASUNA. FUKU HA UCHI!</vt:lpstr>
      <vt:lpstr>Don’t wake me from  This intoxicating dream  On this intoxicated night.  ”Welcome luck! (Go away demons!)”</vt:lpstr>
      <vt:lpstr>Don’t wake me from  This intoxicating dream  On this intoxicated night.  ”Welcome luck! (Go away demons!)”</vt:lpstr>
      <vt:lpstr>Autumn</vt:lpstr>
      <vt:lpstr>12  at a flash of lightning, the sound of dew falling from a bamboo</vt:lpstr>
      <vt:lpstr>12  at a flash of lightning, the sound of dew falling from a bamboo</vt:lpstr>
      <vt:lpstr>13  over the sumo match he should never have lost a pillow talk</vt:lpstr>
      <vt:lpstr>over the sumo match  he should never have lost  a pillow talk</vt:lpstr>
      <vt:lpstr>over the sumo match  he should never have lost  a pillow talk</vt:lpstr>
      <vt:lpstr>PowerPoint Presentation</vt:lpstr>
      <vt:lpstr>14  the willow is bare the clear stream has dried, and stones lie scattered here and there</vt:lpstr>
      <vt:lpstr>the willow is bare  the clear stream has dried, and stones  lie scattered here and there </vt:lpstr>
      <vt:lpstr>15  this piercing cold— in the bedroom, I have stepped on my dead wife’s comb</vt:lpstr>
      <vt:lpstr>16  With age even the voice of the cricket is sad</vt:lpstr>
      <vt:lpstr>With age  Even the voice of the cricket  Is sad</vt:lpstr>
      <vt:lpstr>18  Upon Maruyama’s Request for a Caption to His Painting of a Black Dog  His bark comes from the darkness inside him deep in the autumn night</vt:lpstr>
      <vt:lpstr>His bark comes  from the darkness inside him  deep in the autumn night</vt:lpstr>
      <vt:lpstr>His bark comes  from the darkness    deep in the autumn night</vt:lpstr>
      <vt:lpstr>21  Secluded house— The lord of this chrysanthemum: Fox Spirit Hakuzōsu</vt:lpstr>
      <vt:lpstr>Secluded house—  The lord of this chrysanthemum:  Fox Spirit Hakuzōsu</vt:lpstr>
      <vt:lpstr>PowerPoint Presentation</vt:lpstr>
      <vt:lpstr>Winter</vt:lpstr>
      <vt:lpstr>29  You who pray to Buddha beating your gourds you are nobody at all not even village priests</vt:lpstr>
      <vt:lpstr>You who pray to Buddha   beating your gourds  you are nobody at all  not even village priests</vt:lpstr>
      <vt:lpstr>You who pray to Buddha   beating your gourds  you are nobody at all  not even village priests</vt:lpstr>
      <vt:lpstr>33  In the night with my few teeth I try to chew the ice off the tip of my writing brush  baring my teeth I moisten my frozen writing brush  —that sort of night</vt:lpstr>
      <vt:lpstr>In the night with my few teeth  I try to chew the ice  off the tip of my writing brush </vt:lpstr>
    </vt:vector>
  </TitlesOfParts>
  <Company>UC Berkeley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Wallace</dc:creator>
  <cp:lastModifiedBy>John Wallace</cp:lastModifiedBy>
  <cp:revision>115</cp:revision>
  <dcterms:created xsi:type="dcterms:W3CDTF">2011-08-30T16:11:13Z</dcterms:created>
  <dcterms:modified xsi:type="dcterms:W3CDTF">2013-10-26T22:07:45Z</dcterms:modified>
</cp:coreProperties>
</file>