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99" r:id="rId2"/>
    <p:sldId id="405" r:id="rId3"/>
    <p:sldId id="336" r:id="rId4"/>
    <p:sldId id="412" r:id="rId5"/>
    <p:sldId id="408" r:id="rId6"/>
    <p:sldId id="403" r:id="rId7"/>
    <p:sldId id="409" r:id="rId8"/>
    <p:sldId id="406" r:id="rId9"/>
    <p:sldId id="410" r:id="rId10"/>
    <p:sldId id="407" r:id="rId11"/>
    <p:sldId id="404" r:id="rId12"/>
    <p:sldId id="411" r:id="rId13"/>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Calibri"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Calibri"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Calibri"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63158" autoAdjust="0"/>
  </p:normalViewPr>
  <p:slideViewPr>
    <p:cSldViewPr snapToGrid="0" snapToObjects="1">
      <p:cViewPr varScale="1">
        <p:scale>
          <a:sx n="60" d="100"/>
          <a:sy n="60" d="100"/>
        </p:scale>
        <p:origin x="-140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ja-JP"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FFF3BA1-2D35-3C43-8B05-EA06E4A541A6}" type="datetimeFigureOut">
              <a:rPr lang="ja-JP" altLang="en-US"/>
              <a:pPr>
                <a:defRPr/>
              </a:pPr>
              <a:t>11/10/2013</a:t>
            </a:fld>
            <a:endParaRPr lang="ja-JP"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ja-JP"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ja-JP" noProof="0" smtClean="0"/>
              <a:t>Click to edit Master text styles</a:t>
            </a:r>
          </a:p>
          <a:p>
            <a:pPr lvl="1"/>
            <a:r>
              <a:rPr lang="en-US" altLang="ja-JP" noProof="0" smtClean="0"/>
              <a:t>Second level</a:t>
            </a:r>
          </a:p>
          <a:p>
            <a:pPr lvl="2"/>
            <a:r>
              <a:rPr lang="en-US" altLang="ja-JP" noProof="0" smtClean="0"/>
              <a:t>Third level</a:t>
            </a:r>
          </a:p>
          <a:p>
            <a:pPr lvl="3"/>
            <a:r>
              <a:rPr lang="en-US" altLang="ja-JP" noProof="0" smtClean="0"/>
              <a:t>Fourth level</a:t>
            </a:r>
          </a:p>
          <a:p>
            <a:pPr lvl="4"/>
            <a:r>
              <a:rPr lang="en-US" altLang="ja-JP" noProof="0" smtClean="0"/>
              <a:t>Fifth level</a:t>
            </a:r>
            <a:endParaRPr lang="ja-JP" altLang="en-US"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ja-JP"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142A50E-141F-A74C-9B0B-6B73E2783BB9}" type="slidenum">
              <a:rPr lang="ja-JP" altLang="en-US"/>
              <a:pPr>
                <a:defRPr/>
              </a:pPr>
              <a:t>‹#›</a:t>
            </a:fld>
            <a:endParaRPr lang="ja-JP" altLang="en-US"/>
          </a:p>
        </p:txBody>
      </p:sp>
    </p:spTree>
    <p:extLst>
      <p:ext uri="{BB962C8B-B14F-4D97-AF65-F5344CB8AC3E}">
        <p14:creationId xmlns:p14="http://schemas.microsoft.com/office/powerpoint/2010/main" val="186316234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kern="1200" dirty="0" smtClean="0">
                <a:solidFill>
                  <a:schemeClr val="tx1"/>
                </a:solidFill>
                <a:effectLst/>
                <a:latin typeface="+mn-lt"/>
                <a:ea typeface="ＭＳ Ｐゴシック" charset="0"/>
                <a:cs typeface="ＭＳ Ｐゴシック" charset="0"/>
              </a:rPr>
              <a:t>Wiki</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dirty="0" smtClean="0"/>
              <a:t>http://</a:t>
            </a:r>
            <a:r>
              <a:rPr kumimoji="1" lang="en-US" altLang="ja-JP" dirty="0" err="1" smtClean="0"/>
              <a:t>en.wikipedia.org</a:t>
            </a:r>
            <a:r>
              <a:rPr kumimoji="1" lang="en-US" altLang="ja-JP" dirty="0" smtClean="0"/>
              <a:t>/wiki/</a:t>
            </a:r>
            <a:r>
              <a:rPr kumimoji="1" lang="en-US" altLang="ja-JP" dirty="0" err="1" smtClean="0"/>
              <a:t>File:Kobayashi_Issa-Storehouse.jpg</a:t>
            </a:r>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2</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effectLst/>
                <a:latin typeface="+mn-lt"/>
                <a:ea typeface="ＭＳ Ｐゴシック" charset="0"/>
                <a:cs typeface="ＭＳ Ｐゴシック" charset="0"/>
              </a:rPr>
              <a:t>庭の蝶子が這へばとび這へばとぶ</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niwa no </a:t>
            </a:r>
            <a:r>
              <a:rPr kumimoji="1" lang="en-US" altLang="ja-JP" sz="1200" kern="1200" dirty="0" err="1" smtClean="0">
                <a:solidFill>
                  <a:schemeClr val="tx1"/>
                </a:solidFill>
                <a:effectLst/>
                <a:latin typeface="+mn-lt"/>
                <a:ea typeface="ＭＳ Ｐゴシック" charset="0"/>
                <a:cs typeface="ＭＳ Ｐゴシック" charset="0"/>
              </a:rPr>
              <a:t>cho</a:t>
            </a:r>
            <a:r>
              <a:rPr kumimoji="1" lang="en-US" altLang="ja-JP" sz="1200" kern="1200" dirty="0" smtClean="0">
                <a:solidFill>
                  <a:schemeClr val="tx1"/>
                </a:solidFill>
                <a:effectLst/>
                <a:latin typeface="+mn-lt"/>
                <a:ea typeface="ＭＳ Ｐゴシック" charset="0"/>
                <a:cs typeface="ＭＳ Ｐゴシック" charset="0"/>
              </a:rPr>
              <a:t> / ko</a:t>
            </a:r>
            <a:r>
              <a:rPr kumimoji="1" lang="en-US" altLang="ja-JP" sz="1200" kern="1200" baseline="0" dirty="0" smtClean="0">
                <a:solidFill>
                  <a:schemeClr val="tx1"/>
                </a:solidFill>
                <a:effectLst/>
                <a:latin typeface="+mn-lt"/>
                <a:ea typeface="ＭＳ Ｐゴシック" charset="0"/>
                <a:cs typeface="ＭＳ Ｐゴシック" charset="0"/>
              </a:rPr>
              <a:t> ga </a:t>
            </a:r>
            <a:r>
              <a:rPr kumimoji="1" lang="en-US" altLang="ja-JP" sz="1200" kern="1200" baseline="0" dirty="0" err="1" smtClean="0">
                <a:solidFill>
                  <a:schemeClr val="tx1"/>
                </a:solidFill>
                <a:effectLst/>
                <a:latin typeface="+mn-lt"/>
                <a:ea typeface="ＭＳ Ｐゴシック" charset="0"/>
                <a:cs typeface="ＭＳ Ｐゴシック" charset="0"/>
              </a:rPr>
              <a:t>haeba</a:t>
            </a:r>
            <a:r>
              <a:rPr kumimoji="1" lang="en-US" altLang="ja-JP" sz="1200" kern="1200" baseline="0" dirty="0" smtClean="0">
                <a:solidFill>
                  <a:schemeClr val="tx1"/>
                </a:solidFill>
                <a:effectLst/>
                <a:latin typeface="+mn-lt"/>
                <a:ea typeface="ＭＳ Ｐゴシック" charset="0"/>
                <a:cs typeface="ＭＳ Ｐゴシック" charset="0"/>
              </a:rPr>
              <a:t> tobi / </a:t>
            </a:r>
            <a:r>
              <a:rPr kumimoji="1" lang="en-US" altLang="ja-JP" sz="1200" kern="1200" baseline="0" dirty="0" err="1" smtClean="0">
                <a:solidFill>
                  <a:schemeClr val="tx1"/>
                </a:solidFill>
                <a:effectLst/>
                <a:latin typeface="+mn-lt"/>
                <a:ea typeface="ＭＳ Ｐゴシック" charset="0"/>
                <a:cs typeface="ＭＳ Ｐゴシック" charset="0"/>
              </a:rPr>
              <a:t>haeba</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kern="1200" baseline="0" dirty="0" err="1" smtClean="0">
                <a:solidFill>
                  <a:schemeClr val="tx1"/>
                </a:solidFill>
                <a:effectLst/>
                <a:latin typeface="+mn-lt"/>
                <a:ea typeface="ＭＳ Ｐゴシック" charset="0"/>
                <a:cs typeface="ＭＳ Ｐゴシック" charset="0"/>
              </a:rPr>
              <a:t>tobu</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Addiss in </a:t>
            </a:r>
            <a:r>
              <a:rPr kumimoji="1" lang="en-US" altLang="ja-JP" sz="1200" kern="1200" dirty="0" err="1" smtClean="0">
                <a:solidFill>
                  <a:schemeClr val="tx1"/>
                </a:solidFill>
                <a:effectLst/>
                <a:latin typeface="+mn-lt"/>
                <a:ea typeface="ＭＳ Ｐゴシック" charset="0"/>
                <a:cs typeface="ＭＳ Ｐゴシック" charset="0"/>
              </a:rPr>
              <a:t>Haiga</a:t>
            </a:r>
            <a:r>
              <a:rPr kumimoji="1" lang="en-US" altLang="ja-JP" sz="1200" kern="1200" dirty="0" smtClean="0">
                <a:solidFill>
                  <a:schemeClr val="tx1"/>
                </a:solidFill>
                <a:effectLst/>
                <a:latin typeface="+mn-lt"/>
                <a:ea typeface="ＭＳ Ｐゴシック" charset="0"/>
                <a:cs typeface="ＭＳ Ｐゴシック" charset="0"/>
              </a:rPr>
              <a:t>: Takebe </a:t>
            </a:r>
            <a:r>
              <a:rPr kumimoji="1" lang="en-US" altLang="ja-JP" sz="1200" kern="1200" dirty="0" err="1" smtClean="0">
                <a:solidFill>
                  <a:schemeClr val="tx1"/>
                </a:solidFill>
                <a:effectLst/>
                <a:latin typeface="+mn-lt"/>
                <a:ea typeface="ＭＳ Ｐゴシック" charset="0"/>
                <a:cs typeface="ＭＳ Ｐゴシック" charset="0"/>
              </a:rPr>
              <a:t>Socho</a:t>
            </a:r>
            <a:r>
              <a:rPr kumimoji="1" lang="en-US" altLang="ja-JP" sz="1200" kern="1200" dirty="0" smtClean="0">
                <a:solidFill>
                  <a:schemeClr val="tx1"/>
                </a:solidFill>
                <a:effectLst/>
                <a:latin typeface="+mn-lt"/>
                <a:ea typeface="ＭＳ Ｐゴシック" charset="0"/>
                <a:cs typeface="ＭＳ Ｐゴシック" charset="0"/>
              </a:rPr>
              <a:t> and the haiku-painting</a:t>
            </a:r>
            <a:r>
              <a:rPr kumimoji="1" lang="en-US" altLang="ja-JP" sz="1200" kern="1200" baseline="0" dirty="0" smtClean="0">
                <a:solidFill>
                  <a:schemeClr val="tx1"/>
                </a:solidFill>
                <a:effectLst/>
                <a:latin typeface="+mn-lt"/>
                <a:ea typeface="ＭＳ Ｐゴシック" charset="0"/>
                <a:cs typeface="ＭＳ Ｐゴシック" charset="0"/>
              </a:rPr>
              <a:t> tradition (U of Hawaii Press, 1995),</a:t>
            </a:r>
            <a:r>
              <a:rPr kumimoji="1" lang="en-US" altLang="ja-JP" sz="1200" kern="1200" dirty="0" smtClean="0">
                <a:solidFill>
                  <a:schemeClr val="tx1"/>
                </a:solidFill>
                <a:effectLst/>
                <a:latin typeface="+mn-lt"/>
                <a:ea typeface="ＭＳ Ｐゴシック" charset="0"/>
                <a:cs typeface="ＭＳ Ｐゴシック" charset="0"/>
              </a:rPr>
              <a:t> 96 </a:t>
            </a:r>
          </a:p>
          <a:p>
            <a:r>
              <a:rPr kumimoji="1" lang="en-US" altLang="ja-JP" sz="1200" kern="1200" dirty="0" smtClean="0">
                <a:solidFill>
                  <a:schemeClr val="tx1"/>
                </a:solidFill>
                <a:effectLst/>
                <a:latin typeface="+mn-lt"/>
                <a:ea typeface="ＭＳ Ｐゴシック" charset="0"/>
                <a:cs typeface="ＭＳ Ｐゴシック" charset="0"/>
              </a:rPr>
              <a:t>"perhaps the movement of the calligraphy may suggest the flight of the butterfly"</a:t>
            </a:r>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3</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effectLst/>
                <a:latin typeface="+mn-lt"/>
                <a:ea typeface="ＭＳ Ｐゴシック" charset="0"/>
                <a:cs typeface="ＭＳ Ｐゴシック" charset="0"/>
              </a:rPr>
              <a:t>庭の蝶子が這へばとび這へばとぶ</a:t>
            </a:r>
            <a:endParaRPr kumimoji="1" lang="en-US"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mn-lt"/>
                <a:ea typeface="ＭＳ Ｐゴシック" charset="0"/>
                <a:cs typeface="ＭＳ Ｐゴシック" charset="0"/>
              </a:rPr>
              <a:t>niwa no </a:t>
            </a:r>
            <a:r>
              <a:rPr kumimoji="1" lang="en-US" altLang="ja-JP" sz="1200" kern="1200" dirty="0" err="1" smtClean="0">
                <a:solidFill>
                  <a:schemeClr val="tx1"/>
                </a:solidFill>
                <a:effectLst/>
                <a:latin typeface="+mn-lt"/>
                <a:ea typeface="ＭＳ Ｐゴシック" charset="0"/>
                <a:cs typeface="ＭＳ Ｐゴシック" charset="0"/>
              </a:rPr>
              <a:t>cho</a:t>
            </a:r>
            <a:r>
              <a:rPr kumimoji="1" lang="en-US" altLang="ja-JP" sz="1200" kern="1200" dirty="0" smtClean="0">
                <a:solidFill>
                  <a:schemeClr val="tx1"/>
                </a:solidFill>
                <a:effectLst/>
                <a:latin typeface="+mn-lt"/>
                <a:ea typeface="ＭＳ Ｐゴシック" charset="0"/>
                <a:cs typeface="ＭＳ Ｐゴシック" charset="0"/>
              </a:rPr>
              <a:t> / ko</a:t>
            </a:r>
            <a:r>
              <a:rPr kumimoji="1" lang="en-US" altLang="ja-JP" sz="1200" kern="1200" baseline="0" dirty="0" smtClean="0">
                <a:solidFill>
                  <a:schemeClr val="tx1"/>
                </a:solidFill>
                <a:effectLst/>
                <a:latin typeface="+mn-lt"/>
                <a:ea typeface="ＭＳ Ｐゴシック" charset="0"/>
                <a:cs typeface="ＭＳ Ｐゴシック" charset="0"/>
              </a:rPr>
              <a:t> ga </a:t>
            </a:r>
            <a:r>
              <a:rPr kumimoji="1" lang="en-US" altLang="ja-JP" sz="1200" kern="1200" baseline="0" dirty="0" err="1" smtClean="0">
                <a:solidFill>
                  <a:schemeClr val="tx1"/>
                </a:solidFill>
                <a:effectLst/>
                <a:latin typeface="+mn-lt"/>
                <a:ea typeface="ＭＳ Ｐゴシック" charset="0"/>
                <a:cs typeface="ＭＳ Ｐゴシック" charset="0"/>
              </a:rPr>
              <a:t>haeba</a:t>
            </a:r>
            <a:r>
              <a:rPr kumimoji="1" lang="en-US" altLang="ja-JP" sz="1200" kern="1200" baseline="0" dirty="0" smtClean="0">
                <a:solidFill>
                  <a:schemeClr val="tx1"/>
                </a:solidFill>
                <a:effectLst/>
                <a:latin typeface="+mn-lt"/>
                <a:ea typeface="ＭＳ Ｐゴシック" charset="0"/>
                <a:cs typeface="ＭＳ Ｐゴシック" charset="0"/>
              </a:rPr>
              <a:t> tobi / </a:t>
            </a:r>
            <a:r>
              <a:rPr kumimoji="1" lang="en-US" altLang="ja-JP" sz="1200" kern="1200" baseline="0" dirty="0" err="1" smtClean="0">
                <a:solidFill>
                  <a:schemeClr val="tx1"/>
                </a:solidFill>
                <a:effectLst/>
                <a:latin typeface="+mn-lt"/>
                <a:ea typeface="ＭＳ Ｐゴシック" charset="0"/>
                <a:cs typeface="ＭＳ Ｐゴシック" charset="0"/>
              </a:rPr>
              <a:t>haeba</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kern="1200" baseline="0" dirty="0" err="1" smtClean="0">
                <a:solidFill>
                  <a:schemeClr val="tx1"/>
                </a:solidFill>
                <a:effectLst/>
                <a:latin typeface="+mn-lt"/>
                <a:ea typeface="ＭＳ Ｐゴシック" charset="0"/>
                <a:cs typeface="ＭＳ Ｐゴシック" charset="0"/>
              </a:rPr>
              <a:t>tobu</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Addiss in </a:t>
            </a:r>
            <a:r>
              <a:rPr kumimoji="1" lang="en-US" altLang="ja-JP" sz="1200" kern="1200" dirty="0" err="1" smtClean="0">
                <a:solidFill>
                  <a:schemeClr val="tx1"/>
                </a:solidFill>
                <a:effectLst/>
                <a:latin typeface="+mn-lt"/>
                <a:ea typeface="ＭＳ Ｐゴシック" charset="0"/>
                <a:cs typeface="ＭＳ Ｐゴシック" charset="0"/>
              </a:rPr>
              <a:t>Haiga</a:t>
            </a:r>
            <a:r>
              <a:rPr kumimoji="1" lang="en-US" altLang="ja-JP" sz="1200" kern="1200" dirty="0" smtClean="0">
                <a:solidFill>
                  <a:schemeClr val="tx1"/>
                </a:solidFill>
                <a:effectLst/>
                <a:latin typeface="+mn-lt"/>
                <a:ea typeface="ＭＳ Ｐゴシック" charset="0"/>
                <a:cs typeface="ＭＳ Ｐゴシック" charset="0"/>
              </a:rPr>
              <a:t>: Takebe </a:t>
            </a:r>
            <a:r>
              <a:rPr kumimoji="1" lang="en-US" altLang="ja-JP" sz="1200" kern="1200" dirty="0" err="1" smtClean="0">
                <a:solidFill>
                  <a:schemeClr val="tx1"/>
                </a:solidFill>
                <a:effectLst/>
                <a:latin typeface="+mn-lt"/>
                <a:ea typeface="ＭＳ Ｐゴシック" charset="0"/>
                <a:cs typeface="ＭＳ Ｐゴシック" charset="0"/>
              </a:rPr>
              <a:t>Socho</a:t>
            </a:r>
            <a:r>
              <a:rPr kumimoji="1" lang="en-US" altLang="ja-JP" sz="1200" kern="1200" dirty="0" smtClean="0">
                <a:solidFill>
                  <a:schemeClr val="tx1"/>
                </a:solidFill>
                <a:effectLst/>
                <a:latin typeface="+mn-lt"/>
                <a:ea typeface="ＭＳ Ｐゴシック" charset="0"/>
                <a:cs typeface="ＭＳ Ｐゴシック" charset="0"/>
              </a:rPr>
              <a:t> and the haiku-painting</a:t>
            </a:r>
            <a:r>
              <a:rPr kumimoji="1" lang="en-US" altLang="ja-JP" sz="1200" kern="1200" baseline="0" dirty="0" smtClean="0">
                <a:solidFill>
                  <a:schemeClr val="tx1"/>
                </a:solidFill>
                <a:effectLst/>
                <a:latin typeface="+mn-lt"/>
                <a:ea typeface="ＭＳ Ｐゴシック" charset="0"/>
                <a:cs typeface="ＭＳ Ｐゴシック" charset="0"/>
              </a:rPr>
              <a:t> tradition (U of Hawaii Press, 1995),</a:t>
            </a:r>
            <a:r>
              <a:rPr kumimoji="1" lang="en-US" altLang="ja-JP" sz="1200" kern="1200" dirty="0" smtClean="0">
                <a:solidFill>
                  <a:schemeClr val="tx1"/>
                </a:solidFill>
                <a:effectLst/>
                <a:latin typeface="+mn-lt"/>
                <a:ea typeface="ＭＳ Ｐゴシック" charset="0"/>
                <a:cs typeface="ＭＳ Ｐゴシック" charset="0"/>
              </a:rPr>
              <a:t> 96 </a:t>
            </a:r>
          </a:p>
          <a:p>
            <a:r>
              <a:rPr kumimoji="1" lang="en-US" altLang="ja-JP" sz="1200" kern="1200" dirty="0" smtClean="0">
                <a:solidFill>
                  <a:schemeClr val="tx1"/>
                </a:solidFill>
                <a:effectLst/>
                <a:latin typeface="+mn-lt"/>
                <a:ea typeface="ＭＳ Ｐゴシック" charset="0"/>
                <a:cs typeface="ＭＳ Ｐゴシック" charset="0"/>
              </a:rPr>
              <a:t>"perhaps the movement of the calligraphy may suggest the flight of the butterfly"</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4</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200" b="0" dirty="0" smtClean="0">
                <a:solidFill>
                  <a:prstClr val="white"/>
                </a:solidFill>
                <a:latin typeface="Calibri" charset="0"/>
              </a:rPr>
              <a:t>(1810, about 48 years old) his father has died, he is in the middle of legal wrangling</a:t>
            </a:r>
          </a:p>
          <a:p>
            <a:endParaRPr kumimoji="1" lang="en-US" altLang="ja-JP" sz="1200" b="0" kern="1200" dirty="0" smtClean="0">
              <a:solidFill>
                <a:prstClr val="white"/>
              </a:solidFill>
              <a:effectLst/>
              <a:latin typeface="Calibri" charset="0"/>
              <a:ea typeface="ＭＳ Ｐゴシック" charset="0"/>
              <a:cs typeface="ＭＳ Ｐゴシック" charset="0"/>
            </a:endParaRPr>
          </a:p>
          <a:p>
            <a:r>
              <a:rPr kumimoji="1" lang="ja-JP" altLang="en-US" sz="1200" kern="1200" dirty="0" smtClean="0">
                <a:solidFill>
                  <a:schemeClr val="tx1"/>
                </a:solidFill>
                <a:effectLst/>
                <a:latin typeface="+mn-lt"/>
                <a:ea typeface="ＭＳ Ｐゴシック" charset="0"/>
                <a:cs typeface="ＭＳ Ｐゴシック" charset="0"/>
              </a:rPr>
              <a:t>五月雨</a:t>
            </a:r>
            <a:r>
              <a:rPr kumimoji="1" lang="ja-JP" altLang="en-US" sz="1200" kern="1200" dirty="0" smtClean="0">
                <a:solidFill>
                  <a:schemeClr val="tx1"/>
                </a:solidFill>
                <a:effectLst/>
                <a:latin typeface="+mn-lt"/>
                <a:ea typeface="ＭＳ Ｐゴシック" charset="0"/>
                <a:cs typeface="ＭＳ Ｐゴシック" charset="0"/>
              </a:rPr>
              <a:t>や胸につかえるちゝふ山</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Samidare</a:t>
            </a:r>
            <a:r>
              <a:rPr kumimoji="1" lang="en-US" altLang="ja-JP" sz="1200" kern="1200" dirty="0" smtClean="0">
                <a:solidFill>
                  <a:schemeClr val="tx1"/>
                </a:solidFill>
                <a:effectLst/>
                <a:latin typeface="+mn-lt"/>
                <a:ea typeface="ＭＳ Ｐゴシック" charset="0"/>
                <a:cs typeface="ＭＳ Ｐゴシック" charset="0"/>
              </a:rPr>
              <a:t> ya / mune ni </a:t>
            </a:r>
            <a:r>
              <a:rPr kumimoji="1" lang="en-US" altLang="ja-JP" sz="1200" kern="1200" dirty="0" err="1" smtClean="0">
                <a:solidFill>
                  <a:schemeClr val="tx1"/>
                </a:solidFill>
                <a:effectLst/>
                <a:latin typeface="+mn-lt"/>
                <a:ea typeface="ＭＳ Ｐゴシック" charset="0"/>
                <a:cs typeface="ＭＳ Ｐゴシック" charset="0"/>
              </a:rPr>
              <a:t>tukaeru</a:t>
            </a:r>
            <a:r>
              <a:rPr kumimoji="1" lang="en-US" altLang="ja-JP" sz="1200" kern="1200" dirty="0" smtClean="0">
                <a:solidFill>
                  <a:schemeClr val="tx1"/>
                </a:solidFill>
                <a:effectLst/>
                <a:latin typeface="+mn-lt"/>
                <a:ea typeface="ＭＳ Ｐゴシック" charset="0"/>
                <a:cs typeface="ＭＳ Ｐゴシック" charset="0"/>
              </a:rPr>
              <a:t> / </a:t>
            </a:r>
            <a:r>
              <a:rPr kumimoji="1" lang="en-US" altLang="ja-JP" sz="1200" kern="1200" dirty="0" err="1" smtClean="0">
                <a:solidFill>
                  <a:schemeClr val="tx1"/>
                </a:solidFill>
                <a:effectLst/>
                <a:latin typeface="+mn-lt"/>
                <a:ea typeface="ＭＳ Ｐゴシック" charset="0"/>
                <a:cs typeface="ＭＳ Ｐゴシック" charset="0"/>
              </a:rPr>
              <a:t>chichibu</a:t>
            </a:r>
            <a:r>
              <a:rPr kumimoji="1" lang="en-US" altLang="ja-JP" sz="1200" kern="1200" dirty="0" smtClean="0">
                <a:solidFill>
                  <a:schemeClr val="tx1"/>
                </a:solidFill>
                <a:effectLst/>
                <a:latin typeface="+mn-lt"/>
                <a:ea typeface="ＭＳ Ｐゴシック" charset="0"/>
                <a:cs typeface="ＭＳ Ｐゴシック" charset="0"/>
              </a:rPr>
              <a:t> yama</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Mt. Chichibu is between Edo and </a:t>
            </a:r>
            <a:r>
              <a:rPr kumimoji="1" lang="en-US" altLang="ja-JP" sz="1200" kern="1200" dirty="0" err="1" smtClean="0">
                <a:solidFill>
                  <a:schemeClr val="tx1"/>
                </a:solidFill>
                <a:effectLst/>
                <a:latin typeface="+mn-lt"/>
                <a:ea typeface="ＭＳ Ｐゴシック" charset="0"/>
                <a:cs typeface="ＭＳ Ｐゴシック" charset="0"/>
              </a:rPr>
              <a:t>Shinshu</a:t>
            </a:r>
            <a:r>
              <a:rPr kumimoji="1" lang="en-US" altLang="ja-JP" sz="1200" kern="1200" dirty="0" smtClean="0">
                <a:solidFill>
                  <a:schemeClr val="tx1"/>
                </a:solidFill>
                <a:effectLst/>
                <a:latin typeface="+mn-lt"/>
                <a:ea typeface="ＭＳ Ｐゴシック" charset="0"/>
                <a:cs typeface="ＭＳ Ｐゴシック" charset="0"/>
              </a:rPr>
              <a:t> (now Nagano), and Issa would pass it on his way to </a:t>
            </a:r>
            <a:r>
              <a:rPr kumimoji="1" lang="ja-JP" altLang="en-US" sz="1200" kern="1200" dirty="0" smtClean="0">
                <a:solidFill>
                  <a:schemeClr val="tx1"/>
                </a:solidFill>
                <a:effectLst/>
                <a:latin typeface="+mn-lt"/>
                <a:ea typeface="ＭＳ Ｐゴシック" charset="0"/>
                <a:cs typeface="ＭＳ Ｐゴシック" charset="0"/>
              </a:rPr>
              <a:t>上尾</a:t>
            </a:r>
            <a:r>
              <a:rPr kumimoji="1" lang="en-US" altLang="ja-JP" sz="1200" kern="1200" baseline="0" dirty="0" smtClean="0">
                <a:solidFill>
                  <a:schemeClr val="tx1"/>
                </a:solidFill>
                <a:effectLst/>
                <a:latin typeface="+mn-lt"/>
                <a:ea typeface="ＭＳ Ｐゴシック" charset="0"/>
                <a:cs typeface="ＭＳ Ｐゴシック" charset="0"/>
              </a:rPr>
              <a:t> </a:t>
            </a:r>
            <a:r>
              <a:rPr kumimoji="1" lang="en-US" altLang="ja-JP" sz="1200" kern="1200" dirty="0" err="1" smtClean="0">
                <a:solidFill>
                  <a:schemeClr val="tx1"/>
                </a:solidFill>
                <a:effectLst/>
                <a:latin typeface="+mn-lt"/>
                <a:ea typeface="ＭＳ Ｐゴシック" charset="0"/>
                <a:cs typeface="ＭＳ Ｐゴシック" charset="0"/>
              </a:rPr>
              <a:t>Ageo</a:t>
            </a:r>
            <a:r>
              <a:rPr kumimoji="1" lang="en-US" altLang="ja-JP" sz="1200" kern="1200" baseline="0" dirty="0" smtClean="0">
                <a:solidFill>
                  <a:schemeClr val="tx1"/>
                </a:solidFill>
                <a:effectLst/>
                <a:latin typeface="+mn-lt"/>
                <a:ea typeface="ＭＳ Ｐゴシック" charset="0"/>
                <a:cs typeface="ＭＳ Ｐゴシック" charset="0"/>
              </a:rPr>
              <a:t> (220,000 in the Edo period)</a:t>
            </a:r>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江戸と信州を往来する小林一茶は上尾を何度か訪れていますが、文化七年（</a:t>
            </a:r>
            <a:r>
              <a:rPr kumimoji="1" lang="en-US" altLang="ja-JP" sz="1200" kern="1200" dirty="0" smtClean="0">
                <a:solidFill>
                  <a:schemeClr val="tx1"/>
                </a:solidFill>
                <a:latin typeface="+mn-lt"/>
                <a:ea typeface="ＭＳ Ｐゴシック" charset="0"/>
                <a:cs typeface="ＭＳ Ｐゴシック" charset="0"/>
              </a:rPr>
              <a:t>1810</a:t>
            </a:r>
            <a:r>
              <a:rPr kumimoji="1" lang="ja-JP" altLang="en-US" sz="1200" kern="1200" dirty="0" smtClean="0">
                <a:solidFill>
                  <a:schemeClr val="tx1"/>
                </a:solidFill>
                <a:latin typeface="+mn-lt"/>
                <a:ea typeface="ＭＳ Ｐゴシック" charset="0"/>
                <a:cs typeface="ＭＳ Ｐゴシック" charset="0"/>
              </a:rPr>
              <a:t>年）５月</a:t>
            </a:r>
            <a:r>
              <a:rPr kumimoji="1" lang="en-US" altLang="ja-JP" sz="1200" kern="1200" dirty="0" smtClean="0">
                <a:solidFill>
                  <a:schemeClr val="tx1"/>
                </a:solidFill>
                <a:latin typeface="+mn-lt"/>
                <a:ea typeface="ＭＳ Ｐゴシック" charset="0"/>
                <a:cs typeface="ＭＳ Ｐゴシック" charset="0"/>
              </a:rPr>
              <a:t>10</a:t>
            </a:r>
            <a:r>
              <a:rPr kumimoji="1" lang="ja-JP" altLang="en-US" sz="1200" kern="1200" dirty="0" smtClean="0">
                <a:solidFill>
                  <a:schemeClr val="tx1"/>
                </a:solidFill>
                <a:latin typeface="+mn-lt"/>
                <a:ea typeface="ＭＳ Ｐゴシック" charset="0"/>
                <a:cs typeface="ＭＳ Ｐゴシック" charset="0"/>
              </a:rPr>
              <a:t>日江戸を立って上尾で雨に合い、合羽</a:t>
            </a:r>
            <a:r>
              <a:rPr kumimoji="1" lang="en-US" altLang="ja-JP" sz="1200" kern="1200" baseline="0" dirty="0" smtClean="0">
                <a:solidFill>
                  <a:schemeClr val="tx1"/>
                </a:solidFill>
                <a:latin typeface="+mn-lt"/>
                <a:ea typeface="ＭＳ Ｐゴシック" charset="0"/>
                <a:cs typeface="ＭＳ Ｐゴシック" charset="0"/>
              </a:rPr>
              <a:t> (a type of raincoat) </a:t>
            </a:r>
            <a:r>
              <a:rPr kumimoji="1" lang="ja-JP" altLang="en-US" sz="1200" kern="1200" dirty="0" smtClean="0">
                <a:solidFill>
                  <a:schemeClr val="tx1"/>
                </a:solidFill>
                <a:latin typeface="+mn-lt"/>
                <a:ea typeface="ＭＳ Ｐゴシック" charset="0"/>
                <a:cs typeface="ＭＳ Ｐゴシック" charset="0"/>
              </a:rPr>
              <a:t>を</a:t>
            </a:r>
            <a:r>
              <a:rPr kumimoji="1" lang="en-US" altLang="ja-JP" sz="1200" kern="1200" dirty="0" smtClean="0">
                <a:solidFill>
                  <a:schemeClr val="tx1"/>
                </a:solidFill>
                <a:latin typeface="+mn-lt"/>
                <a:ea typeface="ＭＳ Ｐゴシック" charset="0"/>
                <a:cs typeface="ＭＳ Ｐゴシック" charset="0"/>
              </a:rPr>
              <a:t>500</a:t>
            </a:r>
            <a:r>
              <a:rPr kumimoji="1" lang="ja-JP" altLang="en-US" sz="1200" kern="1200" dirty="0" smtClean="0">
                <a:solidFill>
                  <a:schemeClr val="tx1"/>
                </a:solidFill>
                <a:latin typeface="+mn-lt"/>
                <a:ea typeface="ＭＳ Ｐゴシック" charset="0"/>
                <a:cs typeface="ＭＳ Ｐゴシック" charset="0"/>
              </a:rPr>
              <a:t>文で買い、「五月雨や　胸につかえる　ちちぶ山」と詠みます。</a:t>
            </a:r>
            <a:r>
              <a:rPr kumimoji="1" lang="en-US" altLang="ja-JP" sz="1200" kern="1200" dirty="0" smtClean="0">
                <a:solidFill>
                  <a:schemeClr val="tx1"/>
                </a:solidFill>
                <a:latin typeface="+mn-lt"/>
                <a:ea typeface="ＭＳ Ｐゴシック" charset="0"/>
                <a:cs typeface="ＭＳ Ｐゴシック" charset="0"/>
              </a:rPr>
              <a:t>http://</a:t>
            </a:r>
            <a:r>
              <a:rPr kumimoji="1" lang="en-US" altLang="ja-JP" sz="1200" kern="1200" dirty="0" err="1" smtClean="0">
                <a:solidFill>
                  <a:schemeClr val="tx1"/>
                </a:solidFill>
                <a:latin typeface="+mn-lt"/>
                <a:ea typeface="ＭＳ Ｐゴシック" charset="0"/>
                <a:cs typeface="ＭＳ Ｐゴシック" charset="0"/>
              </a:rPr>
              <a:t>footprint.life.coocan.jp</a:t>
            </a:r>
            <a:r>
              <a:rPr kumimoji="1" lang="en-US" altLang="ja-JP" sz="1200" kern="1200" dirty="0" smtClean="0">
                <a:solidFill>
                  <a:schemeClr val="tx1"/>
                </a:solidFill>
                <a:latin typeface="+mn-lt"/>
                <a:ea typeface="ＭＳ Ｐゴシック" charset="0"/>
                <a:cs typeface="ＭＳ Ｐゴシック" charset="0"/>
              </a:rPr>
              <a:t>/</a:t>
            </a:r>
            <a:r>
              <a:rPr kumimoji="1" lang="en-US" altLang="ja-JP" sz="1200" kern="1200" dirty="0" err="1" smtClean="0">
                <a:solidFill>
                  <a:schemeClr val="tx1"/>
                </a:solidFill>
                <a:latin typeface="+mn-lt"/>
                <a:ea typeface="ＭＳ Ｐゴシック" charset="0"/>
                <a:cs typeface="ＭＳ Ｐゴシック" charset="0"/>
              </a:rPr>
              <a:t>ageo.html</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秩父＝ちちぶ</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上尾宿</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天神橋</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・・・見つけにくい。</a:t>
            </a:r>
          </a:p>
          <a:p>
            <a:r>
              <a:rPr kumimoji="1" lang="ja-JP" altLang="en-US" sz="1200" kern="1200" dirty="0" smtClean="0">
                <a:solidFill>
                  <a:schemeClr val="tx1"/>
                </a:solidFill>
                <a:latin typeface="+mn-lt"/>
                <a:ea typeface="ＭＳ Ｐゴシック" charset="0"/>
                <a:cs typeface="ＭＳ Ｐゴシック" charset="0"/>
              </a:rPr>
              <a:t>　小林一茶　五月雨や　胸につかえる　秩父山（江戸を発って、故郷越後柏原に向かう時の句だと）</a:t>
            </a:r>
            <a:endParaRPr kumimoji="1" lang="en-US" altLang="ja-JP" sz="1200" kern="1200" dirty="0" smtClean="0">
              <a:solidFill>
                <a:schemeClr val="tx1"/>
              </a:solidFill>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http://blog.goo.ne.jp/yoshi62_001/e/9a2777749e54a0cba828ffc3bb031af9</a:t>
            </a:r>
          </a:p>
          <a:p>
            <a:endParaRPr kumimoji="1" lang="hu-HU"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江戸から信州に戻るときの句でしょうか。秩父が新鮮に聞こえます。当時の旅は「当たり前」のものですが、今の時代の物差しでいえば、大変だったでしょうね。時代によって「当たり前」が違うのですね。</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latin typeface="+mn-lt"/>
                <a:ea typeface="ＭＳ Ｐゴシック" charset="0"/>
                <a:cs typeface="ＭＳ Ｐゴシック" charset="0"/>
              </a:rPr>
              <a:t>http://</a:t>
            </a:r>
            <a:r>
              <a:rPr kumimoji="1" lang="en-US" altLang="ja-JP" sz="1200" kern="1200" dirty="0" err="1" smtClean="0">
                <a:solidFill>
                  <a:schemeClr val="tx1"/>
                </a:solidFill>
                <a:latin typeface="+mn-lt"/>
                <a:ea typeface="ＭＳ Ｐゴシック" charset="0"/>
                <a:cs typeface="ＭＳ Ｐゴシック" charset="0"/>
              </a:rPr>
              <a:t>blog.goo.ne.jp</a:t>
            </a:r>
            <a:r>
              <a:rPr kumimoji="1" lang="en-US" altLang="ja-JP" sz="1200" kern="1200" dirty="0" smtClean="0">
                <a:solidFill>
                  <a:schemeClr val="tx1"/>
                </a:solidFill>
                <a:latin typeface="+mn-lt"/>
                <a:ea typeface="ＭＳ Ｐゴシック" charset="0"/>
                <a:cs typeface="ＭＳ Ｐゴシック" charset="0"/>
              </a:rPr>
              <a:t>/</a:t>
            </a:r>
            <a:r>
              <a:rPr kumimoji="1" lang="en-US" altLang="ja-JP" sz="1200" kern="1200" dirty="0" err="1" smtClean="0">
                <a:solidFill>
                  <a:schemeClr val="tx1"/>
                </a:solidFill>
                <a:latin typeface="+mn-lt"/>
                <a:ea typeface="ＭＳ Ｐゴシック" charset="0"/>
                <a:cs typeface="ＭＳ Ｐゴシック" charset="0"/>
              </a:rPr>
              <a:t>hiramekarei</a:t>
            </a:r>
            <a:r>
              <a:rPr kumimoji="1" lang="en-US" altLang="ja-JP" sz="1200" kern="1200" dirty="0" smtClean="0">
                <a:solidFill>
                  <a:schemeClr val="tx1"/>
                </a:solidFill>
                <a:latin typeface="+mn-lt"/>
                <a:ea typeface="ＭＳ Ｐゴシック" charset="0"/>
                <a:cs typeface="ＭＳ Ｐゴシック" charset="0"/>
              </a:rPr>
              <a:t>/e/c6f49f00fa277a1eea9a390ab2fde46e</a:t>
            </a:r>
            <a:endParaRPr kumimoji="1" lang="ja-JP" altLang="en-US" sz="1200" kern="1200" dirty="0" smtClean="0">
              <a:solidFill>
                <a:schemeClr val="tx1"/>
              </a:solidFill>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5</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200" b="0" dirty="0" smtClean="0">
                <a:solidFill>
                  <a:prstClr val="white"/>
                </a:solidFill>
                <a:latin typeface="Calibri" charset="0"/>
              </a:rPr>
              <a:t>(1810, about 48 years old)</a:t>
            </a:r>
            <a:br>
              <a:rPr lang="en-US" altLang="ja-JP" sz="1200" b="0" dirty="0" smtClean="0">
                <a:solidFill>
                  <a:prstClr val="white"/>
                </a:solidFill>
                <a:latin typeface="Calibri" charset="0"/>
              </a:rPr>
            </a:br>
            <a:endParaRPr lang="en-US" altLang="ja-JP" sz="1200" b="0" dirty="0" smtClean="0">
              <a:solidFill>
                <a:prstClr val="white"/>
              </a:solidFill>
              <a:latin typeface="Calibri" charset="0"/>
            </a:endParaRPr>
          </a:p>
          <a:p>
            <a:r>
              <a:rPr kumimoji="1" lang="ja-JP" altLang="en-US" sz="1200" kern="1200" dirty="0" smtClean="0">
                <a:solidFill>
                  <a:schemeClr val="tx1"/>
                </a:solidFill>
                <a:effectLst/>
                <a:latin typeface="+mn-lt"/>
                <a:ea typeface="ＭＳ Ｐゴシック" charset="0"/>
                <a:cs typeface="ＭＳ Ｐゴシック" charset="0"/>
              </a:rPr>
              <a:t>五月雨</a:t>
            </a:r>
            <a:r>
              <a:rPr kumimoji="1" lang="ja-JP" altLang="en-US" sz="1200" kern="1200" dirty="0" smtClean="0">
                <a:solidFill>
                  <a:schemeClr val="tx1"/>
                </a:solidFill>
                <a:effectLst/>
                <a:latin typeface="+mn-lt"/>
                <a:ea typeface="ＭＳ Ｐゴシック" charset="0"/>
                <a:cs typeface="ＭＳ Ｐゴシック" charset="0"/>
              </a:rPr>
              <a:t>や胸につかえるちゝふ山</a:t>
            </a:r>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err="1" smtClean="0">
                <a:solidFill>
                  <a:schemeClr val="tx1"/>
                </a:solidFill>
                <a:effectLst/>
                <a:latin typeface="+mn-lt"/>
                <a:ea typeface="ＭＳ Ｐゴシック" charset="0"/>
                <a:cs typeface="ＭＳ Ｐゴシック" charset="0"/>
              </a:rPr>
              <a:t>Samidare</a:t>
            </a:r>
            <a:r>
              <a:rPr kumimoji="1" lang="en-US" altLang="ja-JP" sz="1200" kern="1200" dirty="0" smtClean="0">
                <a:solidFill>
                  <a:schemeClr val="tx1"/>
                </a:solidFill>
                <a:effectLst/>
                <a:latin typeface="+mn-lt"/>
                <a:ea typeface="ＭＳ Ｐゴシック" charset="0"/>
                <a:cs typeface="ＭＳ Ｐゴシック" charset="0"/>
              </a:rPr>
              <a:t> ya / mune ni </a:t>
            </a:r>
            <a:r>
              <a:rPr kumimoji="1" lang="en-US" altLang="ja-JP" sz="1200" kern="1200" dirty="0" err="1" smtClean="0">
                <a:solidFill>
                  <a:schemeClr val="tx1"/>
                </a:solidFill>
                <a:effectLst/>
                <a:latin typeface="+mn-lt"/>
                <a:ea typeface="ＭＳ Ｐゴシック" charset="0"/>
                <a:cs typeface="ＭＳ Ｐゴシック" charset="0"/>
              </a:rPr>
              <a:t>tukaeru</a:t>
            </a:r>
            <a:r>
              <a:rPr kumimoji="1" lang="en-US" altLang="ja-JP" sz="1200" kern="1200" dirty="0" smtClean="0">
                <a:solidFill>
                  <a:schemeClr val="tx1"/>
                </a:solidFill>
                <a:effectLst/>
                <a:latin typeface="+mn-lt"/>
                <a:ea typeface="ＭＳ Ｐゴシック" charset="0"/>
                <a:cs typeface="ＭＳ Ｐゴシック" charset="0"/>
              </a:rPr>
              <a:t> / </a:t>
            </a:r>
            <a:r>
              <a:rPr kumimoji="1" lang="en-US" altLang="ja-JP" sz="1200" kern="1200" dirty="0" err="1" smtClean="0">
                <a:solidFill>
                  <a:schemeClr val="tx1"/>
                </a:solidFill>
                <a:effectLst/>
                <a:latin typeface="+mn-lt"/>
                <a:ea typeface="ＭＳ Ｐゴシック" charset="0"/>
                <a:cs typeface="ＭＳ Ｐゴシック" charset="0"/>
              </a:rPr>
              <a:t>chichibu</a:t>
            </a:r>
            <a:r>
              <a:rPr kumimoji="1" lang="en-US" altLang="ja-JP" sz="1200" kern="1200" dirty="0" smtClean="0">
                <a:solidFill>
                  <a:schemeClr val="tx1"/>
                </a:solidFill>
                <a:effectLst/>
                <a:latin typeface="+mn-lt"/>
                <a:ea typeface="ＭＳ Ｐゴシック" charset="0"/>
                <a:cs typeface="ＭＳ Ｐゴシック" charset="0"/>
              </a:rPr>
              <a:t> yama</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江戸と信州を往来する小林一茶は上尾を何度か訪れていますが、文化七年（</a:t>
            </a:r>
            <a:r>
              <a:rPr kumimoji="1" lang="en-US" altLang="ja-JP" sz="1200" kern="1200" dirty="0" smtClean="0">
                <a:solidFill>
                  <a:schemeClr val="tx1"/>
                </a:solidFill>
                <a:latin typeface="+mn-lt"/>
                <a:ea typeface="ＭＳ Ｐゴシック" charset="0"/>
                <a:cs typeface="ＭＳ Ｐゴシック" charset="0"/>
              </a:rPr>
              <a:t>1810</a:t>
            </a:r>
            <a:r>
              <a:rPr kumimoji="1" lang="ja-JP" altLang="en-US" sz="1200" kern="1200" dirty="0" smtClean="0">
                <a:solidFill>
                  <a:schemeClr val="tx1"/>
                </a:solidFill>
                <a:latin typeface="+mn-lt"/>
                <a:ea typeface="ＭＳ Ｐゴシック" charset="0"/>
                <a:cs typeface="ＭＳ Ｐゴシック" charset="0"/>
              </a:rPr>
              <a:t>年）５月</a:t>
            </a:r>
            <a:r>
              <a:rPr kumimoji="1" lang="en-US" altLang="ja-JP" sz="1200" kern="1200" dirty="0" smtClean="0">
                <a:solidFill>
                  <a:schemeClr val="tx1"/>
                </a:solidFill>
                <a:latin typeface="+mn-lt"/>
                <a:ea typeface="ＭＳ Ｐゴシック" charset="0"/>
                <a:cs typeface="ＭＳ Ｐゴシック" charset="0"/>
              </a:rPr>
              <a:t>10</a:t>
            </a:r>
            <a:r>
              <a:rPr kumimoji="1" lang="ja-JP" altLang="en-US" sz="1200" kern="1200" dirty="0" smtClean="0">
                <a:solidFill>
                  <a:schemeClr val="tx1"/>
                </a:solidFill>
                <a:latin typeface="+mn-lt"/>
                <a:ea typeface="ＭＳ Ｐゴシック" charset="0"/>
                <a:cs typeface="ＭＳ Ｐゴシック" charset="0"/>
              </a:rPr>
              <a:t>日江戸を立って上尾で雨に合い、合羽を</a:t>
            </a:r>
            <a:r>
              <a:rPr kumimoji="1" lang="en-US" altLang="ja-JP" sz="1200" kern="1200" dirty="0" smtClean="0">
                <a:solidFill>
                  <a:schemeClr val="tx1"/>
                </a:solidFill>
                <a:latin typeface="+mn-lt"/>
                <a:ea typeface="ＭＳ Ｐゴシック" charset="0"/>
                <a:cs typeface="ＭＳ Ｐゴシック" charset="0"/>
              </a:rPr>
              <a:t>500</a:t>
            </a:r>
            <a:r>
              <a:rPr kumimoji="1" lang="ja-JP" altLang="en-US" sz="1200" kern="1200" dirty="0" smtClean="0">
                <a:solidFill>
                  <a:schemeClr val="tx1"/>
                </a:solidFill>
                <a:latin typeface="+mn-lt"/>
                <a:ea typeface="ＭＳ Ｐゴシック" charset="0"/>
                <a:cs typeface="ＭＳ Ｐゴシック" charset="0"/>
              </a:rPr>
              <a:t>文で買い、「五月雨や　胸につかえる　ちちぶ山」と詠みます。</a:t>
            </a:r>
            <a:r>
              <a:rPr kumimoji="1" lang="en-US" altLang="ja-JP" sz="1200" kern="1200" dirty="0" smtClean="0">
                <a:solidFill>
                  <a:schemeClr val="tx1"/>
                </a:solidFill>
                <a:latin typeface="+mn-lt"/>
                <a:ea typeface="ＭＳ Ｐゴシック" charset="0"/>
                <a:cs typeface="ＭＳ Ｐゴシック" charset="0"/>
              </a:rPr>
              <a:t>http://</a:t>
            </a:r>
            <a:r>
              <a:rPr kumimoji="1" lang="en-US" altLang="ja-JP" sz="1200" kern="1200" dirty="0" err="1" smtClean="0">
                <a:solidFill>
                  <a:schemeClr val="tx1"/>
                </a:solidFill>
                <a:latin typeface="+mn-lt"/>
                <a:ea typeface="ＭＳ Ｐゴシック" charset="0"/>
                <a:cs typeface="ＭＳ Ｐゴシック" charset="0"/>
              </a:rPr>
              <a:t>footprint.life.coocan.jp</a:t>
            </a:r>
            <a:r>
              <a:rPr kumimoji="1" lang="en-US" altLang="ja-JP" sz="1200" kern="1200" dirty="0" smtClean="0">
                <a:solidFill>
                  <a:schemeClr val="tx1"/>
                </a:solidFill>
                <a:latin typeface="+mn-lt"/>
                <a:ea typeface="ＭＳ Ｐゴシック" charset="0"/>
                <a:cs typeface="ＭＳ Ｐゴシック" charset="0"/>
              </a:rPr>
              <a:t>/</a:t>
            </a:r>
            <a:r>
              <a:rPr kumimoji="1" lang="en-US" altLang="ja-JP" sz="1200" kern="1200" dirty="0" err="1" smtClean="0">
                <a:solidFill>
                  <a:schemeClr val="tx1"/>
                </a:solidFill>
                <a:latin typeface="+mn-lt"/>
                <a:ea typeface="ＭＳ Ｐゴシック" charset="0"/>
                <a:cs typeface="ＭＳ Ｐゴシック" charset="0"/>
              </a:rPr>
              <a:t>ageo.html</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秩父＝ちちぶ</a:t>
            </a:r>
            <a:endParaRPr kumimoji="1" lang="en-US" altLang="ja-JP"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上尾宿</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天神橋</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・・・見つけにくい。</a:t>
            </a:r>
          </a:p>
          <a:p>
            <a:r>
              <a:rPr kumimoji="1" lang="ja-JP" altLang="en-US" sz="1200" kern="1200" dirty="0" smtClean="0">
                <a:solidFill>
                  <a:schemeClr val="tx1"/>
                </a:solidFill>
                <a:latin typeface="+mn-lt"/>
                <a:ea typeface="ＭＳ Ｐゴシック" charset="0"/>
                <a:cs typeface="ＭＳ Ｐゴシック" charset="0"/>
              </a:rPr>
              <a:t>　小林一茶　五月雨や　胸につかえる　秩父山（江戸を発って、故郷越後柏原に向かう時の句だと）</a:t>
            </a:r>
            <a:endParaRPr kumimoji="1" lang="en-US" altLang="ja-JP" sz="1200" kern="1200" dirty="0" smtClean="0">
              <a:solidFill>
                <a:schemeClr val="tx1"/>
              </a:solidFill>
              <a:latin typeface="+mn-lt"/>
              <a:ea typeface="ＭＳ Ｐゴシック" charset="0"/>
              <a:cs typeface="ＭＳ Ｐゴシック" charset="0"/>
            </a:endParaRPr>
          </a:p>
          <a:p>
            <a:r>
              <a:rPr kumimoji="1" lang="hu-HU" altLang="ja-JP" sz="1200" kern="1200" dirty="0" smtClean="0">
                <a:solidFill>
                  <a:schemeClr val="tx1"/>
                </a:solidFill>
                <a:effectLst/>
                <a:latin typeface="+mn-lt"/>
                <a:ea typeface="ＭＳ Ｐゴシック" charset="0"/>
                <a:cs typeface="ＭＳ Ｐゴシック" charset="0"/>
              </a:rPr>
              <a:t>http://blog.goo.ne.jp/yoshi62_001/e/9a2777749e54a0cba828ffc3bb031af9</a:t>
            </a:r>
          </a:p>
          <a:p>
            <a:endParaRPr kumimoji="1" lang="hu-HU" altLang="ja-JP"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江戸から信州に戻るときの句でしょうか。秩父が新鮮に聞こえます。当時の旅は「当たり前」のものですが、今の時代の物差しでいえば、大変だったでしょうね。時代によって「当たり前」が違うのですね。</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latin typeface="+mn-lt"/>
                <a:ea typeface="ＭＳ Ｐゴシック" charset="0"/>
                <a:cs typeface="ＭＳ Ｐゴシック" charset="0"/>
              </a:rPr>
              <a:t>http://</a:t>
            </a:r>
            <a:r>
              <a:rPr kumimoji="1" lang="en-US" altLang="ja-JP" sz="1200" kern="1200" dirty="0" err="1" smtClean="0">
                <a:solidFill>
                  <a:schemeClr val="tx1"/>
                </a:solidFill>
                <a:latin typeface="+mn-lt"/>
                <a:ea typeface="ＭＳ Ｐゴシック" charset="0"/>
                <a:cs typeface="ＭＳ Ｐゴシック" charset="0"/>
              </a:rPr>
              <a:t>blog.goo.ne.jp</a:t>
            </a:r>
            <a:r>
              <a:rPr kumimoji="1" lang="en-US" altLang="ja-JP" sz="1200" kern="1200" dirty="0" smtClean="0">
                <a:solidFill>
                  <a:schemeClr val="tx1"/>
                </a:solidFill>
                <a:latin typeface="+mn-lt"/>
                <a:ea typeface="ＭＳ Ｐゴシック" charset="0"/>
                <a:cs typeface="ＭＳ Ｐゴシック" charset="0"/>
              </a:rPr>
              <a:t>/</a:t>
            </a:r>
            <a:r>
              <a:rPr kumimoji="1" lang="en-US" altLang="ja-JP" sz="1200" kern="1200" dirty="0" err="1" smtClean="0">
                <a:solidFill>
                  <a:schemeClr val="tx1"/>
                </a:solidFill>
                <a:latin typeface="+mn-lt"/>
                <a:ea typeface="ＭＳ Ｐゴシック" charset="0"/>
                <a:cs typeface="ＭＳ Ｐゴシック" charset="0"/>
              </a:rPr>
              <a:t>hiramekarei</a:t>
            </a:r>
            <a:r>
              <a:rPr kumimoji="1" lang="en-US" altLang="ja-JP" sz="1200" kern="1200" dirty="0" smtClean="0">
                <a:solidFill>
                  <a:schemeClr val="tx1"/>
                </a:solidFill>
                <a:latin typeface="+mn-lt"/>
                <a:ea typeface="ＭＳ Ｐゴシック" charset="0"/>
                <a:cs typeface="ＭＳ Ｐゴシック" charset="0"/>
              </a:rPr>
              <a:t>/e/c6f49f00fa277a1eea9a390ab2fde46e</a:t>
            </a:r>
            <a:endParaRPr kumimoji="1" lang="ja-JP" altLang="en-US" sz="1200" kern="1200" dirty="0" smtClean="0">
              <a:solidFill>
                <a:schemeClr val="tx1"/>
              </a:solidFill>
              <a:latin typeface="+mn-lt"/>
              <a:ea typeface="ＭＳ Ｐゴシック" charset="0"/>
              <a:cs typeface="ＭＳ Ｐゴシック" charset="0"/>
            </a:endParaRPr>
          </a:p>
          <a:p>
            <a:endParaRPr kumimoji="1" lang="en-US" altLang="ja-JP" sz="1200" kern="1200" dirty="0" smtClean="0">
              <a:solidFill>
                <a:schemeClr val="tx1"/>
              </a:solidFill>
              <a:effectLst/>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6</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200" b="0" dirty="0" smtClean="0">
                <a:solidFill>
                  <a:prstClr val="white"/>
                </a:solidFill>
                <a:latin typeface="Calibri" charset="0"/>
              </a:rPr>
              <a:t>(1815, age 53) he has just married, no children </a:t>
            </a:r>
            <a:r>
              <a:rPr lang="en-US" altLang="ja-JP" sz="1200" b="0" dirty="0" err="1" smtClean="0">
                <a:solidFill>
                  <a:prstClr val="white"/>
                </a:solidFill>
                <a:latin typeface="Calibri" charset="0"/>
              </a:rPr>
              <a:t>yt</a:t>
            </a:r>
            <a:endParaRPr lang="en-US" altLang="ja-JP" sz="1200" b="0" dirty="0" smtClean="0">
              <a:solidFill>
                <a:prstClr val="white"/>
              </a:solidFill>
              <a:latin typeface="Calibri" charset="0"/>
            </a:endParaRPr>
          </a:p>
          <a:p>
            <a:endParaRPr kumimoji="1" lang="en-US" altLang="ja-JP" sz="1200" b="0" kern="1200" dirty="0" smtClean="0">
              <a:solidFill>
                <a:prstClr val="white"/>
              </a:solidFill>
              <a:latin typeface="Calibri" charset="0"/>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鳩</a:t>
            </a:r>
            <a:r>
              <a:rPr kumimoji="1" lang="ja-JP" altLang="en-US" sz="1200" kern="1200" dirty="0" smtClean="0">
                <a:solidFill>
                  <a:schemeClr val="tx1"/>
                </a:solidFill>
                <a:latin typeface="+mn-lt"/>
                <a:ea typeface="ＭＳ Ｐゴシック" charset="0"/>
                <a:cs typeface="ＭＳ Ｐゴシック" charset="0"/>
              </a:rPr>
              <a:t>いけんしていはく</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hato</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iken</a:t>
            </a:r>
            <a:r>
              <a:rPr kumimoji="1" lang="en-US" altLang="ja-JP" sz="1200" kern="1200" dirty="0" smtClean="0">
                <a:solidFill>
                  <a:schemeClr val="tx1"/>
                </a:solidFill>
                <a:latin typeface="+mn-lt"/>
                <a:ea typeface="ＭＳ Ｐゴシック" charset="0"/>
                <a:cs typeface="ＭＳ Ｐゴシック" charset="0"/>
              </a:rPr>
              <a:t> shite </a:t>
            </a:r>
            <a:r>
              <a:rPr kumimoji="1" lang="en-US" altLang="ja-JP" sz="1200" kern="1200" dirty="0" err="1" smtClean="0">
                <a:solidFill>
                  <a:schemeClr val="tx1"/>
                </a:solidFill>
                <a:latin typeface="+mn-lt"/>
                <a:ea typeface="ＭＳ Ｐゴシック" charset="0"/>
                <a:cs typeface="ＭＳ Ｐゴシック" charset="0"/>
              </a:rPr>
              <a:t>iwaku</a:t>
            </a:r>
            <a:r>
              <a:rPr kumimoji="1" lang="en-US" altLang="ja-JP" sz="1200" kern="1200" dirty="0" smtClean="0">
                <a:solidFill>
                  <a:schemeClr val="tx1"/>
                </a:solidFill>
                <a:latin typeface="+mn-lt"/>
                <a:ea typeface="ＭＳ Ｐゴシック" charset="0"/>
                <a:cs typeface="ＭＳ Ｐゴシック" charset="0"/>
              </a:rPr>
              <a:t>)</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梟よ面癖直せ春の雨</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err="1" smtClean="0">
                <a:solidFill>
                  <a:schemeClr val="tx1"/>
                </a:solidFill>
                <a:latin typeface="+mn-lt"/>
                <a:ea typeface="ＭＳ Ｐゴシック" charset="0"/>
                <a:cs typeface="ＭＳ Ｐゴシック" charset="0"/>
              </a:rPr>
              <a:t>Fukuro</a:t>
            </a:r>
            <a:r>
              <a:rPr kumimoji="1" lang="en-US" altLang="ja-JP" sz="1200" kern="1200" dirty="0" smtClean="0">
                <a:solidFill>
                  <a:schemeClr val="tx1"/>
                </a:solidFill>
                <a:latin typeface="+mn-lt"/>
                <a:ea typeface="ＭＳ Ｐゴシック" charset="0"/>
                <a:cs typeface="ＭＳ Ｐゴシック" charset="0"/>
              </a:rPr>
              <a:t> yo </a:t>
            </a:r>
            <a:r>
              <a:rPr kumimoji="1" lang="en-US" altLang="ja-JP" sz="1200" kern="1200" dirty="0" err="1" smtClean="0">
                <a:solidFill>
                  <a:schemeClr val="tx1"/>
                </a:solidFill>
                <a:latin typeface="+mn-lt"/>
                <a:ea typeface="ＭＳ Ｐゴシック" charset="0"/>
                <a:cs typeface="ＭＳ Ｐゴシック" charset="0"/>
              </a:rPr>
              <a:t>tsurakuse</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noase</a:t>
            </a:r>
            <a:r>
              <a:rPr kumimoji="1" lang="en-US" altLang="ja-JP" sz="1200" kern="1200" dirty="0" smtClean="0">
                <a:solidFill>
                  <a:schemeClr val="tx1"/>
                </a:solidFill>
                <a:latin typeface="+mn-lt"/>
                <a:ea typeface="ＭＳ Ｐゴシック" charset="0"/>
                <a:cs typeface="ＭＳ Ｐゴシック" charset="0"/>
              </a:rPr>
              <a:t> haru no ame</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一茶は旅に出て稼ぎ、正月は家に戻り家族と一緒に過ごします。「鳩いけんしていはく」と前書きがあって「梟も面癖（つらくせ）直せ春の雨」という句がある、鳩とは妻の菊さんのことで、句のように菊さんから意見されたのです。「あなたはろくなことをしていないから顔</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ﾌ癖が悪いですよ、お正月ぐらいはいい顔になんなさい」と。ここから分かるのですが、一茶は今残っている一茶像の顔ではない、梟と詠われているように顎の張った農民顔で、肩もいかっていた、農民の体つきなんです。・・・</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http://kuuon.web.fc2.com/KAITEITOTA/KAITEITOUTA.471.html</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この句は一茶５３才（１８１５）の元旦の句。前書きに「鳩いけんしていはく」とあるので、鳩が梟に意見したという設定です。前の年、二回りも違う２８才の菊を嫁にもらって迎えた正月元旦の作句。となると鳩は菊、梟は一茶。上背のあるずんぐりむっくりで顎の張った一茶だっ</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ｽようで、若い嫁に自分はどう映っているのだろう、と自戒気味に菊を思いやった句。田畑を持つ本百姓の一茶ですが菊や小作に任せて門人を訪ね歩き、家にはあまりいなかったようで、妻の内心を慮る一茶の優しさの句、と金子氏は説いています。</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a:t>
            </a:r>
            <a:r>
              <a:rPr kumimoji="1" lang="en-US" altLang="ja-JP" sz="1200" kern="1200" dirty="0" err="1" smtClean="0">
                <a:solidFill>
                  <a:schemeClr val="tx1"/>
                </a:solidFill>
                <a:effectLst/>
                <a:latin typeface="+mn-lt"/>
                <a:ea typeface="ＭＳ Ｐゴシック" charset="0"/>
                <a:cs typeface="ＭＳ Ｐゴシック" charset="0"/>
              </a:rPr>
              <a:t>kohei-dc.com</a:t>
            </a:r>
            <a:r>
              <a:rPr kumimoji="1" lang="en-US" altLang="ja-JP" sz="1200" kern="1200" dirty="0" smtClean="0">
                <a:solidFill>
                  <a:schemeClr val="tx1"/>
                </a:solidFill>
                <a:effectLst/>
                <a:latin typeface="+mn-lt"/>
                <a:ea typeface="ＭＳ Ｐゴシック" charset="0"/>
                <a:cs typeface="ＭＳ Ｐゴシック" charset="0"/>
              </a:rPr>
              <a:t>/?p=6489</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梟</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ふくろふ</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よ面癖</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つらぐせ</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直せ春の雨</a:t>
            </a:r>
          </a:p>
          <a:p>
            <a:r>
              <a:rPr kumimoji="1" lang="ja-JP" altLang="en-US" sz="1200" kern="1200" dirty="0" smtClean="0">
                <a:solidFill>
                  <a:schemeClr val="tx1"/>
                </a:solidFill>
                <a:latin typeface="+mn-lt"/>
                <a:ea typeface="ＭＳ Ｐゴシック" charset="0"/>
                <a:cs typeface="ＭＳ Ｐゴシック" charset="0"/>
              </a:rPr>
              <a:t>文化十二年（</a:t>
            </a:r>
            <a:r>
              <a:rPr kumimoji="1" lang="en-US" altLang="ja-JP" sz="1200" kern="1200" dirty="0" smtClean="0">
                <a:solidFill>
                  <a:schemeClr val="tx1"/>
                </a:solidFill>
                <a:latin typeface="+mn-lt"/>
                <a:ea typeface="ＭＳ Ｐゴシック" charset="0"/>
                <a:cs typeface="ＭＳ Ｐゴシック" charset="0"/>
              </a:rPr>
              <a:t>1815</a:t>
            </a:r>
            <a:r>
              <a:rPr kumimoji="1" lang="ja-JP" altLang="en-US" sz="1200" kern="1200" dirty="0" smtClean="0">
                <a:solidFill>
                  <a:schemeClr val="tx1"/>
                </a:solidFill>
                <a:latin typeface="+mn-lt"/>
                <a:ea typeface="ＭＳ Ｐゴシック" charset="0"/>
                <a:cs typeface="ＭＳ Ｐゴシック" charset="0"/>
              </a:rPr>
              <a:t>）、一茶五十三歳の元旦吟。前書に、「鳩いけんしていはく」とある。</a:t>
            </a:r>
          </a:p>
          <a:p>
            <a:r>
              <a:rPr kumimoji="1" lang="ja-JP" altLang="en-US" sz="1200" kern="1200" dirty="0" smtClean="0">
                <a:solidFill>
                  <a:schemeClr val="tx1"/>
                </a:solidFill>
                <a:latin typeface="+mn-lt"/>
                <a:ea typeface="ＭＳ Ｐゴシック" charset="0"/>
                <a:cs typeface="ＭＳ Ｐゴシック" charset="0"/>
              </a:rPr>
              <a:t>「いけん」は「意見」だろう。童話のなかの動物たちのような鳩と梟がいて、鳩が梟に意見しているのだ。</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ふくろうさんよ、あなたは面癖（つらくせ、とも。人相、顔つき）がよくないですよ。</a:t>
            </a:r>
          </a:p>
          <a:p>
            <a:r>
              <a:rPr kumimoji="1" lang="ja-JP" altLang="en-US" sz="1200" kern="1200" dirty="0" smtClean="0">
                <a:solidFill>
                  <a:schemeClr val="tx1"/>
                </a:solidFill>
                <a:latin typeface="+mn-lt"/>
                <a:ea typeface="ＭＳ Ｐゴシック" charset="0"/>
                <a:cs typeface="ＭＳ Ｐゴシック" charset="0"/>
              </a:rPr>
              <a:t>今年あたりはそれを直す工夫をしてはどうですか。</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外は新春の雨。</a:t>
            </a:r>
          </a:p>
          <a:p>
            <a:r>
              <a:rPr kumimoji="1" lang="ja-JP" altLang="en-US" sz="1200" kern="1200" dirty="0" smtClean="0">
                <a:solidFill>
                  <a:schemeClr val="tx1"/>
                </a:solidFill>
                <a:latin typeface="+mn-lt"/>
                <a:ea typeface="ＭＳ Ｐゴシック" charset="0"/>
                <a:cs typeface="ＭＳ Ｐゴシック" charset="0"/>
              </a:rPr>
              <a:t>諧謔に富む動物たちの正月風景、として読んでも楽しい。一茶ならではの句とおもう。</a:t>
            </a:r>
          </a:p>
          <a:p>
            <a:r>
              <a:rPr kumimoji="1" lang="ja-JP" altLang="en-US" sz="1200" kern="1200" dirty="0" smtClean="0">
                <a:solidFill>
                  <a:schemeClr val="tx1"/>
                </a:solidFill>
                <a:latin typeface="+mn-lt"/>
                <a:ea typeface="ＭＳ Ｐゴシック" charset="0"/>
                <a:cs typeface="ＭＳ Ｐゴシック" charset="0"/>
              </a:rPr>
              <a:t>しかし、その前年に二十八歳のきくと結婚していることをおもいだすと、この元旦吟が新婚初の正月の句であることに気付く。</a:t>
            </a:r>
          </a:p>
          <a:p>
            <a:r>
              <a:rPr kumimoji="1" lang="ja-JP" altLang="en-US" sz="1200" kern="1200" dirty="0" smtClean="0">
                <a:solidFill>
                  <a:schemeClr val="tx1"/>
                </a:solidFill>
                <a:latin typeface="+mn-lt"/>
                <a:ea typeface="ＭＳ Ｐゴシック" charset="0"/>
                <a:cs typeface="ＭＳ Ｐゴシック" charset="0"/>
              </a:rPr>
              <a:t>そうすると、「鳩」とはきくのことだな、とさらに気付く。「梟」は</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言うまでもなく一茶御本人。すこし着飾ったきくが一茶のそばに坐っている。二十四も（二た廻りも）年の違う夫婦だから、きくは娘のように見える。甘え気味でもある。初老の一茶はムックリと肩を張り気味</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ﾉ胡座をかいている。</a:t>
            </a:r>
          </a:p>
          <a:p>
            <a:r>
              <a:rPr kumimoji="1" lang="ja-JP" altLang="en-US" sz="1200" kern="1200" dirty="0" smtClean="0">
                <a:solidFill>
                  <a:schemeClr val="tx1"/>
                </a:solidFill>
                <a:latin typeface="+mn-lt"/>
                <a:ea typeface="ＭＳ Ｐゴシック" charset="0"/>
                <a:cs typeface="ＭＳ Ｐゴシック" charset="0"/>
              </a:rPr>
              <a:t>そこできくが日頃おもっていることを、甘えるように率直に言ったのだ。</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正月なんだからいいでしょう。私の言うこともたまには聞いて下さいよ。あなたは本当に面癖がよくないですよ。ぜひ直して下さいね。</a:t>
            </a:r>
            <a:r>
              <a:rPr kumimoji="1" lang="en-US" altLang="ja-JP" sz="1200" kern="1200" dirty="0" smtClean="0">
                <a:solidFill>
                  <a:schemeClr val="tx1"/>
                </a:solidFill>
                <a:latin typeface="+mn-lt"/>
                <a:ea typeface="ＭＳ Ｐゴシック" charset="0"/>
                <a:cs typeface="ＭＳ Ｐゴシック" charset="0"/>
              </a:rPr>
              <a:t>〉</a:t>
            </a:r>
          </a:p>
          <a:p>
            <a:r>
              <a:rPr kumimoji="1" lang="ja-JP" altLang="en-US" sz="1200" kern="1200" dirty="0" smtClean="0">
                <a:solidFill>
                  <a:schemeClr val="tx1"/>
                </a:solidFill>
                <a:latin typeface="+mn-lt"/>
                <a:ea typeface="ＭＳ Ｐゴシック" charset="0"/>
                <a:cs typeface="ＭＳ Ｐゴシック" charset="0"/>
              </a:rPr>
              <a:t>この句、右のように本当にきくがそう言ったとも取れる。しかしそれよりも一茶自戒の句と取るほうが一と味加わる印象がある。</a:t>
            </a:r>
            <a:r>
              <a:rPr kumimoji="1" lang="en-US" altLang="ja-JP" sz="1200" kern="1200" dirty="0" smtClean="0">
                <a:solidFill>
                  <a:schemeClr val="tx1"/>
                </a:solidFill>
                <a:latin typeface="+mn-lt"/>
                <a:ea typeface="ＭＳ Ｐゴシック" charset="0"/>
                <a:cs typeface="ＭＳ Ｐゴシック" charset="0"/>
              </a:rPr>
              <a:t>〔…〕</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　一茶句集｜金子兜太｜岩波書店｜</a:t>
            </a:r>
            <a:r>
              <a:rPr kumimoji="1" lang="en-US" altLang="ja-JP" sz="1200" kern="1200" dirty="0" smtClean="0">
                <a:solidFill>
                  <a:schemeClr val="tx1"/>
                </a:solidFill>
                <a:latin typeface="+mn-lt"/>
                <a:ea typeface="ＭＳ Ｐゴシック" charset="0"/>
                <a:cs typeface="ＭＳ Ｐゴシック" charset="0"/>
              </a:rPr>
              <a:t>1983</a:t>
            </a:r>
            <a:r>
              <a:rPr kumimoji="1" lang="ja-JP" altLang="en-US" sz="1200" kern="1200" dirty="0" smtClean="0">
                <a:solidFill>
                  <a:schemeClr val="tx1"/>
                </a:solidFill>
                <a:latin typeface="+mn-lt"/>
                <a:ea typeface="ＭＳ Ｐゴシック" charset="0"/>
                <a:cs typeface="ＭＳ Ｐゴシック" charset="0"/>
              </a:rPr>
              <a:t>年</a:t>
            </a:r>
            <a:r>
              <a:rPr kumimoji="1" lang="en-US" altLang="ja-JP" sz="1200" kern="1200" dirty="0" smtClean="0">
                <a:solidFill>
                  <a:schemeClr val="tx1"/>
                </a:solidFill>
                <a:latin typeface="+mn-lt"/>
                <a:ea typeface="ＭＳ Ｐゴシック" charset="0"/>
                <a:cs typeface="ＭＳ Ｐゴシック" charset="0"/>
              </a:rPr>
              <a:t>12</a:t>
            </a:r>
            <a:r>
              <a:rPr kumimoji="1" lang="ja-JP" altLang="en-US" sz="1200" kern="1200" dirty="0" smtClean="0">
                <a:solidFill>
                  <a:schemeClr val="tx1"/>
                </a:solidFill>
                <a:latin typeface="+mn-lt"/>
                <a:ea typeface="ＭＳ Ｐゴシック" charset="0"/>
                <a:cs typeface="ＭＳ Ｐゴシック" charset="0"/>
              </a:rPr>
              <a:t>月</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a:t>
            </a:r>
            <a:r>
              <a:rPr kumimoji="1" lang="en-US" altLang="ja-JP" sz="1200" kern="1200" dirty="0" err="1" smtClean="0">
                <a:solidFill>
                  <a:schemeClr val="tx1"/>
                </a:solidFill>
                <a:effectLst/>
                <a:latin typeface="+mn-lt"/>
                <a:ea typeface="ＭＳ Ｐゴシック" charset="0"/>
                <a:cs typeface="ＭＳ Ｐゴシック" charset="0"/>
              </a:rPr>
              <a:t>randomkobe.cocolog-nifty.com</a:t>
            </a:r>
            <a:r>
              <a:rPr kumimoji="1" lang="en-US" altLang="ja-JP" sz="1200" kern="1200" dirty="0" smtClean="0">
                <a:solidFill>
                  <a:schemeClr val="tx1"/>
                </a:solidFill>
                <a:effectLst/>
                <a:latin typeface="+mn-lt"/>
                <a:ea typeface="ＭＳ Ｐゴシック" charset="0"/>
                <a:cs typeface="ＭＳ Ｐゴシック" charset="0"/>
              </a:rPr>
              <a:t>/center/2006/12/post_dc52.html</a:t>
            </a:r>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7</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鳩いけんしていはく</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hato</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iken</a:t>
            </a:r>
            <a:r>
              <a:rPr kumimoji="1" lang="en-US" altLang="ja-JP" sz="1200" kern="1200" dirty="0" smtClean="0">
                <a:solidFill>
                  <a:schemeClr val="tx1"/>
                </a:solidFill>
                <a:latin typeface="+mn-lt"/>
                <a:ea typeface="ＭＳ Ｐゴシック" charset="0"/>
                <a:cs typeface="ＭＳ Ｐゴシック" charset="0"/>
              </a:rPr>
              <a:t> shite </a:t>
            </a:r>
            <a:r>
              <a:rPr kumimoji="1" lang="en-US" altLang="ja-JP" sz="1200" kern="1200" dirty="0" err="1" smtClean="0">
                <a:solidFill>
                  <a:schemeClr val="tx1"/>
                </a:solidFill>
                <a:latin typeface="+mn-lt"/>
                <a:ea typeface="ＭＳ Ｐゴシック" charset="0"/>
                <a:cs typeface="ＭＳ Ｐゴシック" charset="0"/>
              </a:rPr>
              <a:t>iwaku</a:t>
            </a:r>
            <a:r>
              <a:rPr kumimoji="1" lang="en-US" altLang="ja-JP" sz="1200" kern="1200" dirty="0" smtClean="0">
                <a:solidFill>
                  <a:schemeClr val="tx1"/>
                </a:solidFill>
                <a:latin typeface="+mn-lt"/>
                <a:ea typeface="ＭＳ Ｐゴシック" charset="0"/>
                <a:cs typeface="ＭＳ Ｐゴシック" charset="0"/>
              </a:rPr>
              <a:t>)</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梟よ面癖直せ春の雨</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err="1" smtClean="0">
                <a:solidFill>
                  <a:schemeClr val="tx1"/>
                </a:solidFill>
                <a:latin typeface="+mn-lt"/>
                <a:ea typeface="ＭＳ Ｐゴシック" charset="0"/>
                <a:cs typeface="ＭＳ Ｐゴシック" charset="0"/>
              </a:rPr>
              <a:t>Fukuro</a:t>
            </a:r>
            <a:r>
              <a:rPr kumimoji="1" lang="en-US" altLang="ja-JP" sz="1200" kern="1200" dirty="0" smtClean="0">
                <a:solidFill>
                  <a:schemeClr val="tx1"/>
                </a:solidFill>
                <a:latin typeface="+mn-lt"/>
                <a:ea typeface="ＭＳ Ｐゴシック" charset="0"/>
                <a:cs typeface="ＭＳ Ｐゴシック" charset="0"/>
              </a:rPr>
              <a:t> yo </a:t>
            </a:r>
            <a:r>
              <a:rPr kumimoji="1" lang="en-US" altLang="ja-JP" sz="1200" kern="1200" dirty="0" err="1" smtClean="0">
                <a:solidFill>
                  <a:schemeClr val="tx1"/>
                </a:solidFill>
                <a:latin typeface="+mn-lt"/>
                <a:ea typeface="ＭＳ Ｐゴシック" charset="0"/>
                <a:cs typeface="ＭＳ Ｐゴシック" charset="0"/>
              </a:rPr>
              <a:t>tsurakuse</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noase</a:t>
            </a:r>
            <a:r>
              <a:rPr kumimoji="1" lang="en-US" altLang="ja-JP" sz="1200" kern="1200" dirty="0" smtClean="0">
                <a:solidFill>
                  <a:schemeClr val="tx1"/>
                </a:solidFill>
                <a:latin typeface="+mn-lt"/>
                <a:ea typeface="ＭＳ Ｐゴシック" charset="0"/>
                <a:cs typeface="ＭＳ Ｐゴシック" charset="0"/>
              </a:rPr>
              <a:t> haru no ame</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一茶は旅に出て稼ぎ、正月は家に戻り家族と一緒に過ごします。「鳩いけんしていはく」と前書きがあって「梟も面癖（つらくせ）直せ春の雨」という句がある、鳩とは妻の菊さんのことで、句のように菊さんから意見されたのです。「あなたはろくなことをしていないから顔</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ﾌ癖が悪いですよ、お正月ぐらいはいい顔になんなさい」と。ここから分かるのですが、一茶は今残っている一茶像の顔ではない、梟と詠われているように顎の張った農民顔で、肩もいかっていた、農民の体つきなんです。・・・</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http://kuuon.web.fc2.com/KAITEITOTA/KAITEITOUTA.471.html</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この句は一茶５３才（１８１５）の元旦の句。前書きに「鳩いけんしていはく」とあるので、鳩が梟に意見したという設定です。前の年、二回りも違う２８才の菊を嫁にもらって迎えた正月元旦の作句。となると鳩は菊、梟は一茶。上背のあるずんぐりむっくりで顎の張った一茶だっ</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ｽようで、若い嫁に自分はどう映っているのだろう、と自戒気味に菊を思いやった句。田畑を持つ本百姓の一茶ですが菊や小作に任せて門人を訪ね歩き、家にはあまりいなかったようで、妻の内心を慮る一茶の優しさの句、と金子氏は説いています。</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a:t>
            </a:r>
            <a:r>
              <a:rPr kumimoji="1" lang="en-US" altLang="ja-JP" sz="1200" kern="1200" dirty="0" err="1" smtClean="0">
                <a:solidFill>
                  <a:schemeClr val="tx1"/>
                </a:solidFill>
                <a:effectLst/>
                <a:latin typeface="+mn-lt"/>
                <a:ea typeface="ＭＳ Ｐゴシック" charset="0"/>
                <a:cs typeface="ＭＳ Ｐゴシック" charset="0"/>
              </a:rPr>
              <a:t>kohei-dc.com</a:t>
            </a:r>
            <a:r>
              <a:rPr kumimoji="1" lang="en-US" altLang="ja-JP" sz="1200" kern="1200" dirty="0" smtClean="0">
                <a:solidFill>
                  <a:schemeClr val="tx1"/>
                </a:solidFill>
                <a:effectLst/>
                <a:latin typeface="+mn-lt"/>
                <a:ea typeface="ＭＳ Ｐゴシック" charset="0"/>
                <a:cs typeface="ＭＳ Ｐゴシック" charset="0"/>
              </a:rPr>
              <a:t>/?p=6489</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梟</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ふくろふ</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よ面癖</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つらぐせ</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直せ春の雨</a:t>
            </a:r>
          </a:p>
          <a:p>
            <a:r>
              <a:rPr kumimoji="1" lang="ja-JP" altLang="en-US" sz="1200" kern="1200" dirty="0" smtClean="0">
                <a:solidFill>
                  <a:schemeClr val="tx1"/>
                </a:solidFill>
                <a:latin typeface="+mn-lt"/>
                <a:ea typeface="ＭＳ Ｐゴシック" charset="0"/>
                <a:cs typeface="ＭＳ Ｐゴシック" charset="0"/>
              </a:rPr>
              <a:t>文化十二年（</a:t>
            </a:r>
            <a:r>
              <a:rPr kumimoji="1" lang="en-US" altLang="ja-JP" sz="1200" kern="1200" dirty="0" smtClean="0">
                <a:solidFill>
                  <a:schemeClr val="tx1"/>
                </a:solidFill>
                <a:latin typeface="+mn-lt"/>
                <a:ea typeface="ＭＳ Ｐゴシック" charset="0"/>
                <a:cs typeface="ＭＳ Ｐゴシック" charset="0"/>
              </a:rPr>
              <a:t>1815</a:t>
            </a:r>
            <a:r>
              <a:rPr kumimoji="1" lang="ja-JP" altLang="en-US" sz="1200" kern="1200" dirty="0" smtClean="0">
                <a:solidFill>
                  <a:schemeClr val="tx1"/>
                </a:solidFill>
                <a:latin typeface="+mn-lt"/>
                <a:ea typeface="ＭＳ Ｐゴシック" charset="0"/>
                <a:cs typeface="ＭＳ Ｐゴシック" charset="0"/>
              </a:rPr>
              <a:t>）、一茶五十三歳の元旦吟。前書に、「鳩いけんしていはく」とある。</a:t>
            </a:r>
          </a:p>
          <a:p>
            <a:r>
              <a:rPr kumimoji="1" lang="ja-JP" altLang="en-US" sz="1200" kern="1200" dirty="0" smtClean="0">
                <a:solidFill>
                  <a:schemeClr val="tx1"/>
                </a:solidFill>
                <a:latin typeface="+mn-lt"/>
                <a:ea typeface="ＭＳ Ｐゴシック" charset="0"/>
                <a:cs typeface="ＭＳ Ｐゴシック" charset="0"/>
              </a:rPr>
              <a:t>「いけん」は「意見」だろう。童話のなかの動物たちのような鳩と梟がいて、鳩が梟に意見しているのだ。</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ふくろうさんよ、あなたは面癖（つらくせ、とも。人相、顔つき）がよくないですよ。</a:t>
            </a:r>
          </a:p>
          <a:p>
            <a:r>
              <a:rPr kumimoji="1" lang="ja-JP" altLang="en-US" sz="1200" kern="1200" dirty="0" smtClean="0">
                <a:solidFill>
                  <a:schemeClr val="tx1"/>
                </a:solidFill>
                <a:latin typeface="+mn-lt"/>
                <a:ea typeface="ＭＳ Ｐゴシック" charset="0"/>
                <a:cs typeface="ＭＳ Ｐゴシック" charset="0"/>
              </a:rPr>
              <a:t>今年あたりはそれを直す工夫をしてはどうですか。</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外は新春の雨。</a:t>
            </a:r>
          </a:p>
          <a:p>
            <a:r>
              <a:rPr kumimoji="1" lang="ja-JP" altLang="en-US" sz="1200" kern="1200" dirty="0" smtClean="0">
                <a:solidFill>
                  <a:schemeClr val="tx1"/>
                </a:solidFill>
                <a:latin typeface="+mn-lt"/>
                <a:ea typeface="ＭＳ Ｐゴシック" charset="0"/>
                <a:cs typeface="ＭＳ Ｐゴシック" charset="0"/>
              </a:rPr>
              <a:t>諧謔に富む動物たちの正月風景、として読んでも楽しい。一茶ならではの句とおもう。</a:t>
            </a:r>
          </a:p>
          <a:p>
            <a:r>
              <a:rPr kumimoji="1" lang="ja-JP" altLang="en-US" sz="1200" kern="1200" dirty="0" smtClean="0">
                <a:solidFill>
                  <a:schemeClr val="tx1"/>
                </a:solidFill>
                <a:latin typeface="+mn-lt"/>
                <a:ea typeface="ＭＳ Ｐゴシック" charset="0"/>
                <a:cs typeface="ＭＳ Ｐゴシック" charset="0"/>
              </a:rPr>
              <a:t>しかし、その前年に二十八歳のきくと結婚していることをおもいだすと、この元旦吟が新婚初の正月の句であることに気付く。</a:t>
            </a:r>
          </a:p>
          <a:p>
            <a:r>
              <a:rPr kumimoji="1" lang="ja-JP" altLang="en-US" sz="1200" kern="1200" dirty="0" smtClean="0">
                <a:solidFill>
                  <a:schemeClr val="tx1"/>
                </a:solidFill>
                <a:latin typeface="+mn-lt"/>
                <a:ea typeface="ＭＳ Ｐゴシック" charset="0"/>
                <a:cs typeface="ＭＳ Ｐゴシック" charset="0"/>
              </a:rPr>
              <a:t>そうすると、「鳩」とはきくのことだな、とさらに気付く。「梟」は</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言うまでもなく一茶御本人。すこし着飾ったきくが一茶のそばに坐っている。二十四も（二た廻りも）年の違う夫婦だから、きくは娘のように見える。甘え気味でもある。初老の一茶はムックリと肩を張り気味</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ﾉ胡座をかいている。</a:t>
            </a:r>
          </a:p>
          <a:p>
            <a:r>
              <a:rPr kumimoji="1" lang="ja-JP" altLang="en-US" sz="1200" kern="1200" dirty="0" smtClean="0">
                <a:solidFill>
                  <a:schemeClr val="tx1"/>
                </a:solidFill>
                <a:latin typeface="+mn-lt"/>
                <a:ea typeface="ＭＳ Ｐゴシック" charset="0"/>
                <a:cs typeface="ＭＳ Ｐゴシック" charset="0"/>
              </a:rPr>
              <a:t>そこできくが日頃おもっていることを、甘えるように率直に言ったのだ。</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正月なんだからいいでしょう。私の言うこともたまには聞いて下さいよ。あなたは本当に面癖がよくないですよ。ぜひ直して下さいね。</a:t>
            </a:r>
            <a:r>
              <a:rPr kumimoji="1" lang="en-US" altLang="ja-JP" sz="1200" kern="1200" dirty="0" smtClean="0">
                <a:solidFill>
                  <a:schemeClr val="tx1"/>
                </a:solidFill>
                <a:latin typeface="+mn-lt"/>
                <a:ea typeface="ＭＳ Ｐゴシック" charset="0"/>
                <a:cs typeface="ＭＳ Ｐゴシック" charset="0"/>
              </a:rPr>
              <a:t>〉</a:t>
            </a:r>
          </a:p>
          <a:p>
            <a:r>
              <a:rPr kumimoji="1" lang="ja-JP" altLang="en-US" sz="1200" kern="1200" dirty="0" smtClean="0">
                <a:solidFill>
                  <a:schemeClr val="tx1"/>
                </a:solidFill>
                <a:latin typeface="+mn-lt"/>
                <a:ea typeface="ＭＳ Ｐゴシック" charset="0"/>
                <a:cs typeface="ＭＳ Ｐゴシック" charset="0"/>
              </a:rPr>
              <a:t>この句、右のように本当にきくがそう言ったとも取れる。しかしそれよりも一茶自戒の句と取るほうが一と味加わる印象がある。</a:t>
            </a:r>
            <a:r>
              <a:rPr kumimoji="1" lang="en-US" altLang="ja-JP" sz="1200" kern="1200" dirty="0" smtClean="0">
                <a:solidFill>
                  <a:schemeClr val="tx1"/>
                </a:solidFill>
                <a:latin typeface="+mn-lt"/>
                <a:ea typeface="ＭＳ Ｐゴシック" charset="0"/>
                <a:cs typeface="ＭＳ Ｐゴシック" charset="0"/>
              </a:rPr>
              <a:t>〔…〕</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　一茶句集｜金子兜太｜岩波書店｜</a:t>
            </a:r>
            <a:r>
              <a:rPr kumimoji="1" lang="en-US" altLang="ja-JP" sz="1200" kern="1200" dirty="0" smtClean="0">
                <a:solidFill>
                  <a:schemeClr val="tx1"/>
                </a:solidFill>
                <a:latin typeface="+mn-lt"/>
                <a:ea typeface="ＭＳ Ｐゴシック" charset="0"/>
                <a:cs typeface="ＭＳ Ｐゴシック" charset="0"/>
              </a:rPr>
              <a:t>1983</a:t>
            </a:r>
            <a:r>
              <a:rPr kumimoji="1" lang="ja-JP" altLang="en-US" sz="1200" kern="1200" dirty="0" smtClean="0">
                <a:solidFill>
                  <a:schemeClr val="tx1"/>
                </a:solidFill>
                <a:latin typeface="+mn-lt"/>
                <a:ea typeface="ＭＳ Ｐゴシック" charset="0"/>
                <a:cs typeface="ＭＳ Ｐゴシック" charset="0"/>
              </a:rPr>
              <a:t>年</a:t>
            </a:r>
            <a:r>
              <a:rPr kumimoji="1" lang="en-US" altLang="ja-JP" sz="1200" kern="1200" dirty="0" smtClean="0">
                <a:solidFill>
                  <a:schemeClr val="tx1"/>
                </a:solidFill>
                <a:latin typeface="+mn-lt"/>
                <a:ea typeface="ＭＳ Ｐゴシック" charset="0"/>
                <a:cs typeface="ＭＳ Ｐゴシック" charset="0"/>
              </a:rPr>
              <a:t>12</a:t>
            </a:r>
            <a:r>
              <a:rPr kumimoji="1" lang="ja-JP" altLang="en-US" sz="1200" kern="1200" dirty="0" smtClean="0">
                <a:solidFill>
                  <a:schemeClr val="tx1"/>
                </a:solidFill>
                <a:latin typeface="+mn-lt"/>
                <a:ea typeface="ＭＳ Ｐゴシック" charset="0"/>
                <a:cs typeface="ＭＳ Ｐゴシック" charset="0"/>
              </a:rPr>
              <a:t>月</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a:t>
            </a:r>
            <a:r>
              <a:rPr kumimoji="1" lang="en-US" altLang="ja-JP" sz="1200" kern="1200" dirty="0" err="1" smtClean="0">
                <a:solidFill>
                  <a:schemeClr val="tx1"/>
                </a:solidFill>
                <a:effectLst/>
                <a:latin typeface="+mn-lt"/>
                <a:ea typeface="ＭＳ Ｐゴシック" charset="0"/>
                <a:cs typeface="ＭＳ Ｐゴシック" charset="0"/>
              </a:rPr>
              <a:t>randomkobe.cocolog-nifty.com</a:t>
            </a:r>
            <a:r>
              <a:rPr kumimoji="1" lang="en-US" altLang="ja-JP" sz="1200" kern="1200" dirty="0" smtClean="0">
                <a:solidFill>
                  <a:schemeClr val="tx1"/>
                </a:solidFill>
                <a:effectLst/>
                <a:latin typeface="+mn-lt"/>
                <a:ea typeface="ＭＳ Ｐゴシック" charset="0"/>
                <a:cs typeface="ＭＳ Ｐゴシック" charset="0"/>
              </a:rPr>
              <a:t>/center/2006/12/post_dc52.html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8</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kern="1200" dirty="0" smtClean="0">
                <a:solidFill>
                  <a:schemeClr val="tx1"/>
                </a:solidFill>
                <a:latin typeface="+mn-lt"/>
                <a:ea typeface="ＭＳ Ｐゴシック" charset="0"/>
                <a:cs typeface="ＭＳ Ｐゴシック" charset="0"/>
              </a:rPr>
              <a:t>鳩いけんしていはく</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hato</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iken</a:t>
            </a:r>
            <a:r>
              <a:rPr kumimoji="1" lang="en-US" altLang="ja-JP" sz="1200" kern="1200" dirty="0" smtClean="0">
                <a:solidFill>
                  <a:schemeClr val="tx1"/>
                </a:solidFill>
                <a:latin typeface="+mn-lt"/>
                <a:ea typeface="ＭＳ Ｐゴシック" charset="0"/>
                <a:cs typeface="ＭＳ Ｐゴシック" charset="0"/>
              </a:rPr>
              <a:t> shite </a:t>
            </a:r>
            <a:r>
              <a:rPr kumimoji="1" lang="en-US" altLang="ja-JP" sz="1200" kern="1200" dirty="0" err="1" smtClean="0">
                <a:solidFill>
                  <a:schemeClr val="tx1"/>
                </a:solidFill>
                <a:latin typeface="+mn-lt"/>
                <a:ea typeface="ＭＳ Ｐゴシック" charset="0"/>
                <a:cs typeface="ＭＳ Ｐゴシック" charset="0"/>
              </a:rPr>
              <a:t>iwaku</a:t>
            </a:r>
            <a:r>
              <a:rPr kumimoji="1" lang="en-US" altLang="ja-JP" sz="1200" kern="1200" dirty="0" smtClean="0">
                <a:solidFill>
                  <a:schemeClr val="tx1"/>
                </a:solidFill>
                <a:latin typeface="+mn-lt"/>
                <a:ea typeface="ＭＳ Ｐゴシック" charset="0"/>
                <a:cs typeface="ＭＳ Ｐゴシック" charset="0"/>
              </a:rPr>
              <a:t>)</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梟よ面癖直せ春の雨</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err="1" smtClean="0">
                <a:solidFill>
                  <a:schemeClr val="tx1"/>
                </a:solidFill>
                <a:latin typeface="+mn-lt"/>
                <a:ea typeface="ＭＳ Ｐゴシック" charset="0"/>
                <a:cs typeface="ＭＳ Ｐゴシック" charset="0"/>
              </a:rPr>
              <a:t>Fukuro</a:t>
            </a:r>
            <a:r>
              <a:rPr kumimoji="1" lang="en-US" altLang="ja-JP" sz="1200" kern="1200" dirty="0" smtClean="0">
                <a:solidFill>
                  <a:schemeClr val="tx1"/>
                </a:solidFill>
                <a:latin typeface="+mn-lt"/>
                <a:ea typeface="ＭＳ Ｐゴシック" charset="0"/>
                <a:cs typeface="ＭＳ Ｐゴシック" charset="0"/>
              </a:rPr>
              <a:t> yo </a:t>
            </a:r>
            <a:r>
              <a:rPr kumimoji="1" lang="en-US" altLang="ja-JP" sz="1200" kern="1200" dirty="0" err="1" smtClean="0">
                <a:solidFill>
                  <a:schemeClr val="tx1"/>
                </a:solidFill>
                <a:latin typeface="+mn-lt"/>
                <a:ea typeface="ＭＳ Ｐゴシック" charset="0"/>
                <a:cs typeface="ＭＳ Ｐゴシック" charset="0"/>
              </a:rPr>
              <a:t>tsurakuse</a:t>
            </a:r>
            <a:r>
              <a:rPr kumimoji="1" lang="en-US" altLang="ja-JP" sz="1200" kern="1200" dirty="0" smtClean="0">
                <a:solidFill>
                  <a:schemeClr val="tx1"/>
                </a:solidFill>
                <a:latin typeface="+mn-lt"/>
                <a:ea typeface="ＭＳ Ｐゴシック" charset="0"/>
                <a:cs typeface="ＭＳ Ｐゴシック" charset="0"/>
              </a:rPr>
              <a:t> </a:t>
            </a:r>
            <a:r>
              <a:rPr kumimoji="1" lang="en-US" altLang="ja-JP" sz="1200" kern="1200" dirty="0" err="1" smtClean="0">
                <a:solidFill>
                  <a:schemeClr val="tx1"/>
                </a:solidFill>
                <a:latin typeface="+mn-lt"/>
                <a:ea typeface="ＭＳ Ｐゴシック" charset="0"/>
                <a:cs typeface="ＭＳ Ｐゴシック" charset="0"/>
              </a:rPr>
              <a:t>noase</a:t>
            </a:r>
            <a:r>
              <a:rPr kumimoji="1" lang="en-US" altLang="ja-JP" sz="1200" kern="1200" dirty="0" smtClean="0">
                <a:solidFill>
                  <a:schemeClr val="tx1"/>
                </a:solidFill>
                <a:latin typeface="+mn-lt"/>
                <a:ea typeface="ＭＳ Ｐゴシック" charset="0"/>
                <a:cs typeface="ＭＳ Ｐゴシック" charset="0"/>
              </a:rPr>
              <a:t> haru no ame</a:t>
            </a:r>
          </a:p>
          <a:p>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latin typeface="+mn-lt"/>
                <a:ea typeface="ＭＳ Ｐゴシック" charset="0"/>
                <a:cs typeface="ＭＳ Ｐゴシック" charset="0"/>
              </a:rPr>
              <a:t>The dove is his wife Kiku. She is 28. He is 24 years older than her. They married in the previous year. It is now New Year's time …</a:t>
            </a:r>
          </a:p>
          <a:p>
            <a:endParaRPr kumimoji="1" lang="en-US" altLang="ja-JP" sz="1200" kern="1200" dirty="0" smtClean="0">
              <a:solidFill>
                <a:schemeClr val="tx1"/>
              </a:solidFill>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一茶は旅に出て稼ぎ、正月は家に戻り家族と一緒に過ごします。「鳩いけんしていはく」と前書きがあって「梟も面癖（つらくせ）直せ春の雨」という句がある、鳩とは妻の菊さんのことで、句のように菊さんから意見されたのです。「あなたはろくなことをしていないから顔</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ﾌ癖が悪いですよ、お正月ぐらいはいい顔になんなさい」と。ここから分かるのですが、一茶は今残っている一茶像の顔ではない、梟と詠われているように顎の張った農民顔で、肩もいかっていた、農民の体つきなんです。・・・</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http://kuuon.web.fc2.com/KAITEITOTA/KAITEITOUTA.471.html</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この句は一茶５３才（１８１５）の元旦の句。前書きに「鳩いけんしていはく」とあるので、鳩が梟に意見したという設定です。前の年、二回りも違う</a:t>
            </a:r>
            <a:r>
              <a:rPr kumimoji="1" lang="ja-JP" altLang="en-US" sz="1200" b="1" kern="1200" dirty="0" smtClean="0">
                <a:solidFill>
                  <a:srgbClr val="FF0000"/>
                </a:solidFill>
                <a:latin typeface="+mn-lt"/>
                <a:ea typeface="ＭＳ Ｐゴシック" charset="0"/>
                <a:cs typeface="ＭＳ Ｐゴシック" charset="0"/>
              </a:rPr>
              <a:t>２８才の菊</a:t>
            </a:r>
            <a:r>
              <a:rPr kumimoji="1" lang="ja-JP" altLang="en-US" sz="1200" kern="1200" dirty="0" smtClean="0">
                <a:solidFill>
                  <a:schemeClr val="tx1"/>
                </a:solidFill>
                <a:latin typeface="+mn-lt"/>
                <a:ea typeface="ＭＳ Ｐゴシック" charset="0"/>
                <a:cs typeface="ＭＳ Ｐゴシック" charset="0"/>
              </a:rPr>
              <a:t>を嫁にもらって迎えた正月元旦の作句。となると鳩は菊、梟は一茶。上背のあるずんぐりむっくりで顎の張った一茶だっ</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ｽようで、若い嫁に自分はどう映っているのだろう、と自戒気味に菊を思いやった句。田畑を持つ本百姓の一茶ですが菊や小作に任せて門人を訪ね歩き、家にはあまりいなかったようで、妻の内心を慮る一茶の優しさの句、と金子氏は説いています。</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a:t>
            </a:r>
            <a:r>
              <a:rPr kumimoji="1" lang="en-US" altLang="ja-JP" sz="1200" kern="1200" dirty="0" err="1" smtClean="0">
                <a:solidFill>
                  <a:schemeClr val="tx1"/>
                </a:solidFill>
                <a:effectLst/>
                <a:latin typeface="+mn-lt"/>
                <a:ea typeface="ＭＳ Ｐゴシック" charset="0"/>
                <a:cs typeface="ＭＳ Ｐゴシック" charset="0"/>
              </a:rPr>
              <a:t>kohei-dc.com</a:t>
            </a:r>
            <a:r>
              <a:rPr kumimoji="1" lang="en-US" altLang="ja-JP" sz="1200" kern="1200" dirty="0" smtClean="0">
                <a:solidFill>
                  <a:schemeClr val="tx1"/>
                </a:solidFill>
                <a:effectLst/>
                <a:latin typeface="+mn-lt"/>
                <a:ea typeface="ＭＳ Ｐゴシック" charset="0"/>
                <a:cs typeface="ＭＳ Ｐゴシック" charset="0"/>
              </a:rPr>
              <a:t>/?p=6489</a:t>
            </a:r>
          </a:p>
          <a:p>
            <a:endParaRPr kumimoji="1" lang="en-US" altLang="ja-JP" sz="1200" kern="1200" dirty="0" smtClean="0">
              <a:solidFill>
                <a:schemeClr val="tx1"/>
              </a:solidFill>
              <a:effectLst/>
              <a:latin typeface="+mn-lt"/>
              <a:ea typeface="ＭＳ Ｐゴシック" charset="0"/>
              <a:cs typeface="ＭＳ Ｐゴシック" charset="0"/>
            </a:endParaRPr>
          </a:p>
          <a:p>
            <a:r>
              <a:rPr kumimoji="1" lang="ja-JP" altLang="en-US" sz="1200" kern="1200" dirty="0" smtClean="0">
                <a:solidFill>
                  <a:schemeClr val="tx1"/>
                </a:solidFill>
                <a:latin typeface="+mn-lt"/>
                <a:ea typeface="ＭＳ Ｐゴシック" charset="0"/>
                <a:cs typeface="ＭＳ Ｐゴシック" charset="0"/>
              </a:rPr>
              <a:t>梟</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ふくろふ</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よ面癖</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つらぐせ</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直せ春の雨</a:t>
            </a:r>
          </a:p>
          <a:p>
            <a:r>
              <a:rPr kumimoji="1" lang="ja-JP" altLang="en-US" sz="1200" kern="1200" dirty="0" smtClean="0">
                <a:solidFill>
                  <a:schemeClr val="tx1"/>
                </a:solidFill>
                <a:latin typeface="+mn-lt"/>
                <a:ea typeface="ＭＳ Ｐゴシック" charset="0"/>
                <a:cs typeface="ＭＳ Ｐゴシック" charset="0"/>
              </a:rPr>
              <a:t>文化十二年（</a:t>
            </a:r>
            <a:r>
              <a:rPr kumimoji="1" lang="en-US" altLang="ja-JP" sz="1200" kern="1200" dirty="0" smtClean="0">
                <a:solidFill>
                  <a:schemeClr val="tx1"/>
                </a:solidFill>
                <a:latin typeface="+mn-lt"/>
                <a:ea typeface="ＭＳ Ｐゴシック" charset="0"/>
                <a:cs typeface="ＭＳ Ｐゴシック" charset="0"/>
              </a:rPr>
              <a:t>1815</a:t>
            </a:r>
            <a:r>
              <a:rPr kumimoji="1" lang="ja-JP" altLang="en-US" sz="1200" kern="1200" dirty="0" smtClean="0">
                <a:solidFill>
                  <a:schemeClr val="tx1"/>
                </a:solidFill>
                <a:latin typeface="+mn-lt"/>
                <a:ea typeface="ＭＳ Ｐゴシック" charset="0"/>
                <a:cs typeface="ＭＳ Ｐゴシック" charset="0"/>
              </a:rPr>
              <a:t>）、一茶五十三歳の元旦吟。前書に、「鳩いけんしていはく」とある。</a:t>
            </a:r>
          </a:p>
          <a:p>
            <a:r>
              <a:rPr kumimoji="1" lang="ja-JP" altLang="en-US" sz="1200" kern="1200" dirty="0" smtClean="0">
                <a:solidFill>
                  <a:schemeClr val="tx1"/>
                </a:solidFill>
                <a:latin typeface="+mn-lt"/>
                <a:ea typeface="ＭＳ Ｐゴシック" charset="0"/>
                <a:cs typeface="ＭＳ Ｐゴシック" charset="0"/>
              </a:rPr>
              <a:t>「いけん」は「意見」だろう。童話のなかの動物たちのような鳩と梟がいて、鳩が梟に意見しているのだ。</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ふくろうさんよ、あなたは面癖（つらくせ、とも。人相、顔つき）がよくないですよ。</a:t>
            </a:r>
          </a:p>
          <a:p>
            <a:r>
              <a:rPr kumimoji="1" lang="ja-JP" altLang="en-US" sz="1200" kern="1200" dirty="0" smtClean="0">
                <a:solidFill>
                  <a:schemeClr val="tx1"/>
                </a:solidFill>
                <a:latin typeface="+mn-lt"/>
                <a:ea typeface="ＭＳ Ｐゴシック" charset="0"/>
                <a:cs typeface="ＭＳ Ｐゴシック" charset="0"/>
              </a:rPr>
              <a:t>今年あたりはそれを直す工夫をしてはどうですか。</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外は新春の雨。</a:t>
            </a:r>
          </a:p>
          <a:p>
            <a:r>
              <a:rPr kumimoji="1" lang="ja-JP" altLang="en-US" sz="1200" kern="1200" dirty="0" smtClean="0">
                <a:solidFill>
                  <a:schemeClr val="tx1"/>
                </a:solidFill>
                <a:latin typeface="+mn-lt"/>
                <a:ea typeface="ＭＳ Ｐゴシック" charset="0"/>
                <a:cs typeface="ＭＳ Ｐゴシック" charset="0"/>
              </a:rPr>
              <a:t>諧謔に富む動物たちの正月風景、として読んでも楽しい。一茶ならではの句とおもう。</a:t>
            </a:r>
          </a:p>
          <a:p>
            <a:r>
              <a:rPr kumimoji="1" lang="ja-JP" altLang="en-US" sz="1200" kern="1200" dirty="0" smtClean="0">
                <a:solidFill>
                  <a:schemeClr val="tx1"/>
                </a:solidFill>
                <a:latin typeface="+mn-lt"/>
                <a:ea typeface="ＭＳ Ｐゴシック" charset="0"/>
                <a:cs typeface="ＭＳ Ｐゴシック" charset="0"/>
              </a:rPr>
              <a:t>しかし、その前年に二十八歳のきくと結婚していることをおもいだすと、この元旦吟が新婚初の正月の句であることに気付く。</a:t>
            </a:r>
          </a:p>
          <a:p>
            <a:r>
              <a:rPr kumimoji="1" lang="ja-JP" altLang="en-US" sz="1200" kern="1200" dirty="0" smtClean="0">
                <a:solidFill>
                  <a:schemeClr val="tx1"/>
                </a:solidFill>
                <a:latin typeface="+mn-lt"/>
                <a:ea typeface="ＭＳ Ｐゴシック" charset="0"/>
                <a:cs typeface="ＭＳ Ｐゴシック" charset="0"/>
              </a:rPr>
              <a:t>そうすると、「鳩」とはきくのことだな、とさらに気付く。「梟」は</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言うまでもなく一茶御本人。すこし着飾ったきくが一茶のそばに坐っている。二十四も（二た廻りも）年の違う夫婦だから、きくは娘のように見える。甘え気味でもある。初老の一茶はムックリと肩を張り気味</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ﾉ胡座をかいている。</a:t>
            </a:r>
          </a:p>
          <a:p>
            <a:r>
              <a:rPr kumimoji="1" lang="ja-JP" altLang="en-US" sz="1200" kern="1200" dirty="0" smtClean="0">
                <a:solidFill>
                  <a:schemeClr val="tx1"/>
                </a:solidFill>
                <a:latin typeface="+mn-lt"/>
                <a:ea typeface="ＭＳ Ｐゴシック" charset="0"/>
                <a:cs typeface="ＭＳ Ｐゴシック" charset="0"/>
              </a:rPr>
              <a:t>そこできくが日頃おもっていることを、甘えるように率直に言ったのだ。</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正月なんだからいいでしょう。私の言うこともたまには聞いて下さいよ。あなたは本当に面癖がよくないですよ。ぜひ直して下さいね。</a:t>
            </a:r>
            <a:r>
              <a:rPr kumimoji="1" lang="en-US" altLang="ja-JP" sz="1200" kern="1200" dirty="0" smtClean="0">
                <a:solidFill>
                  <a:schemeClr val="tx1"/>
                </a:solidFill>
                <a:latin typeface="+mn-lt"/>
                <a:ea typeface="ＭＳ Ｐゴシック" charset="0"/>
                <a:cs typeface="ＭＳ Ｐゴシック" charset="0"/>
              </a:rPr>
              <a:t>〉</a:t>
            </a:r>
          </a:p>
          <a:p>
            <a:r>
              <a:rPr kumimoji="1" lang="ja-JP" altLang="en-US" sz="1200" kern="1200" dirty="0" smtClean="0">
                <a:solidFill>
                  <a:schemeClr val="tx1"/>
                </a:solidFill>
                <a:latin typeface="+mn-lt"/>
                <a:ea typeface="ＭＳ Ｐゴシック" charset="0"/>
                <a:cs typeface="ＭＳ Ｐゴシック" charset="0"/>
              </a:rPr>
              <a:t>この句、右のように本当にきくがそう言ったとも取れる。しかしそれよりも一茶自戒の句と取るほうが一と味加わる印象がある。</a:t>
            </a:r>
            <a:r>
              <a:rPr kumimoji="1" lang="en-US" altLang="ja-JP" sz="1200" kern="1200" dirty="0" smtClean="0">
                <a:solidFill>
                  <a:schemeClr val="tx1"/>
                </a:solidFill>
                <a:latin typeface="+mn-lt"/>
                <a:ea typeface="ＭＳ Ｐゴシック" charset="0"/>
                <a:cs typeface="ＭＳ Ｐゴシック" charset="0"/>
              </a:rPr>
              <a:t>〔…〕</a:t>
            </a:r>
          </a:p>
          <a:p>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　一茶句集｜金子兜太｜岩波書店｜</a:t>
            </a:r>
            <a:r>
              <a:rPr kumimoji="1" lang="en-US" altLang="ja-JP" sz="1200" kern="1200" dirty="0" smtClean="0">
                <a:solidFill>
                  <a:schemeClr val="tx1"/>
                </a:solidFill>
                <a:latin typeface="+mn-lt"/>
                <a:ea typeface="ＭＳ Ｐゴシック" charset="0"/>
                <a:cs typeface="ＭＳ Ｐゴシック" charset="0"/>
              </a:rPr>
              <a:t>1983</a:t>
            </a:r>
            <a:r>
              <a:rPr kumimoji="1" lang="ja-JP" altLang="en-US" sz="1200" kern="1200" dirty="0" smtClean="0">
                <a:solidFill>
                  <a:schemeClr val="tx1"/>
                </a:solidFill>
                <a:latin typeface="+mn-lt"/>
                <a:ea typeface="ＭＳ Ｐゴシック" charset="0"/>
                <a:cs typeface="ＭＳ Ｐゴシック" charset="0"/>
              </a:rPr>
              <a:t>年</a:t>
            </a:r>
            <a:r>
              <a:rPr kumimoji="1" lang="en-US" altLang="ja-JP" sz="1200" kern="1200" dirty="0" smtClean="0">
                <a:solidFill>
                  <a:schemeClr val="tx1"/>
                </a:solidFill>
                <a:latin typeface="+mn-lt"/>
                <a:ea typeface="ＭＳ Ｐゴシック" charset="0"/>
                <a:cs typeface="ＭＳ Ｐゴシック" charset="0"/>
              </a:rPr>
              <a:t>12</a:t>
            </a:r>
            <a:r>
              <a:rPr kumimoji="1" lang="ja-JP" altLang="en-US" sz="1200" kern="1200" dirty="0" smtClean="0">
                <a:solidFill>
                  <a:schemeClr val="tx1"/>
                </a:solidFill>
                <a:latin typeface="+mn-lt"/>
                <a:ea typeface="ＭＳ Ｐゴシック" charset="0"/>
                <a:cs typeface="ＭＳ Ｐゴシック" charset="0"/>
              </a:rPr>
              <a:t>月</a:t>
            </a:r>
            <a:endParaRPr kumimoji="1" lang="en-US" altLang="ja-JP" sz="1200" kern="1200" dirty="0" smtClean="0">
              <a:solidFill>
                <a:schemeClr val="tx1"/>
              </a:solidFill>
              <a:latin typeface="+mn-lt"/>
              <a:ea typeface="ＭＳ Ｐゴシック" charset="0"/>
              <a:cs typeface="ＭＳ Ｐゴシック" charset="0"/>
            </a:endParaRPr>
          </a:p>
          <a:p>
            <a:r>
              <a:rPr kumimoji="1" lang="en-US" altLang="ja-JP" sz="1200" kern="1200" dirty="0" smtClean="0">
                <a:solidFill>
                  <a:schemeClr val="tx1"/>
                </a:solidFill>
                <a:effectLst/>
                <a:latin typeface="+mn-lt"/>
                <a:ea typeface="ＭＳ Ｐゴシック" charset="0"/>
                <a:cs typeface="ＭＳ Ｐゴシック" charset="0"/>
              </a:rPr>
              <a:t>http://</a:t>
            </a:r>
            <a:r>
              <a:rPr kumimoji="1" lang="en-US" altLang="ja-JP" sz="1200" kern="1200" dirty="0" err="1" smtClean="0">
                <a:solidFill>
                  <a:schemeClr val="tx1"/>
                </a:solidFill>
                <a:effectLst/>
                <a:latin typeface="+mn-lt"/>
                <a:ea typeface="ＭＳ Ｐゴシック" charset="0"/>
                <a:cs typeface="ＭＳ Ｐゴシック" charset="0"/>
              </a:rPr>
              <a:t>randomkobe.cocolog-nifty.com</a:t>
            </a:r>
            <a:r>
              <a:rPr kumimoji="1" lang="en-US" altLang="ja-JP" sz="1200" kern="1200" dirty="0" smtClean="0">
                <a:solidFill>
                  <a:schemeClr val="tx1"/>
                </a:solidFill>
                <a:effectLst/>
                <a:latin typeface="+mn-lt"/>
                <a:ea typeface="ＭＳ Ｐゴシック" charset="0"/>
                <a:cs typeface="ＭＳ Ｐゴシック" charset="0"/>
              </a:rPr>
              <a:t>/center/2006/12/post_dc52.html</a:t>
            </a: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9</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smtClean="0">
                <a:solidFill>
                  <a:schemeClr val="tx1"/>
                </a:solidFill>
                <a:latin typeface="+mn-lt"/>
                <a:ea typeface="ＭＳ Ｐゴシック" charset="0"/>
                <a:cs typeface="ＭＳ Ｐゴシック" charset="0"/>
              </a:rPr>
              <a:t>His first and second son</a:t>
            </a:r>
            <a:r>
              <a:rPr kumimoji="1" lang="en-US" altLang="ja-JP" sz="1200" kern="1200" baseline="0" dirty="0" smtClean="0">
                <a:solidFill>
                  <a:schemeClr val="tx1"/>
                </a:solidFill>
                <a:latin typeface="+mn-lt"/>
                <a:ea typeface="ＭＳ Ｐゴシック" charset="0"/>
                <a:cs typeface="ＭＳ Ｐゴシック" charset="0"/>
              </a:rPr>
              <a:t> are dead, his first daughter is dead, his third son might have been born by the time of this poem, not sure unfortunately. His wife Kiku is still find</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賀</a:t>
            </a:r>
            <a:r>
              <a:rPr kumimoji="1" lang="ja-JP" altLang="en-US" sz="1200" kern="1200" dirty="0" smtClean="0">
                <a:solidFill>
                  <a:schemeClr val="tx1"/>
                </a:solidFill>
                <a:latin typeface="+mn-lt"/>
                <a:ea typeface="ＭＳ Ｐゴシック" charset="0"/>
                <a:cs typeface="ＭＳ Ｐゴシック" charset="0"/>
              </a:rPr>
              <a:t>六十</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目出度さはことしの蚊にも喰れけり</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err="1" smtClean="0">
                <a:solidFill>
                  <a:schemeClr val="tx1"/>
                </a:solidFill>
                <a:latin typeface="+mn-lt"/>
                <a:ea typeface="ＭＳ Ｐゴシック" charset="0"/>
                <a:cs typeface="ＭＳ Ｐゴシック" charset="0"/>
              </a:rPr>
              <a:t>Medetasa</a:t>
            </a:r>
            <a:r>
              <a:rPr kumimoji="1" lang="en-US" altLang="ja-JP" sz="1200" kern="1200" dirty="0" smtClean="0">
                <a:solidFill>
                  <a:schemeClr val="tx1"/>
                </a:solidFill>
                <a:latin typeface="+mn-lt"/>
                <a:ea typeface="ＭＳ Ｐゴシック" charset="0"/>
                <a:cs typeface="ＭＳ Ｐゴシック" charset="0"/>
              </a:rPr>
              <a:t> wa</a:t>
            </a:r>
            <a:r>
              <a:rPr kumimoji="1" lang="en-US" altLang="ja-JP" sz="1200" kern="1200" baseline="0" dirty="0" smtClean="0">
                <a:solidFill>
                  <a:schemeClr val="tx1"/>
                </a:solidFill>
                <a:latin typeface="+mn-lt"/>
                <a:ea typeface="ＭＳ Ｐゴシック" charset="0"/>
                <a:cs typeface="ＭＳ Ｐゴシック" charset="0"/>
              </a:rPr>
              <a:t> / </a:t>
            </a:r>
            <a:r>
              <a:rPr kumimoji="1" lang="en-US" altLang="ja-JP" sz="1200" kern="1200" baseline="0" dirty="0" err="1" smtClean="0">
                <a:solidFill>
                  <a:schemeClr val="tx1"/>
                </a:solidFill>
                <a:latin typeface="+mn-lt"/>
                <a:ea typeface="ＭＳ Ｐゴシック" charset="0"/>
                <a:cs typeface="ＭＳ Ｐゴシック" charset="0"/>
              </a:rPr>
              <a:t>kotoshi</a:t>
            </a:r>
            <a:r>
              <a:rPr kumimoji="1" lang="en-US" altLang="ja-JP" sz="1200" kern="1200" baseline="0" dirty="0" smtClean="0">
                <a:solidFill>
                  <a:schemeClr val="tx1"/>
                </a:solidFill>
                <a:latin typeface="+mn-lt"/>
                <a:ea typeface="ＭＳ Ｐゴシック" charset="0"/>
                <a:cs typeface="ＭＳ Ｐゴシック" charset="0"/>
              </a:rPr>
              <a:t> no ka ni mo / </a:t>
            </a:r>
            <a:r>
              <a:rPr kumimoji="1" lang="en-US" altLang="ja-JP" sz="1200" kern="1200" baseline="0" dirty="0" err="1" smtClean="0">
                <a:solidFill>
                  <a:schemeClr val="tx1"/>
                </a:solidFill>
                <a:latin typeface="+mn-lt"/>
                <a:ea typeface="ＭＳ Ｐゴシック" charset="0"/>
                <a:cs typeface="ＭＳ Ｐゴシック" charset="0"/>
              </a:rPr>
              <a:t>kuwarekeri</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人も一茶</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花押</a:t>
            </a:r>
            <a:r>
              <a:rPr kumimoji="1" lang="en-US" altLang="ja-JP" sz="1200" kern="1200" dirty="0" smtClean="0">
                <a:solidFill>
                  <a:schemeClr val="tx1"/>
                </a:solidFill>
                <a:latin typeface="+mn-lt"/>
                <a:ea typeface="ＭＳ Ｐゴシック" charset="0"/>
                <a:cs typeface="ＭＳ Ｐゴシック" charset="0"/>
              </a:rPr>
              <a:t>)</a:t>
            </a:r>
            <a:endParaRPr kumimoji="1" lang="ja-JP" altLang="en-US" sz="1200" kern="1200" dirty="0" smtClean="0">
              <a:solidFill>
                <a:schemeClr val="tx1"/>
              </a:solidFill>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10</a:t>
            </a:fld>
            <a:endParaRPr lang="ja-JP" altLang="en-US"/>
          </a:p>
        </p:txBody>
      </p:sp>
    </p:spTree>
    <p:extLst>
      <p:ext uri="{BB962C8B-B14F-4D97-AF65-F5344CB8AC3E}">
        <p14:creationId xmlns:p14="http://schemas.microsoft.com/office/powerpoint/2010/main" val="320050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賀六十</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目出度さはことしの蚊にも喰れけり</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err="1" smtClean="0">
                <a:solidFill>
                  <a:schemeClr val="tx1"/>
                </a:solidFill>
                <a:latin typeface="+mn-lt"/>
                <a:ea typeface="ＭＳ Ｐゴシック" charset="0"/>
                <a:cs typeface="ＭＳ Ｐゴシック" charset="0"/>
              </a:rPr>
              <a:t>Medetasa</a:t>
            </a:r>
            <a:r>
              <a:rPr kumimoji="1" lang="en-US" altLang="ja-JP" sz="1200" kern="1200" dirty="0" smtClean="0">
                <a:solidFill>
                  <a:schemeClr val="tx1"/>
                </a:solidFill>
                <a:latin typeface="+mn-lt"/>
                <a:ea typeface="ＭＳ Ｐゴシック" charset="0"/>
                <a:cs typeface="ＭＳ Ｐゴシック" charset="0"/>
              </a:rPr>
              <a:t> wa</a:t>
            </a:r>
            <a:r>
              <a:rPr kumimoji="1" lang="en-US" altLang="ja-JP" sz="1200" kern="1200" baseline="0" dirty="0" smtClean="0">
                <a:solidFill>
                  <a:schemeClr val="tx1"/>
                </a:solidFill>
                <a:latin typeface="+mn-lt"/>
                <a:ea typeface="ＭＳ Ｐゴシック" charset="0"/>
                <a:cs typeface="ＭＳ Ｐゴシック" charset="0"/>
              </a:rPr>
              <a:t> / </a:t>
            </a:r>
            <a:r>
              <a:rPr kumimoji="1" lang="en-US" altLang="ja-JP" sz="1200" kern="1200" baseline="0" dirty="0" err="1" smtClean="0">
                <a:solidFill>
                  <a:schemeClr val="tx1"/>
                </a:solidFill>
                <a:latin typeface="+mn-lt"/>
                <a:ea typeface="ＭＳ Ｐゴシック" charset="0"/>
                <a:cs typeface="ＭＳ Ｐゴシック" charset="0"/>
              </a:rPr>
              <a:t>kotoshi</a:t>
            </a:r>
            <a:r>
              <a:rPr kumimoji="1" lang="en-US" altLang="ja-JP" sz="1200" kern="1200" baseline="0" dirty="0" smtClean="0">
                <a:solidFill>
                  <a:schemeClr val="tx1"/>
                </a:solidFill>
                <a:latin typeface="+mn-lt"/>
                <a:ea typeface="ＭＳ Ｐゴシック" charset="0"/>
                <a:cs typeface="ＭＳ Ｐゴシック" charset="0"/>
              </a:rPr>
              <a:t> no ka ni mo / </a:t>
            </a:r>
            <a:r>
              <a:rPr kumimoji="1" lang="en-US" altLang="ja-JP" sz="1200" kern="1200" baseline="0" dirty="0" err="1" smtClean="0">
                <a:solidFill>
                  <a:schemeClr val="tx1"/>
                </a:solidFill>
                <a:latin typeface="+mn-lt"/>
                <a:ea typeface="ＭＳ Ｐゴシック" charset="0"/>
                <a:cs typeface="ＭＳ Ｐゴシック" charset="0"/>
              </a:rPr>
              <a:t>kuwarekeri</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人も一茶</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花押</a:t>
            </a:r>
            <a:r>
              <a:rPr kumimoji="1" lang="en-US" altLang="ja-JP" sz="1200" kern="1200" dirty="0" smtClean="0">
                <a:solidFill>
                  <a:schemeClr val="tx1"/>
                </a:solidFill>
                <a:latin typeface="+mn-lt"/>
                <a:ea typeface="ＭＳ Ｐゴシック" charset="0"/>
                <a:cs typeface="ＭＳ Ｐゴシック" charset="0"/>
              </a:rPr>
              <a:t>)</a:t>
            </a:r>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11</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賀六十</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目出度さはことしの蚊にも喰れけり</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en-US" altLang="ja-JP" sz="1200" kern="1200" dirty="0" err="1" smtClean="0">
                <a:solidFill>
                  <a:schemeClr val="tx1"/>
                </a:solidFill>
                <a:latin typeface="+mn-lt"/>
                <a:ea typeface="ＭＳ Ｐゴシック" charset="0"/>
                <a:cs typeface="ＭＳ Ｐゴシック" charset="0"/>
              </a:rPr>
              <a:t>Medetasa</a:t>
            </a:r>
            <a:r>
              <a:rPr kumimoji="1" lang="en-US" altLang="ja-JP" sz="1200" kern="1200" dirty="0" smtClean="0">
                <a:solidFill>
                  <a:schemeClr val="tx1"/>
                </a:solidFill>
                <a:latin typeface="+mn-lt"/>
                <a:ea typeface="ＭＳ Ｐゴシック" charset="0"/>
                <a:cs typeface="ＭＳ Ｐゴシック" charset="0"/>
              </a:rPr>
              <a:t> wa</a:t>
            </a:r>
            <a:r>
              <a:rPr kumimoji="1" lang="en-US" altLang="ja-JP" sz="1200" kern="1200" baseline="0" dirty="0" smtClean="0">
                <a:solidFill>
                  <a:schemeClr val="tx1"/>
                </a:solidFill>
                <a:latin typeface="+mn-lt"/>
                <a:ea typeface="ＭＳ Ｐゴシック" charset="0"/>
                <a:cs typeface="ＭＳ Ｐゴシック" charset="0"/>
              </a:rPr>
              <a:t> / </a:t>
            </a:r>
            <a:r>
              <a:rPr kumimoji="1" lang="en-US" altLang="ja-JP" sz="1200" kern="1200" baseline="0" dirty="0" err="1" smtClean="0">
                <a:solidFill>
                  <a:schemeClr val="tx1"/>
                </a:solidFill>
                <a:latin typeface="+mn-lt"/>
                <a:ea typeface="ＭＳ Ｐゴシック" charset="0"/>
                <a:cs typeface="ＭＳ Ｐゴシック" charset="0"/>
              </a:rPr>
              <a:t>kotoshi</a:t>
            </a:r>
            <a:r>
              <a:rPr kumimoji="1" lang="en-US" altLang="ja-JP" sz="1200" kern="1200" baseline="0" dirty="0" smtClean="0">
                <a:solidFill>
                  <a:schemeClr val="tx1"/>
                </a:solidFill>
                <a:latin typeface="+mn-lt"/>
                <a:ea typeface="ＭＳ Ｐゴシック" charset="0"/>
                <a:cs typeface="ＭＳ Ｐゴシック" charset="0"/>
              </a:rPr>
              <a:t> no ka ni mo / </a:t>
            </a:r>
            <a:r>
              <a:rPr kumimoji="1" lang="en-US" altLang="ja-JP" sz="1200" kern="1200" baseline="0" dirty="0" err="1" smtClean="0">
                <a:solidFill>
                  <a:schemeClr val="tx1"/>
                </a:solidFill>
                <a:latin typeface="+mn-lt"/>
                <a:ea typeface="ＭＳ Ｐゴシック" charset="0"/>
                <a:cs typeface="ＭＳ Ｐゴシック" charset="0"/>
              </a:rPr>
              <a:t>kuwarekeri</a:t>
            </a:r>
            <a:endParaRPr kumimoji="1" lang="en-US" altLang="ja-JP"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en-US" sz="1200" kern="1200" dirty="0" smtClean="0">
                <a:solidFill>
                  <a:schemeClr val="tx1"/>
                </a:solidFill>
                <a:latin typeface="+mn-lt"/>
                <a:ea typeface="ＭＳ Ｐゴシック" charset="0"/>
                <a:cs typeface="ＭＳ Ｐゴシック" charset="0"/>
              </a:rPr>
              <a:t>人も一茶</a:t>
            </a:r>
            <a:r>
              <a:rPr kumimoji="1" lang="en-US" altLang="ja-JP" sz="1200" kern="1200" dirty="0" smtClean="0">
                <a:solidFill>
                  <a:schemeClr val="tx1"/>
                </a:solidFill>
                <a:latin typeface="+mn-lt"/>
                <a:ea typeface="ＭＳ Ｐゴシック" charset="0"/>
                <a:cs typeface="ＭＳ Ｐゴシック" charset="0"/>
              </a:rPr>
              <a:t>(</a:t>
            </a:r>
            <a:r>
              <a:rPr kumimoji="1" lang="ja-JP" altLang="en-US" sz="1200" kern="1200" dirty="0" smtClean="0">
                <a:solidFill>
                  <a:schemeClr val="tx1"/>
                </a:solidFill>
                <a:latin typeface="+mn-lt"/>
                <a:ea typeface="ＭＳ Ｐゴシック" charset="0"/>
                <a:cs typeface="ＭＳ Ｐゴシック" charset="0"/>
              </a:rPr>
              <a:t>花押</a:t>
            </a:r>
            <a:r>
              <a:rPr kumimoji="1" lang="en-US" altLang="ja-JP" sz="1200" kern="1200" dirty="0" smtClean="0">
                <a:solidFill>
                  <a:schemeClr val="tx1"/>
                </a:solidFill>
                <a:latin typeface="+mn-lt"/>
                <a:ea typeface="ＭＳ Ｐゴシック" charset="0"/>
                <a:cs typeface="ＭＳ Ｐゴシック" charset="0"/>
              </a:rPr>
              <a:t>)</a:t>
            </a:r>
            <a:endParaRPr kumimoji="1" lang="ja-JP" altLang="en-US" sz="1200" kern="1200" dirty="0" smtClean="0">
              <a:solidFill>
                <a:schemeClr val="tx1"/>
              </a:solidFill>
              <a:latin typeface="+mn-lt"/>
              <a:ea typeface="ＭＳ Ｐゴシック" charset="0"/>
              <a:cs typeface="ＭＳ Ｐゴシック" charset="0"/>
            </a:endParaRPr>
          </a:p>
          <a:p>
            <a:endParaRPr kumimoji="1" lang="ja-JP" altLang="en-US" dirty="0"/>
          </a:p>
        </p:txBody>
      </p:sp>
      <p:sp>
        <p:nvSpPr>
          <p:cNvPr id="4" name="Slide Number Placeholder 3"/>
          <p:cNvSpPr>
            <a:spLocks noGrp="1"/>
          </p:cNvSpPr>
          <p:nvPr>
            <p:ph type="sldNum" sz="quarter" idx="10"/>
          </p:nvPr>
        </p:nvSpPr>
        <p:spPr/>
        <p:txBody>
          <a:bodyPr/>
          <a:lstStyle/>
          <a:p>
            <a:pPr>
              <a:defRPr/>
            </a:pPr>
            <a:fld id="{3142A50E-141F-A74C-9B0B-6B73E2783BB9}" type="slidenum">
              <a:rPr lang="ja-JP" altLang="en-US" smtClean="0"/>
              <a:pPr>
                <a:defRPr/>
              </a:pPr>
              <a:t>12</a:t>
            </a:fld>
            <a:endParaRPr lang="ja-JP" altLang="en-US"/>
          </a:p>
        </p:txBody>
      </p:sp>
    </p:spTree>
    <p:extLst>
      <p:ext uri="{BB962C8B-B14F-4D97-AF65-F5344CB8AC3E}">
        <p14:creationId xmlns:p14="http://schemas.microsoft.com/office/powerpoint/2010/main" val="320836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ja-JP"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2A5F133-EF2B-E348-A469-FFF9C0A31BCF}" type="datetimeFigureOut">
              <a:rPr lang="en-US"/>
              <a:pPr>
                <a:defRPr/>
              </a:pPr>
              <a:t>11/10/2013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EA86575-9760-4144-B997-292EF661566F}" type="slidenum">
              <a:rPr lang="en-US"/>
              <a:pPr>
                <a:defRPr/>
              </a:pPr>
              <a:t>‹#›</a:t>
            </a:fld>
            <a:endParaRPr lang="en-US"/>
          </a:p>
        </p:txBody>
      </p:sp>
    </p:spTree>
    <p:extLst>
      <p:ext uri="{BB962C8B-B14F-4D97-AF65-F5344CB8AC3E}">
        <p14:creationId xmlns:p14="http://schemas.microsoft.com/office/powerpoint/2010/main" val="914053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12F351-1193-614F-A416-FEC408EED3FE}" type="datetimeFigureOut">
              <a:rPr lang="en-US"/>
              <a:pPr>
                <a:defRPr/>
              </a:pPr>
              <a:t>11/10/2013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1B7026BE-F1E7-684A-A7C5-A6BD6C0E9C55}" type="slidenum">
              <a:rPr lang="en-US"/>
              <a:pPr>
                <a:defRPr/>
              </a:pPr>
              <a:t>‹#›</a:t>
            </a:fld>
            <a:endParaRPr lang="en-US"/>
          </a:p>
        </p:txBody>
      </p:sp>
    </p:spTree>
    <p:extLst>
      <p:ext uri="{BB962C8B-B14F-4D97-AF65-F5344CB8AC3E}">
        <p14:creationId xmlns:p14="http://schemas.microsoft.com/office/powerpoint/2010/main" val="3380157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4F55EFE-FED1-EE41-970B-BF8AE5DF9178}" type="datetimeFigureOut">
              <a:rPr lang="en-US"/>
              <a:pPr>
                <a:defRPr/>
              </a:pPr>
              <a:t>11/10/2013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0408644C-9452-C94C-8FB9-6F0BF81B3DB8}" type="slidenum">
              <a:rPr lang="en-US"/>
              <a:pPr>
                <a:defRPr/>
              </a:pPr>
              <a:t>‹#›</a:t>
            </a:fld>
            <a:endParaRPr lang="en-US"/>
          </a:p>
        </p:txBody>
      </p:sp>
    </p:spTree>
    <p:extLst>
      <p:ext uri="{BB962C8B-B14F-4D97-AF65-F5344CB8AC3E}">
        <p14:creationId xmlns:p14="http://schemas.microsoft.com/office/powerpoint/2010/main" val="312822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A530F4C-7E30-4C4C-A128-6F4A0074438E}" type="datetimeFigureOut">
              <a:rPr lang="en-US"/>
              <a:pPr>
                <a:defRPr/>
              </a:pPr>
              <a:t>11/10/2013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B2E83020-19F5-C146-937A-45DF66395968}" type="slidenum">
              <a:rPr lang="en-US"/>
              <a:pPr>
                <a:defRPr/>
              </a:pPr>
              <a:t>‹#›</a:t>
            </a:fld>
            <a:endParaRPr lang="en-US"/>
          </a:p>
        </p:txBody>
      </p:sp>
    </p:spTree>
    <p:extLst>
      <p:ext uri="{BB962C8B-B14F-4D97-AF65-F5344CB8AC3E}">
        <p14:creationId xmlns:p14="http://schemas.microsoft.com/office/powerpoint/2010/main" val="117844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BF04B52-93DD-F840-A712-167FD526116D}" type="datetimeFigureOut">
              <a:rPr lang="en-US"/>
              <a:pPr>
                <a:defRPr/>
              </a:pPr>
              <a:t>11/10/2013</a:t>
            </a:fld>
            <a:endParaRPr lang="en-US"/>
          </a:p>
        </p:txBody>
      </p:sp>
      <p:sp>
        <p:nvSpPr>
          <p:cNvPr id="8" name="Footer Placeholder 4"/>
          <p:cNvSpPr>
            <a:spLocks noGrp="1"/>
          </p:cNvSpPr>
          <p:nvPr>
            <p:ph type="ftr" sz="quarter" idx="11"/>
          </p:nvPr>
        </p:nvSpPr>
        <p:spPr/>
        <p:txBody>
          <a:bodyPr/>
          <a:lstStyle>
            <a:lvl1pPr>
              <a:defRPr/>
            </a:lvl1pPr>
          </a:lstStyle>
          <a:p>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CD3C363B-CBF3-CA48-BBC9-B396F797AB3B}" type="slidenum">
              <a:rPr lang="en-US"/>
              <a:pPr>
                <a:defRPr/>
              </a:pPr>
              <a:t>‹#›</a:t>
            </a:fld>
            <a:endParaRPr lang="en-US"/>
          </a:p>
        </p:txBody>
      </p:sp>
    </p:spTree>
    <p:extLst>
      <p:ext uri="{BB962C8B-B14F-4D97-AF65-F5344CB8AC3E}">
        <p14:creationId xmlns:p14="http://schemas.microsoft.com/office/powerpoint/2010/main" val="2371921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53EF436-17D6-384F-91FA-8E8A1DFBF9ED}" type="datetimeFigureOut">
              <a:rPr lang="en-US"/>
              <a:pPr>
                <a:defRPr/>
              </a:pPr>
              <a:t>11/10/2013</a:t>
            </a:fld>
            <a:endParaRPr lang="en-US"/>
          </a:p>
        </p:txBody>
      </p:sp>
      <p:sp>
        <p:nvSpPr>
          <p:cNvPr id="4" name="Footer Placeholder 4"/>
          <p:cNvSpPr>
            <a:spLocks noGrp="1"/>
          </p:cNvSpPr>
          <p:nvPr>
            <p:ph type="ftr" sz="quarter" idx="11"/>
          </p:nvPr>
        </p:nvSpPr>
        <p:spPr/>
        <p:txBody>
          <a:bodyPr/>
          <a:lstStyle>
            <a:lvl1pPr>
              <a:defRPr/>
            </a:lvl1pPr>
          </a:lstStyle>
          <a:p>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15B4D2D9-9363-EA4A-BBE3-D7AF834A52DE}" type="slidenum">
              <a:rPr lang="en-US"/>
              <a:pPr>
                <a:defRPr/>
              </a:pPr>
              <a:t>‹#›</a:t>
            </a:fld>
            <a:endParaRPr lang="en-US"/>
          </a:p>
        </p:txBody>
      </p:sp>
    </p:spTree>
    <p:extLst>
      <p:ext uri="{BB962C8B-B14F-4D97-AF65-F5344CB8AC3E}">
        <p14:creationId xmlns:p14="http://schemas.microsoft.com/office/powerpoint/2010/main" val="348568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D52918F-3865-C545-9166-5A29A7AF6323}" type="datetimeFigureOut">
              <a:rPr lang="en-US"/>
              <a:pPr>
                <a:defRPr/>
              </a:pPr>
              <a:t>11/10/2013</a:t>
            </a:fld>
            <a:endParaRPr lang="en-US"/>
          </a:p>
        </p:txBody>
      </p:sp>
      <p:sp>
        <p:nvSpPr>
          <p:cNvPr id="3" name="Footer Placeholder 4"/>
          <p:cNvSpPr>
            <a:spLocks noGrp="1"/>
          </p:cNvSpPr>
          <p:nvPr>
            <p:ph type="ftr" sz="quarter" idx="11"/>
          </p:nvPr>
        </p:nvSpPr>
        <p:spPr/>
        <p:txBody>
          <a:bodyPr/>
          <a:lstStyle>
            <a:lvl1pPr>
              <a:defRPr/>
            </a:lvl1pPr>
          </a:lstStyle>
          <a:p>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00330709-C8B2-2348-958C-0B426D45B75B}" type="slidenum">
              <a:rPr lang="en-US"/>
              <a:pPr>
                <a:defRPr/>
              </a:pPr>
              <a:t>‹#›</a:t>
            </a:fld>
            <a:endParaRPr lang="en-US"/>
          </a:p>
        </p:txBody>
      </p:sp>
    </p:spTree>
    <p:extLst>
      <p:ext uri="{BB962C8B-B14F-4D97-AF65-F5344CB8AC3E}">
        <p14:creationId xmlns:p14="http://schemas.microsoft.com/office/powerpoint/2010/main" val="3730709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8E843A8-D740-9C46-83FE-082B6CB9816A}" type="datetimeFigureOut">
              <a:rPr lang="en-US"/>
              <a:pPr>
                <a:defRPr/>
              </a:pPr>
              <a:t>11/10/2013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DDC46432-C10F-0842-960B-86EC245955EF}" type="slidenum">
              <a:rPr lang="en-US"/>
              <a:pPr>
                <a:defRPr/>
              </a:pPr>
              <a:t>‹#›</a:t>
            </a:fld>
            <a:endParaRPr lang="en-US"/>
          </a:p>
        </p:txBody>
      </p:sp>
    </p:spTree>
    <p:extLst>
      <p:ext uri="{BB962C8B-B14F-4D97-AF65-F5344CB8AC3E}">
        <p14:creationId xmlns:p14="http://schemas.microsoft.com/office/powerpoint/2010/main" val="305320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F6C03D0-8336-0F4B-BAF2-82A5C01EF6CC}" type="datetimeFigureOut">
              <a:rPr lang="en-US"/>
              <a:pPr>
                <a:defRPr/>
              </a:pPr>
              <a:t>11/10/2013</a:t>
            </a:fld>
            <a:endParaRPr lang="en-US"/>
          </a:p>
        </p:txBody>
      </p:sp>
      <p:sp>
        <p:nvSpPr>
          <p:cNvPr id="6" name="Footer Placeholder 4"/>
          <p:cNvSpPr>
            <a:spLocks noGrp="1"/>
          </p:cNvSpPr>
          <p:nvPr>
            <p:ph type="ftr" sz="quarter" idx="11"/>
          </p:nvPr>
        </p:nvSpPr>
        <p:spPr/>
        <p:txBody>
          <a:bodyPr/>
          <a:lstStyle>
            <a:lvl1pPr>
              <a:defRPr/>
            </a:lvl1pPr>
          </a:lstStyle>
          <a:p>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E915370E-743B-CC48-8199-471565D651CB}" type="slidenum">
              <a:rPr lang="en-US"/>
              <a:pPr>
                <a:defRPr/>
              </a:pPr>
              <a:t>‹#›</a:t>
            </a:fld>
            <a:endParaRPr lang="en-US"/>
          </a:p>
        </p:txBody>
      </p:sp>
    </p:spTree>
    <p:extLst>
      <p:ext uri="{BB962C8B-B14F-4D97-AF65-F5344CB8AC3E}">
        <p14:creationId xmlns:p14="http://schemas.microsoft.com/office/powerpoint/2010/main" val="2579748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253D1D2-1854-2244-91FF-308DC56C8FCA}" type="datetimeFigureOut">
              <a:rPr lang="en-US"/>
              <a:pPr>
                <a:defRPr/>
              </a:pPr>
              <a:t>11/10/2013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3A44AC73-62FE-DE4F-B952-1FE65D6BF80E}" type="slidenum">
              <a:rPr lang="en-US"/>
              <a:pPr>
                <a:defRPr/>
              </a:pPr>
              <a:t>‹#›</a:t>
            </a:fld>
            <a:endParaRPr lang="en-US"/>
          </a:p>
        </p:txBody>
      </p:sp>
    </p:spTree>
    <p:extLst>
      <p:ext uri="{BB962C8B-B14F-4D97-AF65-F5344CB8AC3E}">
        <p14:creationId xmlns:p14="http://schemas.microsoft.com/office/powerpoint/2010/main" val="2387257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82AB30-8174-1D44-8445-A40691E8D950}" type="datetimeFigureOut">
              <a:rPr lang="en-US"/>
              <a:pPr>
                <a:defRPr/>
              </a:pPr>
              <a:t>11/10/2013</a:t>
            </a:fld>
            <a:endParaRPr lang="en-US"/>
          </a:p>
        </p:txBody>
      </p:sp>
      <p:sp>
        <p:nvSpPr>
          <p:cNvPr id="5" name="Footer Placeholder 4"/>
          <p:cNvSpPr>
            <a:spLocks noGrp="1"/>
          </p:cNvSpPr>
          <p:nvPr>
            <p:ph type="ftr" sz="quarter" idx="11"/>
          </p:nvPr>
        </p:nvSpPr>
        <p:spPr/>
        <p:txBody>
          <a:bodyPr/>
          <a:lstStyle>
            <a:lvl1pPr>
              <a:defRPr/>
            </a:lvl1pPr>
          </a:lstStyle>
          <a:p>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7FB9619E-E3F9-9D44-A8E0-E804CD55ABE4}" type="slidenum">
              <a:rPr lang="en-US"/>
              <a:pPr>
                <a:defRPr/>
              </a:pPr>
              <a:t>‹#›</a:t>
            </a:fld>
            <a:endParaRPr lang="en-US"/>
          </a:p>
        </p:txBody>
      </p:sp>
    </p:spTree>
    <p:extLst>
      <p:ext uri="{BB962C8B-B14F-4D97-AF65-F5344CB8AC3E}">
        <p14:creationId xmlns:p14="http://schemas.microsoft.com/office/powerpoint/2010/main" val="12906325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endParaRPr lang="en-US" altLang="ja-JP"/>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ltLang="ja-JP"/>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cs typeface="+mn-cs"/>
              </a:defRPr>
            </a:lvl1pPr>
          </a:lstStyle>
          <a:p>
            <a:pPr>
              <a:defRPr/>
            </a:pPr>
            <a:fld id="{3A700251-07F9-5945-A02D-627A89B62A46}" type="datetimeFigureOut">
              <a:rPr lang="en-US"/>
              <a:pPr>
                <a:defRPr/>
              </a:pPr>
              <a:t>11/10/2013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solidFill>
                  <a:srgbClr val="FFFFFF"/>
                </a:solidFill>
              </a:defRPr>
            </a:lvl1pPr>
          </a:lstStyle>
          <a:p>
            <a:endParaRPr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cs typeface="+mn-cs"/>
              </a:defRPr>
            </a:lvl1pPr>
          </a:lstStyle>
          <a:p>
            <a:pPr>
              <a:defRPr/>
            </a:pPr>
            <a:fld id="{D1227DB5-11E1-A249-AB8A-2C87ECB5FF4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kumimoji="1"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2pPr>
      <a:lvl3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3pPr>
      <a:lvl4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4pPr>
      <a:lvl5pPr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A few </a:t>
            </a:r>
            <a:r>
              <a:rPr lang="en-US" altLang="ja-JP" sz="2600" b="0" dirty="0" err="1" smtClean="0">
                <a:solidFill>
                  <a:prstClr val="white"/>
                </a:solidFill>
                <a:latin typeface="Calibri" charset="0"/>
              </a:rPr>
              <a:t>haiga</a:t>
            </a:r>
            <a:r>
              <a:rPr lang="en-US" altLang="ja-JP" sz="2600" b="0" dirty="0" smtClean="0">
                <a:solidFill>
                  <a:prstClr val="white"/>
                </a:solidFill>
                <a:latin typeface="Calibri" charset="0"/>
              </a:rPr>
              <a:t>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by</a:t>
            </a:r>
            <a:br>
              <a:rPr lang="en-US" altLang="ja-JP" sz="2600" b="0" dirty="0" smtClean="0">
                <a:solidFill>
                  <a:prstClr val="white"/>
                </a:solidFill>
                <a:latin typeface="Calibri" charset="0"/>
              </a:rPr>
            </a:br>
            <a:r>
              <a:rPr lang="en-US" altLang="ja-JP" sz="2600" b="0" dirty="0" smtClean="0">
                <a:solidFill>
                  <a:prstClr val="white"/>
                </a:solidFill>
                <a:latin typeface="Calibri" charset="0"/>
              </a:rPr>
              <a:t>Kobayashi Issa</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endParaRPr lang="ja-JP" altLang="en-US" sz="2600" i="1" dirty="0">
              <a:solidFill>
                <a:srgbClr val="D9D9D9"/>
              </a:solidFill>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0552457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5547590"/>
            <a:ext cx="8432800" cy="1062182"/>
          </a:xfrm>
        </p:spPr>
        <p:txBody>
          <a:bodyPr anchor="t"/>
          <a:lstStyle/>
          <a:p>
            <a:r>
              <a:rPr lang="en-US" altLang="ja-JP" sz="2600" b="0" dirty="0" smtClean="0">
                <a:solidFill>
                  <a:prstClr val="white"/>
                </a:solidFill>
                <a:latin typeface="Calibri" charset="0"/>
              </a:rPr>
              <a:t>Where Issa lived</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at the end of his</a:t>
            </a:r>
            <a:br>
              <a:rPr lang="en-US" altLang="ja-JP" sz="2600" b="0" dirty="0" smtClean="0">
                <a:solidFill>
                  <a:prstClr val="white"/>
                </a:solidFill>
                <a:latin typeface="Calibri" charset="0"/>
              </a:rPr>
            </a:br>
            <a:r>
              <a:rPr lang="en-US" altLang="ja-JP" sz="2600" b="0" dirty="0" smtClean="0">
                <a:solidFill>
                  <a:prstClr val="white"/>
                </a:solidFill>
                <a:latin typeface="Calibri" charset="0"/>
              </a:rPr>
              <a:t>life.</a:t>
            </a:r>
            <a:endParaRPr lang="ja-JP" altLang="en-US" sz="3200" b="0" dirty="0">
              <a:solidFill>
                <a:srgbClr val="FFFF66"/>
              </a:solidFill>
              <a:latin typeface="Calibri" charset="0"/>
            </a:endParaRPr>
          </a:p>
        </p:txBody>
      </p:sp>
      <p:pic>
        <p:nvPicPr>
          <p:cNvPr id="4" name="Content Placeholder 3" descr="800px-Kobayashi_Issa-Storehouse.jpg"/>
          <p:cNvPicPr>
            <a:picLocks noGrp="1" noChangeAspect="1"/>
          </p:cNvPicPr>
          <p:nvPr>
            <p:ph idx="1"/>
          </p:nvPr>
        </p:nvPicPr>
        <p:blipFill>
          <a:blip r:embed="rId3">
            <a:extLst>
              <a:ext uri="{28A0092B-C50C-407E-A947-70E740481C1C}">
                <a14:useLocalDpi xmlns:a14="http://schemas.microsoft.com/office/drawing/2010/main" val="0"/>
              </a:ext>
            </a:extLst>
          </a:blip>
          <a:srcRect l="14059" r="14059"/>
          <a:stretch>
            <a:fillRect/>
          </a:stretch>
        </p:blipFill>
        <p:spPr>
          <a:xfrm>
            <a:off x="2900363" y="273050"/>
            <a:ext cx="6073775" cy="6337300"/>
          </a:xfrm>
        </p:spPr>
      </p:pic>
    </p:spTree>
    <p:extLst>
      <p:ext uri="{BB962C8B-B14F-4D97-AF65-F5344CB8AC3E}">
        <p14:creationId xmlns:p14="http://schemas.microsoft.com/office/powerpoint/2010/main" val="58661660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7"/>
            <a:ext cx="7171765" cy="5586433"/>
          </a:xfrm>
        </p:spPr>
        <p:txBody>
          <a:bodyPr anchor="ctr" anchorCtr="1"/>
          <a:lstStyle/>
          <a:p>
            <a:pPr algn="ctr"/>
            <a:r>
              <a:rPr lang="en-US" altLang="ja-JP" sz="2600" b="0" dirty="0" smtClean="0">
                <a:solidFill>
                  <a:prstClr val="white"/>
                </a:solidFill>
                <a:latin typeface="Calibri" charset="0"/>
              </a:rPr>
              <a:t>1</a:t>
            </a:r>
            <a:br>
              <a:rPr lang="en-US" altLang="ja-JP" sz="2600" b="0" dirty="0" smtClean="0">
                <a:solidFill>
                  <a:prstClr val="white"/>
                </a:solidFill>
                <a:latin typeface="Calibri" charset="0"/>
              </a:rPr>
            </a:br>
            <a:r>
              <a:rPr lang="en-US" altLang="ja-JP" sz="2600" b="0" dirty="0" smtClean="0">
                <a:solidFill>
                  <a:prstClr val="white"/>
                </a:solidFill>
                <a:latin typeface="Calibri" charset="0"/>
              </a:rPr>
              <a:t>(not dated)</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Garden butterfly</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as the baby crawls, it flies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crawls close, flutters on</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Garden butterfly</a:t>
            </a:r>
            <a:br>
              <a:rPr lang="en-US" altLang="ja-JP" sz="2600" b="0" dirty="0" smtClean="0">
                <a:solidFill>
                  <a:prstClr val="white"/>
                </a:solidFill>
                <a:latin typeface="Calibri" charset="0"/>
              </a:rPr>
            </a:br>
            <a:r>
              <a:rPr lang="en-US" altLang="ja-JP" sz="2600" b="0" dirty="0" smtClean="0">
                <a:solidFill>
                  <a:prstClr val="white"/>
                </a:solidFill>
                <a:latin typeface="Calibri" charset="0"/>
              </a:rPr>
              <a:t>when the infant crawls, it flies,</a:t>
            </a:r>
            <a:br>
              <a:rPr lang="en-US" altLang="ja-JP" sz="2600" b="0" dirty="0" smtClean="0">
                <a:solidFill>
                  <a:prstClr val="white"/>
                </a:solidFill>
                <a:latin typeface="Calibri" charset="0"/>
              </a:rPr>
            </a:br>
            <a:r>
              <a:rPr lang="en-US" altLang="ja-JP" sz="2600" b="0" dirty="0" smtClean="0">
                <a:solidFill>
                  <a:prstClr val="white"/>
                </a:solidFill>
                <a:latin typeface="Calibri" charset="0"/>
              </a:rPr>
              <a:t>crawls, and flies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smtClean="0">
                <a:solidFill>
                  <a:schemeClr val="tx1">
                    <a:lumMod val="85000"/>
                  </a:schemeClr>
                </a:solidFill>
                <a:latin typeface="Calibri" charset="0"/>
              </a:rPr>
              <a:t>Addiss</a:t>
            </a:r>
          </a:p>
          <a:p>
            <a:r>
              <a:rPr lang="en-US" altLang="ja-JP" sz="2600" i="1" dirty="0" smtClean="0">
                <a:solidFill>
                  <a:schemeClr val="tx1">
                    <a:lumMod val="85000"/>
                  </a:schemeClr>
                </a:solidFill>
                <a:latin typeface="Calibri" charset="0"/>
              </a:rPr>
              <a:t>Wallace</a:t>
            </a:r>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9850665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5611091"/>
            <a:ext cx="8432800" cy="1062182"/>
          </a:xfrm>
        </p:spPr>
        <p:txBody>
          <a:bodyPr anchor="t"/>
          <a:lstStyle/>
          <a:p>
            <a:r>
              <a:rPr lang="en-US" altLang="ja-JP" sz="2600" b="0" dirty="0" smtClean="0">
                <a:solidFill>
                  <a:prstClr val="white"/>
                </a:solidFill>
                <a:latin typeface="Calibri" charset="0"/>
              </a:rPr>
              <a:t>Line one</a:t>
            </a:r>
            <a:br>
              <a:rPr lang="en-US" altLang="ja-JP" sz="2600" b="0" dirty="0" smtClean="0">
                <a:solidFill>
                  <a:prstClr val="white"/>
                </a:solidFill>
                <a:latin typeface="Calibri" charset="0"/>
              </a:rPr>
            </a:br>
            <a:r>
              <a:rPr lang="en-US" altLang="ja-JP" sz="2600" b="0" dirty="0" smtClean="0">
                <a:solidFill>
                  <a:prstClr val="white"/>
                </a:solidFill>
                <a:latin typeface="Calibri" charset="0"/>
              </a:rPr>
              <a:t>line two</a:t>
            </a:r>
            <a:endParaRPr lang="ja-JP" altLang="en-US" sz="3200" b="0" dirty="0">
              <a:solidFill>
                <a:srgbClr val="FFFF66"/>
              </a:solidFill>
              <a:latin typeface="Calibri" charset="0"/>
            </a:endParaRPr>
          </a:p>
        </p:txBody>
      </p:sp>
      <p:pic>
        <p:nvPicPr>
          <p:cNvPr id="2" name="Content Placeholder 1" descr="Issa haiga niwa no cho N.jpg"/>
          <p:cNvPicPr>
            <a:picLocks noGrp="1" noChangeAspect="1"/>
          </p:cNvPicPr>
          <p:nvPr>
            <p:ph idx="1"/>
          </p:nvPr>
        </p:nvPicPr>
        <p:blipFill>
          <a:blip r:embed="rId3">
            <a:extLst>
              <a:ext uri="{28A0092B-C50C-407E-A947-70E740481C1C}">
                <a14:useLocalDpi xmlns:a14="http://schemas.microsoft.com/office/drawing/2010/main" val="0"/>
              </a:ext>
            </a:extLst>
          </a:blip>
          <a:srcRect l="-23924" r="-23924"/>
          <a:stretch>
            <a:fillRect/>
          </a:stretch>
        </p:blipFill>
        <p:spPr>
          <a:xfrm>
            <a:off x="323850" y="273050"/>
            <a:ext cx="8362950" cy="5338763"/>
          </a:xfrm>
        </p:spPr>
      </p:pic>
    </p:spTree>
    <p:extLst>
      <p:ext uri="{BB962C8B-B14F-4D97-AF65-F5344CB8AC3E}">
        <p14:creationId xmlns:p14="http://schemas.microsoft.com/office/powerpoint/2010/main" val="24077758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2</a:t>
            </a:r>
            <a:br>
              <a:rPr lang="en-US" altLang="ja-JP" sz="2600" b="0" dirty="0" smtClean="0">
                <a:solidFill>
                  <a:prstClr val="white"/>
                </a:solidFill>
                <a:latin typeface="Calibri" charset="0"/>
              </a:rPr>
            </a:br>
            <a:r>
              <a:rPr lang="en-US" altLang="ja-JP" sz="2600" b="0" dirty="0" smtClean="0">
                <a:solidFill>
                  <a:prstClr val="white"/>
                </a:solidFill>
                <a:latin typeface="Calibri" charset="0"/>
              </a:rPr>
              <a:t>(1810, about 48 years old)</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Summer downpour!</a:t>
            </a:r>
            <a:br>
              <a:rPr lang="en-US" altLang="ja-JP" sz="2600" b="0" dirty="0" smtClean="0">
                <a:solidFill>
                  <a:prstClr val="white"/>
                </a:solidFill>
                <a:latin typeface="Calibri" charset="0"/>
              </a:rPr>
            </a:br>
            <a:r>
              <a:rPr lang="en-US" altLang="ja-JP" sz="2600" b="0" dirty="0" smtClean="0">
                <a:solidFill>
                  <a:prstClr val="white"/>
                </a:solidFill>
                <a:latin typeface="Calibri" charset="0"/>
              </a:rPr>
              <a:t>Chichibu Mountain</a:t>
            </a:r>
            <a:br>
              <a:rPr lang="en-US" altLang="ja-JP" sz="2600" b="0" dirty="0" smtClean="0">
                <a:solidFill>
                  <a:prstClr val="white"/>
                </a:solidFill>
                <a:latin typeface="Calibri" charset="0"/>
              </a:rPr>
            </a:br>
            <a:r>
              <a:rPr lang="en-US" altLang="ja-JP" sz="2600" b="0" dirty="0" smtClean="0">
                <a:solidFill>
                  <a:prstClr val="white"/>
                </a:solidFill>
                <a:latin typeface="Calibri" charset="0"/>
              </a:rPr>
              <a:t>crushes my chest</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smtClean="0">
                <a:solidFill>
                  <a:schemeClr val="tx1">
                    <a:lumMod val="85000"/>
                  </a:schemeClr>
                </a:solidFill>
                <a:latin typeface="Calibri" charset="0"/>
              </a:rPr>
              <a:t>Wallace</a:t>
            </a:r>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190145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5611091"/>
            <a:ext cx="8432800" cy="1062182"/>
          </a:xfrm>
        </p:spPr>
        <p:txBody>
          <a:bodyPr anchor="t"/>
          <a:lstStyle/>
          <a:p>
            <a:r>
              <a:rPr lang="en-US" altLang="ja-JP" sz="2600" b="0" dirty="0" smtClean="0">
                <a:solidFill>
                  <a:prstClr val="white"/>
                </a:solidFill>
                <a:latin typeface="Calibri" charset="0"/>
              </a:rPr>
              <a:t>Summer downpour! Chichibu Mountain crushes my chest</a:t>
            </a:r>
            <a:endParaRPr lang="ja-JP" altLang="en-US" sz="3200" b="0" dirty="0">
              <a:solidFill>
                <a:srgbClr val="FFFF66"/>
              </a:solidFill>
              <a:latin typeface="Calibri" charset="0"/>
            </a:endParaRPr>
          </a:p>
        </p:txBody>
      </p:sp>
      <p:pic>
        <p:nvPicPr>
          <p:cNvPr id="4" name="Content Placeholder 3" descr="issa haiga samidare ya.jpg"/>
          <p:cNvPicPr>
            <a:picLocks noGrp="1" noChangeAspect="1"/>
          </p:cNvPicPr>
          <p:nvPr>
            <p:ph idx="1"/>
          </p:nvPr>
        </p:nvPicPr>
        <p:blipFill>
          <a:blip r:embed="rId3">
            <a:extLst>
              <a:ext uri="{28A0092B-C50C-407E-A947-70E740481C1C}">
                <a14:useLocalDpi xmlns:a14="http://schemas.microsoft.com/office/drawing/2010/main" val="0"/>
              </a:ext>
            </a:extLst>
          </a:blip>
          <a:srcRect l="-6847" r="-6847"/>
          <a:stretch>
            <a:fillRect/>
          </a:stretch>
        </p:blipFill>
        <p:spPr>
          <a:xfrm>
            <a:off x="394416" y="273050"/>
            <a:ext cx="8362950" cy="5338763"/>
          </a:xfrm>
        </p:spPr>
      </p:pic>
    </p:spTree>
    <p:extLst>
      <p:ext uri="{BB962C8B-B14F-4D97-AF65-F5344CB8AC3E}">
        <p14:creationId xmlns:p14="http://schemas.microsoft.com/office/powerpoint/2010/main" val="171139497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smtClean="0">
                <a:solidFill>
                  <a:prstClr val="white"/>
                </a:solidFill>
                <a:latin typeface="Calibri" charset="0"/>
              </a:rPr>
              <a:t>3</a:t>
            </a:r>
            <a:br>
              <a:rPr lang="en-US" altLang="ja-JP" sz="2600" b="0" dirty="0" smtClean="0">
                <a:solidFill>
                  <a:prstClr val="white"/>
                </a:solidFill>
                <a:latin typeface="Calibri" charset="0"/>
              </a:rPr>
            </a:br>
            <a:r>
              <a:rPr lang="en-US" altLang="ja-JP" sz="2600" b="0" dirty="0" smtClean="0">
                <a:solidFill>
                  <a:prstClr val="white"/>
                </a:solidFill>
                <a:latin typeface="Calibri" charset="0"/>
              </a:rPr>
              <a:t>(1815, age 53)</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The dove opinionates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Hey! Owl!</a:t>
            </a:r>
            <a:br>
              <a:rPr lang="en-US" altLang="ja-JP" sz="2600" b="0" dirty="0" smtClean="0">
                <a:solidFill>
                  <a:prstClr val="white"/>
                </a:solidFill>
                <a:latin typeface="Calibri" charset="0"/>
              </a:rPr>
            </a:br>
            <a:r>
              <a:rPr lang="en-US" altLang="ja-JP" sz="2600" b="0" dirty="0" smtClean="0">
                <a:solidFill>
                  <a:prstClr val="white"/>
                </a:solidFill>
                <a:latin typeface="Calibri" charset="0"/>
              </a:rPr>
              <a:t>Do something about your face.</a:t>
            </a:r>
            <a:br>
              <a:rPr lang="en-US" altLang="ja-JP" sz="2600" b="0" dirty="0" smtClean="0">
                <a:solidFill>
                  <a:prstClr val="white"/>
                </a:solidFill>
                <a:latin typeface="Calibri" charset="0"/>
              </a:rPr>
            </a:br>
            <a:r>
              <a:rPr lang="en-US" altLang="ja-JP" sz="2600" b="0" dirty="0" smtClean="0">
                <a:solidFill>
                  <a:prstClr val="white"/>
                </a:solidFill>
                <a:latin typeface="Calibri" charset="0"/>
              </a:rPr>
              <a:t>Spring rain.</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smtClean="0">
                <a:solidFill>
                  <a:schemeClr val="tx1">
                    <a:lumMod val="85000"/>
                  </a:schemeClr>
                </a:solidFill>
                <a:latin typeface="Calibri" charset="0"/>
              </a:rPr>
              <a:t>Wallace</a:t>
            </a:r>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0852429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273050"/>
            <a:ext cx="3251777" cy="6400223"/>
          </a:xfrm>
        </p:spPr>
        <p:txBody>
          <a:bodyPr anchor="t"/>
          <a:lstStyle/>
          <a:p>
            <a:r>
              <a:rPr lang="en-US" altLang="ja-JP" sz="2600" b="0" dirty="0">
                <a:solidFill>
                  <a:prstClr val="white"/>
                </a:solidFill>
                <a:latin typeface="Calibri" charset="0"/>
              </a:rPr>
              <a:t>The dove opinionates …</a:t>
            </a:r>
            <a:br>
              <a:rPr lang="en-US" altLang="ja-JP" sz="2600" b="0" dirty="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Hey! Owl!</a:t>
            </a:r>
            <a:br>
              <a:rPr lang="en-US" altLang="ja-JP" sz="2600" b="0" dirty="0">
                <a:solidFill>
                  <a:prstClr val="white"/>
                </a:solidFill>
                <a:latin typeface="Calibri" charset="0"/>
              </a:rPr>
            </a:br>
            <a:r>
              <a:rPr lang="en-US" altLang="ja-JP" sz="2600" b="0" dirty="0">
                <a:solidFill>
                  <a:prstClr val="white"/>
                </a:solidFill>
                <a:latin typeface="Calibri" charset="0"/>
              </a:rPr>
              <a:t>Do something about your face.</a:t>
            </a:r>
            <a:br>
              <a:rPr lang="en-US" altLang="ja-JP" sz="2600" b="0" dirty="0">
                <a:solidFill>
                  <a:prstClr val="white"/>
                </a:solidFill>
                <a:latin typeface="Calibri" charset="0"/>
              </a:rPr>
            </a:br>
            <a:r>
              <a:rPr lang="en-US" altLang="ja-JP" sz="2600" b="0" dirty="0">
                <a:solidFill>
                  <a:prstClr val="white"/>
                </a:solidFill>
                <a:latin typeface="Calibri" charset="0"/>
              </a:rPr>
              <a:t>Spring rain.</a:t>
            </a:r>
            <a:endParaRPr lang="ja-JP" altLang="en-US" sz="3200" b="0" dirty="0">
              <a:solidFill>
                <a:srgbClr val="FFFF66"/>
              </a:solidFill>
              <a:latin typeface="Calibri" charset="0"/>
            </a:endParaRPr>
          </a:p>
        </p:txBody>
      </p:sp>
      <p:pic>
        <p:nvPicPr>
          <p:cNvPr id="2" name="Content Placeholder 1" descr="issa haiga kyu:hato iken.jpg"/>
          <p:cNvPicPr>
            <a:picLocks noGrp="1" noChangeAspect="1"/>
          </p:cNvPicPr>
          <p:nvPr>
            <p:ph idx="1"/>
          </p:nvPr>
        </p:nvPicPr>
        <p:blipFill>
          <a:blip r:embed="rId3">
            <a:extLst>
              <a:ext uri="{28A0092B-C50C-407E-A947-70E740481C1C}">
                <a14:useLocalDpi xmlns:a14="http://schemas.microsoft.com/office/drawing/2010/main" val="0"/>
              </a:ext>
            </a:extLst>
          </a:blip>
          <a:srcRect l="-42508" r="-42508"/>
          <a:stretch>
            <a:fillRect/>
          </a:stretch>
        </p:blipFill>
        <p:spPr>
          <a:xfrm>
            <a:off x="3575050" y="273050"/>
            <a:ext cx="5359400" cy="6400800"/>
          </a:xfrm>
        </p:spPr>
      </p:pic>
    </p:spTree>
    <p:extLst>
      <p:ext uri="{BB962C8B-B14F-4D97-AF65-F5344CB8AC3E}">
        <p14:creationId xmlns:p14="http://schemas.microsoft.com/office/powerpoint/2010/main" val="8567409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273050"/>
            <a:ext cx="3251777" cy="6400223"/>
          </a:xfrm>
        </p:spPr>
        <p:txBody>
          <a:bodyPr anchor="t"/>
          <a:lstStyle/>
          <a:p>
            <a:r>
              <a:rPr lang="en-US" altLang="ja-JP" sz="2600" b="0" dirty="0">
                <a:solidFill>
                  <a:prstClr val="white"/>
                </a:solidFill>
                <a:latin typeface="Calibri" charset="0"/>
              </a:rPr>
              <a:t>The dove opinionates …</a:t>
            </a:r>
            <a:br>
              <a:rPr lang="en-US" altLang="ja-JP" sz="2600" b="0" dirty="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Hey! Owl!</a:t>
            </a:r>
            <a:br>
              <a:rPr lang="en-US" altLang="ja-JP" sz="2600" b="0" dirty="0">
                <a:solidFill>
                  <a:prstClr val="white"/>
                </a:solidFill>
                <a:latin typeface="Calibri" charset="0"/>
              </a:rPr>
            </a:br>
            <a:r>
              <a:rPr lang="en-US" altLang="ja-JP" sz="2600" b="0" dirty="0">
                <a:solidFill>
                  <a:prstClr val="white"/>
                </a:solidFill>
                <a:latin typeface="Calibri" charset="0"/>
              </a:rPr>
              <a:t>Do something about your face.</a:t>
            </a:r>
            <a:br>
              <a:rPr lang="en-US" altLang="ja-JP" sz="2600" b="0" dirty="0">
                <a:solidFill>
                  <a:prstClr val="white"/>
                </a:solidFill>
                <a:latin typeface="Calibri" charset="0"/>
              </a:rPr>
            </a:br>
            <a:r>
              <a:rPr lang="en-US" altLang="ja-JP" sz="2600" b="0" dirty="0">
                <a:solidFill>
                  <a:prstClr val="white"/>
                </a:solidFill>
                <a:latin typeface="Calibri" charset="0"/>
              </a:rPr>
              <a:t>Spring rain.</a:t>
            </a:r>
            <a:endParaRPr lang="ja-JP" altLang="en-US" sz="3200" b="0" dirty="0">
              <a:solidFill>
                <a:srgbClr val="FFFF66"/>
              </a:solidFill>
              <a:latin typeface="Calibri" charset="0"/>
            </a:endParaRPr>
          </a:p>
        </p:txBody>
      </p:sp>
      <p:pic>
        <p:nvPicPr>
          <p:cNvPr id="2" name="Content Placeholder 1" descr="issa haiga kyu:hato iken.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7917" t="65016" r="1314" b="14095"/>
          <a:stretch/>
        </p:blipFill>
        <p:spPr>
          <a:xfrm>
            <a:off x="2088941" y="2651834"/>
            <a:ext cx="6862876" cy="3922040"/>
          </a:xfrm>
        </p:spPr>
      </p:pic>
    </p:spTree>
    <p:extLst>
      <p:ext uri="{BB962C8B-B14F-4D97-AF65-F5344CB8AC3E}">
        <p14:creationId xmlns:p14="http://schemas.microsoft.com/office/powerpoint/2010/main" val="346946461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941294" y="239058"/>
            <a:ext cx="7171765" cy="4482354"/>
          </a:xfrm>
        </p:spPr>
        <p:txBody>
          <a:bodyPr anchor="ctr" anchorCtr="1"/>
          <a:lstStyle/>
          <a:p>
            <a:pPr algn="ctr"/>
            <a:r>
              <a:rPr lang="en-US" altLang="ja-JP" sz="2600" b="0" dirty="0">
                <a:solidFill>
                  <a:prstClr val="white"/>
                </a:solidFill>
                <a:latin typeface="Calibri" charset="0"/>
              </a:rPr>
              <a:t>4</a:t>
            </a: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smtClean="0">
                <a:solidFill>
                  <a:prstClr val="white"/>
                </a:solidFill>
                <a:latin typeface="Calibri" charset="0"/>
              </a:rPr>
              <a:t>(</a:t>
            </a:r>
            <a:r>
              <a:rPr lang="en-US" altLang="ja-JP" sz="2600" b="0" dirty="0" smtClean="0">
                <a:solidFill>
                  <a:prstClr val="white"/>
                </a:solidFill>
                <a:latin typeface="Calibri" charset="0"/>
              </a:rPr>
              <a:t>1822)</a:t>
            </a: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In </a:t>
            </a:r>
            <a:r>
              <a:rPr lang="en-US" altLang="ja-JP" sz="2600" b="0" dirty="0" smtClean="0">
                <a:solidFill>
                  <a:prstClr val="white"/>
                </a:solidFill>
                <a:latin typeface="Calibri" charset="0"/>
              </a:rPr>
              <a:t>celebration of my 60</a:t>
            </a:r>
            <a:r>
              <a:rPr lang="en-US" altLang="ja-JP" sz="2600" b="0" baseline="30000" dirty="0" smtClean="0">
                <a:solidFill>
                  <a:prstClr val="white"/>
                </a:solidFill>
                <a:latin typeface="Calibri" charset="0"/>
              </a:rPr>
              <a:t>th</a:t>
            </a:r>
            <a:r>
              <a:rPr lang="en-US" altLang="ja-JP" sz="2600" b="0" dirty="0" smtClean="0">
                <a:solidFill>
                  <a:prstClr val="white"/>
                </a:solidFill>
                <a:latin typeface="Calibri" charset="0"/>
              </a:rPr>
              <a:t> year</a:t>
            </a:r>
            <a:br>
              <a:rPr lang="en-US" altLang="ja-JP" sz="2600" b="0" dirty="0" smtClean="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smtClean="0">
                <a:solidFill>
                  <a:prstClr val="white"/>
                </a:solidFill>
                <a:latin typeface="Calibri" charset="0"/>
              </a:rPr>
              <a:t>My good fortune:</a:t>
            </a:r>
            <a:br>
              <a:rPr lang="en-US" altLang="ja-JP" sz="2600" b="0" dirty="0" smtClean="0">
                <a:solidFill>
                  <a:prstClr val="white"/>
                </a:solidFill>
                <a:latin typeface="Calibri" charset="0"/>
              </a:rPr>
            </a:br>
            <a:r>
              <a:rPr lang="en-US" altLang="ja-JP" sz="2600" b="0" dirty="0" smtClean="0">
                <a:solidFill>
                  <a:prstClr val="white"/>
                </a:solidFill>
                <a:latin typeface="Calibri" charset="0"/>
              </a:rPr>
              <a:t>this year, too,</a:t>
            </a:r>
            <a:br>
              <a:rPr lang="en-US" altLang="ja-JP" sz="2600" b="0" dirty="0" smtClean="0">
                <a:solidFill>
                  <a:prstClr val="white"/>
                </a:solidFill>
                <a:latin typeface="Calibri" charset="0"/>
              </a:rPr>
            </a:br>
            <a:r>
              <a:rPr lang="en-US" altLang="ja-JP" sz="2600" b="0" dirty="0" smtClean="0">
                <a:solidFill>
                  <a:prstClr val="white"/>
                </a:solidFill>
                <a:latin typeface="Calibri" charset="0"/>
              </a:rPr>
              <a:t>I'm eaten by mosquitoes.</a:t>
            </a:r>
            <a:endParaRPr lang="ja-JP" altLang="en-US" sz="3200" b="0" dirty="0">
              <a:solidFill>
                <a:srgbClr val="FFFF66"/>
              </a:solidFill>
              <a:latin typeface="Calibri" charset="0"/>
            </a:endParaRPr>
          </a:p>
        </p:txBody>
      </p:sp>
      <p:sp>
        <p:nvSpPr>
          <p:cNvPr id="15364" name="Text Placeholder 3"/>
          <p:cNvSpPr>
            <a:spLocks noGrp="1"/>
          </p:cNvSpPr>
          <p:nvPr>
            <p:ph type="body" sz="half" idx="2"/>
          </p:nvPr>
        </p:nvSpPr>
        <p:spPr>
          <a:xfrm>
            <a:off x="90488" y="5825491"/>
            <a:ext cx="2314575" cy="745172"/>
          </a:xfrm>
        </p:spPr>
        <p:txBody>
          <a:bodyPr/>
          <a:lstStyle/>
          <a:p>
            <a:r>
              <a:rPr lang="en-US" altLang="ja-JP" sz="2600" i="1" dirty="0" smtClean="0">
                <a:solidFill>
                  <a:schemeClr val="tx1">
                    <a:lumMod val="85000"/>
                  </a:schemeClr>
                </a:solidFill>
                <a:latin typeface="Calibri" charset="0"/>
              </a:rPr>
              <a:t>Wallace</a:t>
            </a:r>
            <a:endParaRPr lang="ja-JP" altLang="en-US" sz="2600" dirty="0">
              <a:latin typeface="Calibri" charset="0"/>
            </a:endParaRPr>
          </a:p>
        </p:txBody>
      </p:sp>
      <p:sp>
        <p:nvSpPr>
          <p:cNvPr id="2" name="TextBox 1"/>
          <p:cNvSpPr txBox="1"/>
          <p:nvPr/>
        </p:nvSpPr>
        <p:spPr>
          <a:xfrm>
            <a:off x="12907157" y="4875274"/>
            <a:ext cx="184666" cy="461665"/>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159868979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273050"/>
            <a:ext cx="3251777" cy="6400223"/>
          </a:xfrm>
        </p:spPr>
        <p:txBody>
          <a:bodyPr anchor="t"/>
          <a:lstStyle/>
          <a:p>
            <a:r>
              <a:rPr lang="en-US" altLang="ja-JP" sz="2600" b="0" dirty="0">
                <a:solidFill>
                  <a:prstClr val="white"/>
                </a:solidFill>
                <a:latin typeface="Calibri" charset="0"/>
              </a:rPr>
              <a:t>In celebration of my 60</a:t>
            </a:r>
            <a:r>
              <a:rPr lang="en-US" altLang="ja-JP" sz="2600" b="0" baseline="30000" dirty="0">
                <a:solidFill>
                  <a:prstClr val="white"/>
                </a:solidFill>
                <a:latin typeface="Calibri" charset="0"/>
              </a:rPr>
              <a:t>th</a:t>
            </a:r>
            <a:r>
              <a:rPr lang="en-US" altLang="ja-JP" sz="2600" b="0" dirty="0">
                <a:solidFill>
                  <a:prstClr val="white"/>
                </a:solidFill>
                <a:latin typeface="Calibri" charset="0"/>
              </a:rPr>
              <a:t> year</a:t>
            </a:r>
            <a:br>
              <a:rPr lang="en-US" altLang="ja-JP" sz="2600" b="0" dirty="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My good fortune:</a:t>
            </a:r>
            <a:br>
              <a:rPr lang="en-US" altLang="ja-JP" sz="2600" b="0" dirty="0">
                <a:solidFill>
                  <a:prstClr val="white"/>
                </a:solidFill>
                <a:latin typeface="Calibri" charset="0"/>
              </a:rPr>
            </a:br>
            <a:r>
              <a:rPr lang="en-US" altLang="ja-JP" sz="2600" b="0" dirty="0">
                <a:solidFill>
                  <a:prstClr val="white"/>
                </a:solidFill>
                <a:latin typeface="Calibri" charset="0"/>
              </a:rPr>
              <a:t>this year, too,</a:t>
            </a:r>
            <a:br>
              <a:rPr lang="en-US" altLang="ja-JP" sz="2600" b="0" dirty="0">
                <a:solidFill>
                  <a:prstClr val="white"/>
                </a:solidFill>
                <a:latin typeface="Calibri" charset="0"/>
              </a:rPr>
            </a:br>
            <a:r>
              <a:rPr lang="en-US" altLang="ja-JP" sz="2600" b="0" dirty="0">
                <a:solidFill>
                  <a:prstClr val="white"/>
                </a:solidFill>
                <a:latin typeface="Calibri" charset="0"/>
              </a:rPr>
              <a:t>I'm eaten by mosquitoes.</a:t>
            </a:r>
            <a:endParaRPr lang="ja-JP" altLang="en-US" sz="3200" b="0" dirty="0">
              <a:solidFill>
                <a:srgbClr val="FFFF66"/>
              </a:solidFill>
              <a:latin typeface="Calibri" charset="0"/>
            </a:endParaRPr>
          </a:p>
        </p:txBody>
      </p:sp>
      <p:pic>
        <p:nvPicPr>
          <p:cNvPr id="4" name="Content Placeholder 3" descr="Issa haiga 60 years.jpg"/>
          <p:cNvPicPr>
            <a:picLocks noGrp="1" noChangeAspect="1"/>
          </p:cNvPicPr>
          <p:nvPr>
            <p:ph idx="1"/>
          </p:nvPr>
        </p:nvPicPr>
        <p:blipFill>
          <a:blip r:embed="rId3">
            <a:extLst>
              <a:ext uri="{28A0092B-C50C-407E-A947-70E740481C1C}">
                <a14:useLocalDpi xmlns:a14="http://schemas.microsoft.com/office/drawing/2010/main" val="0"/>
              </a:ext>
            </a:extLst>
          </a:blip>
          <a:srcRect l="-135817" r="-135817"/>
          <a:stretch>
            <a:fillRect/>
          </a:stretch>
        </p:blipFill>
        <p:spPr>
          <a:xfrm>
            <a:off x="3575050" y="273050"/>
            <a:ext cx="5359400" cy="6400800"/>
          </a:xfrm>
        </p:spPr>
      </p:pic>
    </p:spTree>
    <p:extLst>
      <p:ext uri="{BB962C8B-B14F-4D97-AF65-F5344CB8AC3E}">
        <p14:creationId xmlns:p14="http://schemas.microsoft.com/office/powerpoint/2010/main" val="348662887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323273" y="273050"/>
            <a:ext cx="3251777" cy="6400223"/>
          </a:xfrm>
        </p:spPr>
        <p:txBody>
          <a:bodyPr anchor="t"/>
          <a:lstStyle/>
          <a:p>
            <a:r>
              <a:rPr lang="en-US" altLang="ja-JP" sz="2600" b="0" dirty="0">
                <a:solidFill>
                  <a:prstClr val="white"/>
                </a:solidFill>
                <a:latin typeface="Calibri" charset="0"/>
              </a:rPr>
              <a:t>In celebration of my 60</a:t>
            </a:r>
            <a:r>
              <a:rPr lang="en-US" altLang="ja-JP" sz="2600" b="0" baseline="30000" dirty="0">
                <a:solidFill>
                  <a:prstClr val="white"/>
                </a:solidFill>
                <a:latin typeface="Calibri" charset="0"/>
              </a:rPr>
              <a:t>th</a:t>
            </a:r>
            <a:r>
              <a:rPr lang="en-US" altLang="ja-JP" sz="2600" b="0" dirty="0">
                <a:solidFill>
                  <a:prstClr val="white"/>
                </a:solidFill>
                <a:latin typeface="Calibri" charset="0"/>
              </a:rPr>
              <a:t> year</a:t>
            </a:r>
            <a:br>
              <a:rPr lang="en-US" altLang="ja-JP" sz="2600" b="0" dirty="0">
                <a:solidFill>
                  <a:prstClr val="white"/>
                </a:solidFill>
                <a:latin typeface="Calibri" charset="0"/>
              </a:rPr>
            </a:br>
            <a:r>
              <a:rPr lang="en-US" altLang="ja-JP" sz="2600" b="0" dirty="0">
                <a:solidFill>
                  <a:prstClr val="white"/>
                </a:solidFill>
                <a:latin typeface="Calibri" charset="0"/>
              </a:rPr>
              <a:t/>
            </a:r>
            <a:br>
              <a:rPr lang="en-US" altLang="ja-JP" sz="2600" b="0" dirty="0">
                <a:solidFill>
                  <a:prstClr val="white"/>
                </a:solidFill>
                <a:latin typeface="Calibri" charset="0"/>
              </a:rPr>
            </a:br>
            <a:r>
              <a:rPr lang="en-US" altLang="ja-JP" sz="2600" b="0" dirty="0">
                <a:solidFill>
                  <a:prstClr val="white"/>
                </a:solidFill>
                <a:latin typeface="Calibri" charset="0"/>
              </a:rPr>
              <a:t>My good fortune:</a:t>
            </a:r>
            <a:br>
              <a:rPr lang="en-US" altLang="ja-JP" sz="2600" b="0" dirty="0">
                <a:solidFill>
                  <a:prstClr val="white"/>
                </a:solidFill>
                <a:latin typeface="Calibri" charset="0"/>
              </a:rPr>
            </a:br>
            <a:r>
              <a:rPr lang="en-US" altLang="ja-JP" sz="2600" b="0" dirty="0">
                <a:solidFill>
                  <a:prstClr val="white"/>
                </a:solidFill>
                <a:latin typeface="Calibri" charset="0"/>
              </a:rPr>
              <a:t>this year, too,</a:t>
            </a:r>
            <a:br>
              <a:rPr lang="en-US" altLang="ja-JP" sz="2600" b="0" dirty="0">
                <a:solidFill>
                  <a:prstClr val="white"/>
                </a:solidFill>
                <a:latin typeface="Calibri" charset="0"/>
              </a:rPr>
            </a:br>
            <a:r>
              <a:rPr lang="en-US" altLang="ja-JP" sz="2600" b="0" dirty="0">
                <a:solidFill>
                  <a:prstClr val="white"/>
                </a:solidFill>
                <a:latin typeface="Calibri" charset="0"/>
              </a:rPr>
              <a:t>I'm eaten by mosquitoes.</a:t>
            </a:r>
            <a:endParaRPr lang="ja-JP" altLang="en-US" sz="3200" b="0" dirty="0">
              <a:solidFill>
                <a:srgbClr val="FFFF66"/>
              </a:solidFill>
              <a:latin typeface="Calibri" charset="0"/>
            </a:endParaRPr>
          </a:p>
        </p:txBody>
      </p:sp>
      <p:pic>
        <p:nvPicPr>
          <p:cNvPr id="4" name="Content Placeholder 3" descr="Issa haiga 60 years.jpg"/>
          <p:cNvPicPr>
            <a:picLocks noGrp="1" noChangeAspect="1"/>
          </p:cNvPicPr>
          <p:nvPr>
            <p:ph idx="1"/>
          </p:nvPr>
        </p:nvPicPr>
        <p:blipFill rotWithShape="1">
          <a:blip r:embed="rId3">
            <a:extLst>
              <a:ext uri="{28A0092B-C50C-407E-A947-70E740481C1C}">
                <a14:useLocalDpi xmlns:a14="http://schemas.microsoft.com/office/drawing/2010/main" val="0"/>
              </a:ext>
            </a:extLst>
          </a:blip>
          <a:srcRect l="2554" t="70586" r="105"/>
          <a:stretch/>
        </p:blipFill>
        <p:spPr>
          <a:xfrm>
            <a:off x="4189028" y="252073"/>
            <a:ext cx="4705047" cy="6310357"/>
          </a:xfrm>
        </p:spPr>
      </p:pic>
    </p:spTree>
    <p:extLst>
      <p:ext uri="{BB962C8B-B14F-4D97-AF65-F5344CB8AC3E}">
        <p14:creationId xmlns:p14="http://schemas.microsoft.com/office/powerpoint/2010/main" val="129801566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libri3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Calibri30.pot</Template>
  <TotalTime>6173</TotalTime>
  <Words>2587</Words>
  <Application>Microsoft Macintosh PowerPoint</Application>
  <PresentationFormat>On-screen Show (4:3)</PresentationFormat>
  <Paragraphs>160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Calibri30</vt:lpstr>
      <vt:lpstr>A few haiga  by Kobayashi Issa</vt:lpstr>
      <vt:lpstr>Where Issa lived at the end of his life.</vt:lpstr>
      <vt:lpstr>1 (not dated)  Garden butterfly as the baby crawls, it flies — crawls close, flutters on  Garden butterfly when the infant crawls, it flies, crawls, and flies</vt:lpstr>
      <vt:lpstr>Line one line two</vt:lpstr>
      <vt:lpstr>2 (1810, about 48 years old)   Summer downpour! Chichibu Mountain crushes my chest</vt:lpstr>
      <vt:lpstr>Summer downpour! Chichibu Mountain crushes my chest</vt:lpstr>
      <vt:lpstr>3 (1815, age 53)   The dove opinionates …  Hey! Owl! Do something about your face. Spring rain.</vt:lpstr>
      <vt:lpstr>The dove opinionates …  Hey! Owl! Do something about your face. Spring rain.</vt:lpstr>
      <vt:lpstr>The dove opinionates …  Hey! Owl! Do something about your face. Spring rain.</vt:lpstr>
      <vt:lpstr>4 (1822)   In celebration of my 60th year  My good fortune: this year, too, I'm eaten by mosquitoes.</vt:lpstr>
      <vt:lpstr>In celebration of my 60th year  My good fortune: this year, too, I'm eaten by mosquitoes.</vt:lpstr>
      <vt:lpstr>In celebration of my 60th year  My good fortune: this year, too, I'm eaten by mosquitoes.</vt:lpstr>
    </vt:vector>
  </TitlesOfParts>
  <Company>UC Berkeley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Wallace</dc:creator>
  <cp:lastModifiedBy>John Wallace</cp:lastModifiedBy>
  <cp:revision>129</cp:revision>
  <dcterms:created xsi:type="dcterms:W3CDTF">2011-08-30T16:11:13Z</dcterms:created>
  <dcterms:modified xsi:type="dcterms:W3CDTF">2013-11-11T20:58:02Z</dcterms:modified>
</cp:coreProperties>
</file>